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4"/>
    <p:sldMasterId id="2147483746" r:id="rId5"/>
  </p:sldMasterIdLst>
  <p:notesMasterIdLst>
    <p:notesMasterId r:id="rId41"/>
  </p:notesMasterIdLst>
  <p:sldIdLst>
    <p:sldId id="328" r:id="rId6"/>
    <p:sldId id="264" r:id="rId7"/>
    <p:sldId id="271" r:id="rId8"/>
    <p:sldId id="307" r:id="rId9"/>
    <p:sldId id="273" r:id="rId10"/>
    <p:sldId id="286" r:id="rId11"/>
    <p:sldId id="329" r:id="rId12"/>
    <p:sldId id="367" r:id="rId13"/>
    <p:sldId id="280" r:id="rId14"/>
    <p:sldId id="344" r:id="rId15"/>
    <p:sldId id="314" r:id="rId16"/>
    <p:sldId id="341" r:id="rId17"/>
    <p:sldId id="373" r:id="rId18"/>
    <p:sldId id="334" r:id="rId19"/>
    <p:sldId id="363" r:id="rId20"/>
    <p:sldId id="292" r:id="rId21"/>
    <p:sldId id="276" r:id="rId22"/>
    <p:sldId id="285" r:id="rId23"/>
    <p:sldId id="374" r:id="rId24"/>
    <p:sldId id="305" r:id="rId25"/>
    <p:sldId id="301" r:id="rId26"/>
    <p:sldId id="289" r:id="rId27"/>
    <p:sldId id="375" r:id="rId28"/>
    <p:sldId id="269" r:id="rId29"/>
    <p:sldId id="281" r:id="rId30"/>
    <p:sldId id="282" r:id="rId31"/>
    <p:sldId id="322" r:id="rId32"/>
    <p:sldId id="296" r:id="rId33"/>
    <p:sldId id="297" r:id="rId34"/>
    <p:sldId id="298" r:id="rId35"/>
    <p:sldId id="299" r:id="rId36"/>
    <p:sldId id="300" r:id="rId37"/>
    <p:sldId id="302" r:id="rId38"/>
    <p:sldId id="303" r:id="rId39"/>
    <p:sldId id="304" r:id="rId40"/>
  </p:sldIdLst>
  <p:sldSz cx="9144000" cy="6858000" type="screen4x3"/>
  <p:notesSz cx="6858000" cy="9144000"/>
  <p:defaultTextStyle>
    <a:defPPr>
      <a:defRPr lang="en-GB"/>
    </a:defPPr>
    <a:lvl1pPr algn="l" rtl="0" eaLnBrk="0" fontAlgn="base" hangingPunct="0">
      <a:spcBef>
        <a:spcPct val="0"/>
      </a:spcBef>
      <a:spcAft>
        <a:spcPct val="0"/>
      </a:spcAft>
      <a:defRPr sz="7600" b="1" kern="1200">
        <a:solidFill>
          <a:srgbClr val="FFD624"/>
        </a:solidFill>
        <a:latin typeface="Verdana" panose="020B0604030504040204" pitchFamily="34" charset="0"/>
        <a:ea typeface="+mn-ea"/>
        <a:cs typeface="+mn-cs"/>
      </a:defRPr>
    </a:lvl1pPr>
    <a:lvl2pPr marL="457200" algn="l" rtl="0" eaLnBrk="0" fontAlgn="base" hangingPunct="0">
      <a:spcBef>
        <a:spcPct val="0"/>
      </a:spcBef>
      <a:spcAft>
        <a:spcPct val="0"/>
      </a:spcAft>
      <a:defRPr sz="7600" b="1" kern="1200">
        <a:solidFill>
          <a:srgbClr val="FFD624"/>
        </a:solidFill>
        <a:latin typeface="Verdana" panose="020B0604030504040204" pitchFamily="34" charset="0"/>
        <a:ea typeface="+mn-ea"/>
        <a:cs typeface="+mn-cs"/>
      </a:defRPr>
    </a:lvl2pPr>
    <a:lvl3pPr marL="914400" algn="l" rtl="0" eaLnBrk="0" fontAlgn="base" hangingPunct="0">
      <a:spcBef>
        <a:spcPct val="0"/>
      </a:spcBef>
      <a:spcAft>
        <a:spcPct val="0"/>
      </a:spcAft>
      <a:defRPr sz="7600" b="1" kern="1200">
        <a:solidFill>
          <a:srgbClr val="FFD624"/>
        </a:solidFill>
        <a:latin typeface="Verdana" panose="020B0604030504040204" pitchFamily="34" charset="0"/>
        <a:ea typeface="+mn-ea"/>
        <a:cs typeface="+mn-cs"/>
      </a:defRPr>
    </a:lvl3pPr>
    <a:lvl4pPr marL="1371600" algn="l" rtl="0" eaLnBrk="0" fontAlgn="base" hangingPunct="0">
      <a:spcBef>
        <a:spcPct val="0"/>
      </a:spcBef>
      <a:spcAft>
        <a:spcPct val="0"/>
      </a:spcAft>
      <a:defRPr sz="7600" b="1" kern="1200">
        <a:solidFill>
          <a:srgbClr val="FFD624"/>
        </a:solidFill>
        <a:latin typeface="Verdana" panose="020B0604030504040204" pitchFamily="34" charset="0"/>
        <a:ea typeface="+mn-ea"/>
        <a:cs typeface="+mn-cs"/>
      </a:defRPr>
    </a:lvl4pPr>
    <a:lvl5pPr marL="1828800" algn="l" rtl="0" eaLnBrk="0" fontAlgn="base" hangingPunct="0">
      <a:spcBef>
        <a:spcPct val="0"/>
      </a:spcBef>
      <a:spcAft>
        <a:spcPct val="0"/>
      </a:spcAft>
      <a:defRPr sz="7600" b="1" kern="1200">
        <a:solidFill>
          <a:srgbClr val="FFD624"/>
        </a:solidFill>
        <a:latin typeface="Verdana" panose="020B0604030504040204" pitchFamily="34" charset="0"/>
        <a:ea typeface="+mn-ea"/>
        <a:cs typeface="+mn-cs"/>
      </a:defRPr>
    </a:lvl5pPr>
    <a:lvl6pPr marL="2286000" algn="l" defTabSz="914400" rtl="0" eaLnBrk="1" latinLnBrk="0" hangingPunct="1">
      <a:defRPr sz="7600" b="1" kern="1200">
        <a:solidFill>
          <a:srgbClr val="FFD624"/>
        </a:solidFill>
        <a:latin typeface="Verdana" panose="020B0604030504040204" pitchFamily="34" charset="0"/>
        <a:ea typeface="+mn-ea"/>
        <a:cs typeface="+mn-cs"/>
      </a:defRPr>
    </a:lvl6pPr>
    <a:lvl7pPr marL="2743200" algn="l" defTabSz="914400" rtl="0" eaLnBrk="1" latinLnBrk="0" hangingPunct="1">
      <a:defRPr sz="7600" b="1" kern="1200">
        <a:solidFill>
          <a:srgbClr val="FFD624"/>
        </a:solidFill>
        <a:latin typeface="Verdana" panose="020B0604030504040204" pitchFamily="34" charset="0"/>
        <a:ea typeface="+mn-ea"/>
        <a:cs typeface="+mn-cs"/>
      </a:defRPr>
    </a:lvl7pPr>
    <a:lvl8pPr marL="3200400" algn="l" defTabSz="914400" rtl="0" eaLnBrk="1" latinLnBrk="0" hangingPunct="1">
      <a:defRPr sz="7600" b="1" kern="1200">
        <a:solidFill>
          <a:srgbClr val="FFD624"/>
        </a:solidFill>
        <a:latin typeface="Verdana" panose="020B0604030504040204" pitchFamily="34" charset="0"/>
        <a:ea typeface="+mn-ea"/>
        <a:cs typeface="+mn-cs"/>
      </a:defRPr>
    </a:lvl8pPr>
    <a:lvl9pPr marL="3657600" algn="l" defTabSz="914400" rtl="0" eaLnBrk="1" latinLnBrk="0" hangingPunct="1">
      <a:defRPr sz="7600" b="1" kern="1200">
        <a:solidFill>
          <a:srgbClr val="FFD624"/>
        </a:solidFill>
        <a:latin typeface="Verdana" panose="020B060403050404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IOCCO Sara (EMPL)" initials="BS(" lastIdx="1" clrIdx="0">
    <p:extLst>
      <p:ext uri="{19B8F6BF-5375-455C-9EA6-DF929625EA0E}">
        <p15:presenceInfo xmlns:p15="http://schemas.microsoft.com/office/powerpoint/2012/main" userId="S-1-5-21-1606980848-2025429265-839522115-131256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C125"/>
    <a:srgbClr val="E9EE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71798" autoAdjust="0"/>
  </p:normalViewPr>
  <p:slideViewPr>
    <p:cSldViewPr snapToGrid="0">
      <p:cViewPr varScale="1">
        <p:scale>
          <a:sx n="45" d="100"/>
          <a:sy n="45" d="100"/>
        </p:scale>
        <p:origin x="192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net1.cec.eu.int\Homes\121\BITTNJA\DOCUMENTS\_tasks\in-work%20poverty%20ppt\ilc_iw01.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0.31817453747937602"/>
          <c:y val="0.21332934263410583"/>
          <c:w val="0.42055129478892123"/>
          <c:h val="0.5733413147317884"/>
        </c:manualLayout>
      </c:layout>
      <c:pieChart>
        <c:varyColors val="1"/>
        <c:dLbls>
          <c:showLegendKey val="0"/>
          <c:showVal val="0"/>
          <c:showCatName val="0"/>
          <c:showSerName val="0"/>
          <c:showPercent val="0"/>
          <c:showBubbleSize val="0"/>
          <c:showLeaderLines val="0"/>
        </c:dLbls>
        <c:firstSliceAng val="38"/>
      </c:pieChart>
      <c:spPr>
        <a:noFill/>
        <a:ln w="25400">
          <a:noFill/>
        </a:ln>
      </c:spPr>
    </c:plotArea>
    <c:plotVisOnly val="1"/>
    <c:dispBlanksAs val="gap"/>
    <c:showDLblsOverMax val="0"/>
  </c:chart>
  <c:spPr>
    <a:noFill/>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3F520F-BBB2-4057-9E59-534A32BB76F0}" type="doc">
      <dgm:prSet loTypeId="urn:microsoft.com/office/officeart/2005/8/layout/venn1" loCatId="relationship" qsTypeId="urn:microsoft.com/office/officeart/2005/8/quickstyle/simple1" qsCatId="simple" csTypeId="urn:microsoft.com/office/officeart/2005/8/colors/accent1_2" csCatId="accent1" phldr="1"/>
      <dgm:spPr/>
    </dgm:pt>
    <dgm:pt modelId="{0395792E-E094-4B60-9CF8-72EBB0FA8C75}">
      <dgm:prSet phldrT="[Text]"/>
      <dgm:spPr>
        <a:solidFill>
          <a:schemeClr val="accent1">
            <a:lumMod val="90000"/>
          </a:schemeClr>
        </a:solidFill>
      </dgm:spPr>
      <dgm:t>
        <a:bodyPr/>
        <a:lstStyle/>
        <a:p>
          <a:r>
            <a:rPr lang="en-US" dirty="0"/>
            <a:t>AROP</a:t>
          </a:r>
        </a:p>
      </dgm:t>
    </dgm:pt>
    <dgm:pt modelId="{78D27718-CF49-44F5-BF43-5F63EBC88A11}" type="parTrans" cxnId="{F63192D4-7116-43D1-BA65-CC0F85FBF922}">
      <dgm:prSet/>
      <dgm:spPr/>
      <dgm:t>
        <a:bodyPr/>
        <a:lstStyle/>
        <a:p>
          <a:endParaRPr lang="en-US"/>
        </a:p>
      </dgm:t>
    </dgm:pt>
    <dgm:pt modelId="{C013DAAE-0C99-47ED-A647-384EDF815291}" type="sibTrans" cxnId="{F63192D4-7116-43D1-BA65-CC0F85FBF922}">
      <dgm:prSet/>
      <dgm:spPr/>
      <dgm:t>
        <a:bodyPr/>
        <a:lstStyle/>
        <a:p>
          <a:endParaRPr lang="en-US"/>
        </a:p>
      </dgm:t>
    </dgm:pt>
    <dgm:pt modelId="{49AD5CA6-9206-4034-9D9E-1140BF4CB5C4}">
      <dgm:prSet phldrT="[Text]"/>
      <dgm:spPr>
        <a:solidFill>
          <a:srgbClr val="3E6FD2">
            <a:alpha val="50000"/>
          </a:srgbClr>
        </a:solidFill>
      </dgm:spPr>
      <dgm:t>
        <a:bodyPr/>
        <a:lstStyle/>
        <a:p>
          <a:r>
            <a:rPr lang="en-US" dirty="0"/>
            <a:t>SM</a:t>
          </a:r>
          <a:r>
            <a:rPr lang="en-US" b="0" u="sng" dirty="0"/>
            <a:t>S</a:t>
          </a:r>
          <a:r>
            <a:rPr lang="en-US" dirty="0"/>
            <a:t>D</a:t>
          </a:r>
        </a:p>
      </dgm:t>
    </dgm:pt>
    <dgm:pt modelId="{2DB95174-ABF7-47A9-9118-58AAEC750730}" type="parTrans" cxnId="{1B6AFFFA-31F1-4DEB-98C4-4DD18D72DD59}">
      <dgm:prSet/>
      <dgm:spPr/>
      <dgm:t>
        <a:bodyPr/>
        <a:lstStyle/>
        <a:p>
          <a:endParaRPr lang="en-US"/>
        </a:p>
      </dgm:t>
    </dgm:pt>
    <dgm:pt modelId="{85A56707-1CF4-41DB-AA5E-CB049CB07D9B}" type="sibTrans" cxnId="{1B6AFFFA-31F1-4DEB-98C4-4DD18D72DD59}">
      <dgm:prSet/>
      <dgm:spPr/>
      <dgm:t>
        <a:bodyPr/>
        <a:lstStyle/>
        <a:p>
          <a:endParaRPr lang="en-US"/>
        </a:p>
      </dgm:t>
    </dgm:pt>
    <dgm:pt modelId="{DE671966-8BBB-4811-AD7B-13FDE83D6A53}">
      <dgm:prSet phldrT="[Text]" custT="1"/>
      <dgm:spPr/>
      <dgm:t>
        <a:bodyPr/>
        <a:lstStyle/>
        <a:p>
          <a:r>
            <a:rPr lang="en-US" sz="2000"/>
            <a:t>VLWI (quasi-jobless)</a:t>
          </a:r>
          <a:endParaRPr lang="en-US" sz="2000" dirty="0"/>
        </a:p>
      </dgm:t>
    </dgm:pt>
    <dgm:pt modelId="{CA27DB88-957F-4D4E-98C2-62E4209392FC}" type="parTrans" cxnId="{92F2AE81-9874-4373-A068-A1F4766A1604}">
      <dgm:prSet/>
      <dgm:spPr/>
      <dgm:t>
        <a:bodyPr/>
        <a:lstStyle/>
        <a:p>
          <a:endParaRPr lang="en-US"/>
        </a:p>
      </dgm:t>
    </dgm:pt>
    <dgm:pt modelId="{AD829AC2-027D-4850-A3FC-F818D7298D54}" type="sibTrans" cxnId="{92F2AE81-9874-4373-A068-A1F4766A1604}">
      <dgm:prSet/>
      <dgm:spPr/>
      <dgm:t>
        <a:bodyPr/>
        <a:lstStyle/>
        <a:p>
          <a:endParaRPr lang="en-US"/>
        </a:p>
      </dgm:t>
    </dgm:pt>
    <dgm:pt modelId="{256ABD53-1096-4A25-9D87-F868AB68F2AE}" type="pres">
      <dgm:prSet presAssocID="{1E3F520F-BBB2-4057-9E59-534A32BB76F0}" presName="compositeShape" presStyleCnt="0">
        <dgm:presLayoutVars>
          <dgm:chMax val="7"/>
          <dgm:dir/>
          <dgm:resizeHandles val="exact"/>
        </dgm:presLayoutVars>
      </dgm:prSet>
      <dgm:spPr/>
    </dgm:pt>
    <dgm:pt modelId="{BB323E9B-7D19-4C58-9B67-F9C114E3C28C}" type="pres">
      <dgm:prSet presAssocID="{0395792E-E094-4B60-9CF8-72EBB0FA8C75}" presName="circ1" presStyleLbl="vennNode1" presStyleIdx="0" presStyleCnt="3" custScaleX="114147" custScaleY="97278" custLinFactNeighborX="6554" custLinFactNeighborY="-6441"/>
      <dgm:spPr/>
    </dgm:pt>
    <dgm:pt modelId="{9BA2B3D3-2EDA-4A43-AE4C-71CEDB9E9AE8}" type="pres">
      <dgm:prSet presAssocID="{0395792E-E094-4B60-9CF8-72EBB0FA8C75}" presName="circ1Tx" presStyleLbl="revTx" presStyleIdx="0" presStyleCnt="0">
        <dgm:presLayoutVars>
          <dgm:chMax val="0"/>
          <dgm:chPref val="0"/>
          <dgm:bulletEnabled val="1"/>
        </dgm:presLayoutVars>
      </dgm:prSet>
      <dgm:spPr/>
    </dgm:pt>
    <dgm:pt modelId="{A54AF66A-A07C-433C-A633-EBD42A2FD995}" type="pres">
      <dgm:prSet presAssocID="{49AD5CA6-9206-4034-9D9E-1140BF4CB5C4}" presName="circ2" presStyleLbl="vennNode1" presStyleIdx="1" presStyleCnt="3" custScaleX="112216" custScaleY="91217" custLinFactNeighborX="7334" custLinFactNeighborY="-7875"/>
      <dgm:spPr/>
    </dgm:pt>
    <dgm:pt modelId="{844A9AE2-81D8-4A04-85E3-CBA318A33F49}" type="pres">
      <dgm:prSet presAssocID="{49AD5CA6-9206-4034-9D9E-1140BF4CB5C4}" presName="circ2Tx" presStyleLbl="revTx" presStyleIdx="0" presStyleCnt="0">
        <dgm:presLayoutVars>
          <dgm:chMax val="0"/>
          <dgm:chPref val="0"/>
          <dgm:bulletEnabled val="1"/>
        </dgm:presLayoutVars>
      </dgm:prSet>
      <dgm:spPr/>
    </dgm:pt>
    <dgm:pt modelId="{364A5782-E394-4F84-8603-E14CEC277D09}" type="pres">
      <dgm:prSet presAssocID="{DE671966-8BBB-4811-AD7B-13FDE83D6A53}" presName="circ3" presStyleLbl="vennNode1" presStyleIdx="2" presStyleCnt="3" custScaleX="112401" custScaleY="91217"/>
      <dgm:spPr/>
    </dgm:pt>
    <dgm:pt modelId="{B1619945-A0F5-4DAD-A514-A18DE0C32032}" type="pres">
      <dgm:prSet presAssocID="{DE671966-8BBB-4811-AD7B-13FDE83D6A53}" presName="circ3Tx" presStyleLbl="revTx" presStyleIdx="0" presStyleCnt="0">
        <dgm:presLayoutVars>
          <dgm:chMax val="0"/>
          <dgm:chPref val="0"/>
          <dgm:bulletEnabled val="1"/>
        </dgm:presLayoutVars>
      </dgm:prSet>
      <dgm:spPr/>
    </dgm:pt>
  </dgm:ptLst>
  <dgm:cxnLst>
    <dgm:cxn modelId="{EE44271F-6F07-487A-8037-27B3445A601D}" type="presOf" srcId="{0395792E-E094-4B60-9CF8-72EBB0FA8C75}" destId="{BB323E9B-7D19-4C58-9B67-F9C114E3C28C}" srcOrd="0" destOrd="0" presId="urn:microsoft.com/office/officeart/2005/8/layout/venn1"/>
    <dgm:cxn modelId="{16583B24-46A0-4040-921D-91E21708F983}" type="presOf" srcId="{49AD5CA6-9206-4034-9D9E-1140BF4CB5C4}" destId="{844A9AE2-81D8-4A04-85E3-CBA318A33F49}" srcOrd="1" destOrd="0" presId="urn:microsoft.com/office/officeart/2005/8/layout/venn1"/>
    <dgm:cxn modelId="{204CB841-B2CD-40DC-9CFD-6209FF5ECDF3}" type="presOf" srcId="{DE671966-8BBB-4811-AD7B-13FDE83D6A53}" destId="{364A5782-E394-4F84-8603-E14CEC277D09}" srcOrd="0" destOrd="0" presId="urn:microsoft.com/office/officeart/2005/8/layout/venn1"/>
    <dgm:cxn modelId="{92F2AE81-9874-4373-A068-A1F4766A1604}" srcId="{1E3F520F-BBB2-4057-9E59-534A32BB76F0}" destId="{DE671966-8BBB-4811-AD7B-13FDE83D6A53}" srcOrd="2" destOrd="0" parTransId="{CA27DB88-957F-4D4E-98C2-62E4209392FC}" sibTransId="{AD829AC2-027D-4850-A3FC-F818D7298D54}"/>
    <dgm:cxn modelId="{18D8DA82-0668-4191-AC61-6DA2142A4EB3}" type="presOf" srcId="{1E3F520F-BBB2-4057-9E59-534A32BB76F0}" destId="{256ABD53-1096-4A25-9D87-F868AB68F2AE}" srcOrd="0" destOrd="0" presId="urn:microsoft.com/office/officeart/2005/8/layout/venn1"/>
    <dgm:cxn modelId="{50AB4B93-1B5C-4457-A510-F750CD33EAFF}" type="presOf" srcId="{0395792E-E094-4B60-9CF8-72EBB0FA8C75}" destId="{9BA2B3D3-2EDA-4A43-AE4C-71CEDB9E9AE8}" srcOrd="1" destOrd="0" presId="urn:microsoft.com/office/officeart/2005/8/layout/venn1"/>
    <dgm:cxn modelId="{3F0C41B3-7251-4725-96D0-405B1B4259C2}" type="presOf" srcId="{DE671966-8BBB-4811-AD7B-13FDE83D6A53}" destId="{B1619945-A0F5-4DAD-A514-A18DE0C32032}" srcOrd="1" destOrd="0" presId="urn:microsoft.com/office/officeart/2005/8/layout/venn1"/>
    <dgm:cxn modelId="{F63192D4-7116-43D1-BA65-CC0F85FBF922}" srcId="{1E3F520F-BBB2-4057-9E59-534A32BB76F0}" destId="{0395792E-E094-4B60-9CF8-72EBB0FA8C75}" srcOrd="0" destOrd="0" parTransId="{78D27718-CF49-44F5-BF43-5F63EBC88A11}" sibTransId="{C013DAAE-0C99-47ED-A647-384EDF815291}"/>
    <dgm:cxn modelId="{E573AEF1-FFD6-498E-942E-ED869E04DFE8}" type="presOf" srcId="{49AD5CA6-9206-4034-9D9E-1140BF4CB5C4}" destId="{A54AF66A-A07C-433C-A633-EBD42A2FD995}" srcOrd="0" destOrd="0" presId="urn:microsoft.com/office/officeart/2005/8/layout/venn1"/>
    <dgm:cxn modelId="{1B6AFFFA-31F1-4DEB-98C4-4DD18D72DD59}" srcId="{1E3F520F-BBB2-4057-9E59-534A32BB76F0}" destId="{49AD5CA6-9206-4034-9D9E-1140BF4CB5C4}" srcOrd="1" destOrd="0" parTransId="{2DB95174-ABF7-47A9-9118-58AAEC750730}" sibTransId="{85A56707-1CF4-41DB-AA5E-CB049CB07D9B}"/>
    <dgm:cxn modelId="{028063B0-AA8D-4905-8BD0-BF9B7E1E8EF1}" type="presParOf" srcId="{256ABD53-1096-4A25-9D87-F868AB68F2AE}" destId="{BB323E9B-7D19-4C58-9B67-F9C114E3C28C}" srcOrd="0" destOrd="0" presId="urn:microsoft.com/office/officeart/2005/8/layout/venn1"/>
    <dgm:cxn modelId="{FA5878E9-C9C2-4A89-AB23-72D3E7AAF023}" type="presParOf" srcId="{256ABD53-1096-4A25-9D87-F868AB68F2AE}" destId="{9BA2B3D3-2EDA-4A43-AE4C-71CEDB9E9AE8}" srcOrd="1" destOrd="0" presId="urn:microsoft.com/office/officeart/2005/8/layout/venn1"/>
    <dgm:cxn modelId="{ACE54C13-9A9D-40E1-AF5B-DFF7DD9583FE}" type="presParOf" srcId="{256ABD53-1096-4A25-9D87-F868AB68F2AE}" destId="{A54AF66A-A07C-433C-A633-EBD42A2FD995}" srcOrd="2" destOrd="0" presId="urn:microsoft.com/office/officeart/2005/8/layout/venn1"/>
    <dgm:cxn modelId="{E98F4CD0-8058-4C7A-8232-E4B7D54E80EC}" type="presParOf" srcId="{256ABD53-1096-4A25-9D87-F868AB68F2AE}" destId="{844A9AE2-81D8-4A04-85E3-CBA318A33F49}" srcOrd="3" destOrd="0" presId="urn:microsoft.com/office/officeart/2005/8/layout/venn1"/>
    <dgm:cxn modelId="{AEB20511-7E74-4ACE-A497-21E398717214}" type="presParOf" srcId="{256ABD53-1096-4A25-9D87-F868AB68F2AE}" destId="{364A5782-E394-4F84-8603-E14CEC277D09}" srcOrd="4" destOrd="0" presId="urn:microsoft.com/office/officeart/2005/8/layout/venn1"/>
    <dgm:cxn modelId="{DB1E7BDB-2159-439E-A260-CCBF2192D234}" type="presParOf" srcId="{256ABD53-1096-4A25-9D87-F868AB68F2AE}" destId="{B1619945-A0F5-4DAD-A514-A18DE0C32032}"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23E9B-7D19-4C58-9B67-F9C114E3C28C}">
      <dsp:nvSpPr>
        <dsp:cNvPr id="0" name=""/>
        <dsp:cNvSpPr/>
      </dsp:nvSpPr>
      <dsp:spPr>
        <a:xfrm>
          <a:off x="1015133" y="17098"/>
          <a:ext cx="1538559" cy="1311186"/>
        </a:xfrm>
        <a:prstGeom prst="ellipse">
          <a:avLst/>
        </a:prstGeom>
        <a:solidFill>
          <a:schemeClr val="accent1">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AROP</a:t>
          </a:r>
        </a:p>
      </dsp:txBody>
      <dsp:txXfrm>
        <a:off x="1220274" y="246556"/>
        <a:ext cx="1128276" cy="590033"/>
      </dsp:txXfrm>
    </dsp:sp>
    <dsp:sp modelId="{A54AF66A-A07C-433C-A633-EBD42A2FD995}">
      <dsp:nvSpPr>
        <dsp:cNvPr id="0" name=""/>
        <dsp:cNvSpPr/>
      </dsp:nvSpPr>
      <dsp:spPr>
        <a:xfrm>
          <a:off x="1525019" y="881039"/>
          <a:ext cx="1512531" cy="1229491"/>
        </a:xfrm>
        <a:prstGeom prst="ellipse">
          <a:avLst/>
        </a:prstGeom>
        <a:solidFill>
          <a:srgbClr val="3E6FD2">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SM</a:t>
          </a:r>
          <a:r>
            <a:rPr lang="en-US" sz="2400" b="0" u="sng" kern="1200" dirty="0"/>
            <a:t>S</a:t>
          </a:r>
          <a:r>
            <a:rPr lang="en-US" sz="2400" kern="1200" dirty="0"/>
            <a:t>D</a:t>
          </a:r>
        </a:p>
      </dsp:txBody>
      <dsp:txXfrm>
        <a:off x="1987601" y="1198658"/>
        <a:ext cx="907519" cy="676220"/>
      </dsp:txXfrm>
    </dsp:sp>
    <dsp:sp modelId="{364A5782-E394-4F84-8603-E14CEC277D09}">
      <dsp:nvSpPr>
        <dsp:cNvPr id="0" name=""/>
        <dsp:cNvSpPr/>
      </dsp:nvSpPr>
      <dsp:spPr>
        <a:xfrm>
          <a:off x="452202" y="987185"/>
          <a:ext cx="1515025" cy="122949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a:t>VLWI (quasi-jobless)</a:t>
          </a:r>
          <a:endParaRPr lang="en-US" sz="2000" kern="1200" dirty="0"/>
        </a:p>
      </dsp:txBody>
      <dsp:txXfrm>
        <a:off x="594867" y="1304803"/>
        <a:ext cx="909015" cy="67622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6649CE-234D-475D-8510-2572B16E5818}" type="datetimeFigureOut">
              <a:rPr lang="en-GB" smtClean="0"/>
              <a:t>27/02/2023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2F0FCD-CE1D-46B3-A3A7-90E8433DA3FE}" type="slidenum">
              <a:rPr lang="en-GB" smtClean="0"/>
              <a:t>‹#›</a:t>
            </a:fld>
            <a:endParaRPr lang="en-GB"/>
          </a:p>
        </p:txBody>
      </p:sp>
    </p:spTree>
    <p:extLst>
      <p:ext uri="{BB962C8B-B14F-4D97-AF65-F5344CB8AC3E}">
        <p14:creationId xmlns:p14="http://schemas.microsoft.com/office/powerpoint/2010/main" val="1781318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baseline="0" dirty="0"/>
          </a:p>
        </p:txBody>
      </p:sp>
      <p:sp>
        <p:nvSpPr>
          <p:cNvPr id="4" name="Slide Number Placeholder 3"/>
          <p:cNvSpPr>
            <a:spLocks noGrp="1"/>
          </p:cNvSpPr>
          <p:nvPr>
            <p:ph type="sldNum" sz="quarter" idx="10"/>
          </p:nvPr>
        </p:nvSpPr>
        <p:spPr/>
        <p:txBody>
          <a:bodyPr/>
          <a:lstStyle/>
          <a:p>
            <a:fld id="{D62F0FCD-CE1D-46B3-A3A7-90E8433DA3FE}" type="slidenum">
              <a:rPr lang="en-GB" smtClean="0"/>
              <a:t>2</a:t>
            </a:fld>
            <a:endParaRPr lang="en-GB"/>
          </a:p>
        </p:txBody>
      </p:sp>
    </p:spTree>
    <p:extLst>
      <p:ext uri="{BB962C8B-B14F-4D97-AF65-F5344CB8AC3E}">
        <p14:creationId xmlns:p14="http://schemas.microsoft.com/office/powerpoint/2010/main" val="1010043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48E0D8A4-7D55-481A-958A-524D5C6BA291}" type="slidenum">
              <a:rPr lang="en-IE" smtClean="0"/>
              <a:t>3</a:t>
            </a:fld>
            <a:endParaRPr lang="en-IE"/>
          </a:p>
        </p:txBody>
      </p:sp>
    </p:spTree>
    <p:extLst>
      <p:ext uri="{BB962C8B-B14F-4D97-AF65-F5344CB8AC3E}">
        <p14:creationId xmlns:p14="http://schemas.microsoft.com/office/powerpoint/2010/main" val="1679743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2F0FCD-CE1D-46B3-A3A7-90E8433DA3FE}" type="slidenum">
              <a:rPr lang="en-GB" smtClean="0"/>
              <a:t>4</a:t>
            </a:fld>
            <a:endParaRPr lang="en-GB"/>
          </a:p>
        </p:txBody>
      </p:sp>
    </p:spTree>
    <p:extLst>
      <p:ext uri="{BB962C8B-B14F-4D97-AF65-F5344CB8AC3E}">
        <p14:creationId xmlns:p14="http://schemas.microsoft.com/office/powerpoint/2010/main" val="305399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endParaRPr lang="en-IE" altLang="en-US" i="0" baseline="0" dirty="0"/>
          </a:p>
          <a:p>
            <a:pPr>
              <a:defRPr/>
            </a:pPr>
            <a:endParaRPr lang="en-IE" altLang="en-US" i="0" baseline="0" dirty="0"/>
          </a:p>
        </p:txBody>
      </p:sp>
      <p:sp>
        <p:nvSpPr>
          <p:cNvPr id="30724" name="Slide Number Placeholder 3"/>
          <p:cNvSpPr>
            <a:spLocks noGrp="1"/>
          </p:cNvSpPr>
          <p:nvPr>
            <p:ph type="sldNum" sz="quarter" idx="5"/>
          </p:nvPr>
        </p:nvSpPr>
        <p:spPr>
          <a:noFill/>
        </p:spPr>
        <p:txBody>
          <a:bodyPr/>
          <a:lstStyle>
            <a:lvl1pPr>
              <a:defRPr sz="7600" b="1">
                <a:solidFill>
                  <a:srgbClr val="FFD624"/>
                </a:solidFill>
                <a:latin typeface="Verdana" panose="020B0604030504040204" pitchFamily="34" charset="0"/>
              </a:defRPr>
            </a:lvl1pPr>
            <a:lvl2pPr marL="742950" indent="-285750">
              <a:defRPr sz="7600" b="1">
                <a:solidFill>
                  <a:srgbClr val="FFD624"/>
                </a:solidFill>
                <a:latin typeface="Verdana" panose="020B0604030504040204" pitchFamily="34" charset="0"/>
              </a:defRPr>
            </a:lvl2pPr>
            <a:lvl3pPr marL="1143000" indent="-228600">
              <a:defRPr sz="7600" b="1">
                <a:solidFill>
                  <a:srgbClr val="FFD624"/>
                </a:solidFill>
                <a:latin typeface="Verdana" panose="020B0604030504040204" pitchFamily="34" charset="0"/>
              </a:defRPr>
            </a:lvl3pPr>
            <a:lvl4pPr marL="1600200" indent="-228600">
              <a:defRPr sz="7600" b="1">
                <a:solidFill>
                  <a:srgbClr val="FFD624"/>
                </a:solidFill>
                <a:latin typeface="Verdana" panose="020B0604030504040204" pitchFamily="34" charset="0"/>
              </a:defRPr>
            </a:lvl4pPr>
            <a:lvl5pPr marL="2057400" indent="-228600">
              <a:defRPr sz="7600" b="1">
                <a:solidFill>
                  <a:srgbClr val="FFD624"/>
                </a:solidFill>
                <a:latin typeface="Verdana" panose="020B0604030504040204" pitchFamily="34" charset="0"/>
              </a:defRPr>
            </a:lvl5pPr>
            <a:lvl6pPr marL="2514600" indent="-228600" eaLnBrk="0" fontAlgn="base" hangingPunct="0">
              <a:spcBef>
                <a:spcPct val="0"/>
              </a:spcBef>
              <a:spcAft>
                <a:spcPct val="0"/>
              </a:spcAft>
              <a:defRPr sz="7600" b="1">
                <a:solidFill>
                  <a:srgbClr val="FFD624"/>
                </a:solidFill>
                <a:latin typeface="Verdana" panose="020B0604030504040204" pitchFamily="34" charset="0"/>
              </a:defRPr>
            </a:lvl6pPr>
            <a:lvl7pPr marL="2971800" indent="-228600" eaLnBrk="0" fontAlgn="base" hangingPunct="0">
              <a:spcBef>
                <a:spcPct val="0"/>
              </a:spcBef>
              <a:spcAft>
                <a:spcPct val="0"/>
              </a:spcAft>
              <a:defRPr sz="7600" b="1">
                <a:solidFill>
                  <a:srgbClr val="FFD624"/>
                </a:solidFill>
                <a:latin typeface="Verdana" panose="020B0604030504040204" pitchFamily="34" charset="0"/>
              </a:defRPr>
            </a:lvl7pPr>
            <a:lvl8pPr marL="3429000" indent="-228600" eaLnBrk="0" fontAlgn="base" hangingPunct="0">
              <a:spcBef>
                <a:spcPct val="0"/>
              </a:spcBef>
              <a:spcAft>
                <a:spcPct val="0"/>
              </a:spcAft>
              <a:defRPr sz="7600" b="1">
                <a:solidFill>
                  <a:srgbClr val="FFD624"/>
                </a:solidFill>
                <a:latin typeface="Verdana" panose="020B0604030504040204" pitchFamily="34" charset="0"/>
              </a:defRPr>
            </a:lvl8pPr>
            <a:lvl9pPr marL="3886200" indent="-228600" eaLnBrk="0" fontAlgn="base" hangingPunct="0">
              <a:spcBef>
                <a:spcPct val="0"/>
              </a:spcBef>
              <a:spcAft>
                <a:spcPct val="0"/>
              </a:spcAft>
              <a:defRPr sz="7600" b="1">
                <a:solidFill>
                  <a:srgbClr val="FFD624"/>
                </a:solidFill>
                <a:latin typeface="Verdana" panose="020B060403050404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90B7513-9795-46CC-BA68-D5932559219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39938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2F0FCD-CE1D-46B3-A3A7-90E8433DA3FE}" type="slidenum">
              <a:rPr lang="en-GB" smtClean="0"/>
              <a:t>6</a:t>
            </a:fld>
            <a:endParaRPr lang="en-GB"/>
          </a:p>
        </p:txBody>
      </p:sp>
    </p:spTree>
    <p:extLst>
      <p:ext uri="{BB962C8B-B14F-4D97-AF65-F5344CB8AC3E}">
        <p14:creationId xmlns:p14="http://schemas.microsoft.com/office/powerpoint/2010/main" val="380168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8</a:t>
            </a:fld>
            <a:endParaRPr lang="en-GB" dirty="0"/>
          </a:p>
        </p:txBody>
      </p:sp>
    </p:spTree>
    <p:extLst>
      <p:ext uri="{BB962C8B-B14F-4D97-AF65-F5344CB8AC3E}">
        <p14:creationId xmlns:p14="http://schemas.microsoft.com/office/powerpoint/2010/main" val="198593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p:spPr>
        <p:txBody>
          <a:bodyPr/>
          <a:lstStyle/>
          <a:p>
            <a:endParaRPr lang="en-GB" altLang="en-US" i="1" dirty="0">
              <a:latin typeface="Arial" panose="020B0604020202020204" pitchFamily="34" charset="0"/>
            </a:endParaRPr>
          </a:p>
        </p:txBody>
      </p:sp>
      <p:sp>
        <p:nvSpPr>
          <p:cNvPr id="28676" name="Slide Number Placeholder 3"/>
          <p:cNvSpPr>
            <a:spLocks noGrp="1"/>
          </p:cNvSpPr>
          <p:nvPr>
            <p:ph type="sldNum" sz="quarter" idx="5"/>
          </p:nvPr>
        </p:nvSpPr>
        <p:spPr>
          <a:noFill/>
        </p:spPr>
        <p:txBody>
          <a:bodyPr/>
          <a:lstStyle>
            <a:lvl1pPr>
              <a:defRPr sz="7600" b="1">
                <a:solidFill>
                  <a:srgbClr val="FFD624"/>
                </a:solidFill>
                <a:latin typeface="Verdana" panose="020B0604030504040204" pitchFamily="34" charset="0"/>
              </a:defRPr>
            </a:lvl1pPr>
            <a:lvl2pPr marL="742950" indent="-285750">
              <a:defRPr sz="7600" b="1">
                <a:solidFill>
                  <a:srgbClr val="FFD624"/>
                </a:solidFill>
                <a:latin typeface="Verdana" panose="020B0604030504040204" pitchFamily="34" charset="0"/>
              </a:defRPr>
            </a:lvl2pPr>
            <a:lvl3pPr marL="1143000" indent="-228600">
              <a:defRPr sz="7600" b="1">
                <a:solidFill>
                  <a:srgbClr val="FFD624"/>
                </a:solidFill>
                <a:latin typeface="Verdana" panose="020B0604030504040204" pitchFamily="34" charset="0"/>
              </a:defRPr>
            </a:lvl3pPr>
            <a:lvl4pPr marL="1600200" indent="-228600">
              <a:defRPr sz="7600" b="1">
                <a:solidFill>
                  <a:srgbClr val="FFD624"/>
                </a:solidFill>
                <a:latin typeface="Verdana" panose="020B0604030504040204" pitchFamily="34" charset="0"/>
              </a:defRPr>
            </a:lvl4pPr>
            <a:lvl5pPr marL="2057400" indent="-228600">
              <a:defRPr sz="7600" b="1">
                <a:solidFill>
                  <a:srgbClr val="FFD624"/>
                </a:solidFill>
                <a:latin typeface="Verdana" panose="020B0604030504040204" pitchFamily="34" charset="0"/>
              </a:defRPr>
            </a:lvl5pPr>
            <a:lvl6pPr marL="2514600" indent="-228600" eaLnBrk="0" fontAlgn="base" hangingPunct="0">
              <a:spcBef>
                <a:spcPct val="0"/>
              </a:spcBef>
              <a:spcAft>
                <a:spcPct val="0"/>
              </a:spcAft>
              <a:defRPr sz="7600" b="1">
                <a:solidFill>
                  <a:srgbClr val="FFD624"/>
                </a:solidFill>
                <a:latin typeface="Verdana" panose="020B0604030504040204" pitchFamily="34" charset="0"/>
              </a:defRPr>
            </a:lvl6pPr>
            <a:lvl7pPr marL="2971800" indent="-228600" eaLnBrk="0" fontAlgn="base" hangingPunct="0">
              <a:spcBef>
                <a:spcPct val="0"/>
              </a:spcBef>
              <a:spcAft>
                <a:spcPct val="0"/>
              </a:spcAft>
              <a:defRPr sz="7600" b="1">
                <a:solidFill>
                  <a:srgbClr val="FFD624"/>
                </a:solidFill>
                <a:latin typeface="Verdana" panose="020B0604030504040204" pitchFamily="34" charset="0"/>
              </a:defRPr>
            </a:lvl7pPr>
            <a:lvl8pPr marL="3429000" indent="-228600" eaLnBrk="0" fontAlgn="base" hangingPunct="0">
              <a:spcBef>
                <a:spcPct val="0"/>
              </a:spcBef>
              <a:spcAft>
                <a:spcPct val="0"/>
              </a:spcAft>
              <a:defRPr sz="7600" b="1">
                <a:solidFill>
                  <a:srgbClr val="FFD624"/>
                </a:solidFill>
                <a:latin typeface="Verdana" panose="020B0604030504040204" pitchFamily="34" charset="0"/>
              </a:defRPr>
            </a:lvl8pPr>
            <a:lvl9pPr marL="3886200" indent="-228600" eaLnBrk="0" fontAlgn="base" hangingPunct="0">
              <a:spcBef>
                <a:spcPct val="0"/>
              </a:spcBef>
              <a:spcAft>
                <a:spcPct val="0"/>
              </a:spcAft>
              <a:defRPr sz="7600" b="1">
                <a:solidFill>
                  <a:srgbClr val="FFD624"/>
                </a:solidFill>
                <a:latin typeface="Verdana" panose="020B060403050404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C394888-9F49-473D-8602-8BFA597BB136}"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07739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69900" y="4400550"/>
            <a:ext cx="5892800" cy="3600450"/>
          </a:xfrm>
        </p:spPr>
        <p:txBody>
          <a:bodyPr/>
          <a:lstStyle/>
          <a:p>
            <a:pPr marL="171450" indent="-171450" algn="just">
              <a:buFont typeface="Arial" panose="020B0604020202020204" pitchFamily="34" charset="0"/>
              <a:buChar char="•"/>
            </a:pPr>
            <a:endParaRPr lang="en-IE" dirty="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59CF2995-AB43-4B7C-B8CD-9DC7C3692A9C}" type="slidenum">
              <a:rPr lang="en-GB" smtClean="0"/>
              <a:t>10</a:t>
            </a:fld>
            <a:endParaRPr lang="en-GB"/>
          </a:p>
        </p:txBody>
      </p:sp>
    </p:spTree>
    <p:extLst>
      <p:ext uri="{BB962C8B-B14F-4D97-AF65-F5344CB8AC3E}">
        <p14:creationId xmlns:p14="http://schemas.microsoft.com/office/powerpoint/2010/main" val="3437762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2F0FCD-CE1D-46B3-A3A7-90E8433DA3FE}" type="slidenum">
              <a:rPr lang="en-GB" smtClean="0"/>
              <a:t>11</a:t>
            </a:fld>
            <a:endParaRPr lang="en-GB"/>
          </a:p>
        </p:txBody>
      </p:sp>
    </p:spTree>
    <p:extLst>
      <p:ext uri="{BB962C8B-B14F-4D97-AF65-F5344CB8AC3E}">
        <p14:creationId xmlns:p14="http://schemas.microsoft.com/office/powerpoint/2010/main" val="539528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3741724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21792" y="4400550"/>
            <a:ext cx="5550408" cy="3600450"/>
          </a:xfrm>
        </p:spPr>
        <p:txBody>
          <a:bodyPr/>
          <a:lstStyle/>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13</a:t>
            </a:fld>
            <a:endParaRPr lang="en-GB"/>
          </a:p>
        </p:txBody>
      </p:sp>
    </p:spTree>
    <p:extLst>
      <p:ext uri="{BB962C8B-B14F-4D97-AF65-F5344CB8AC3E}">
        <p14:creationId xmlns:p14="http://schemas.microsoft.com/office/powerpoint/2010/main" val="2713116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8835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TSI</a:t>
            </a:r>
          </a:p>
          <a:p>
            <a:r>
              <a:rPr lang="en-US" dirty="0"/>
              <a:t>the support provided ranges from measures to strengthen administrative capacity to the review of benefit schemes, and an improved and better-coordinated delivery of social services.</a:t>
            </a:r>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15</a:t>
            </a:fld>
            <a:endParaRPr lang="en-GB" dirty="0"/>
          </a:p>
        </p:txBody>
      </p:sp>
    </p:spTree>
    <p:extLst>
      <p:ext uri="{BB962C8B-B14F-4D97-AF65-F5344CB8AC3E}">
        <p14:creationId xmlns:p14="http://schemas.microsoft.com/office/powerpoint/2010/main" val="3769723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2F0FCD-CE1D-46B3-A3A7-90E8433DA3FE}" type="slidenum">
              <a:rPr lang="en-GB" smtClean="0"/>
              <a:t>24</a:t>
            </a:fld>
            <a:endParaRPr lang="en-GB"/>
          </a:p>
        </p:txBody>
      </p:sp>
    </p:spTree>
    <p:extLst>
      <p:ext uri="{BB962C8B-B14F-4D97-AF65-F5344CB8AC3E}">
        <p14:creationId xmlns:p14="http://schemas.microsoft.com/office/powerpoint/2010/main" val="875203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8E0D8A4-7D55-481A-958A-524D5C6BA291}" type="slidenum">
              <a:rPr kumimoji="0" lang="en-IE" sz="1200" b="1" i="0" u="none" strike="noStrike" kern="1200" cap="none" spc="0" normalizeH="0" baseline="0" noProof="0" smtClean="0">
                <a:ln>
                  <a:noFill/>
                </a:ln>
                <a:solidFill>
                  <a:srgbClr val="FFD624"/>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IE" sz="1200" b="1" i="0" u="none" strike="noStrike" kern="1200" cap="none" spc="0" normalizeH="0" baseline="0" noProof="0">
              <a:ln>
                <a:noFill/>
              </a:ln>
              <a:solidFill>
                <a:srgbClr val="FFD624"/>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270624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endParaRPr lang="en-GB" altLang="en-US" i="1" dirty="0"/>
          </a:p>
        </p:txBody>
      </p:sp>
      <p:sp>
        <p:nvSpPr>
          <p:cNvPr id="30724" name="Slide Number Placeholder 3"/>
          <p:cNvSpPr>
            <a:spLocks noGrp="1"/>
          </p:cNvSpPr>
          <p:nvPr>
            <p:ph type="sldNum" sz="quarter" idx="5"/>
          </p:nvPr>
        </p:nvSpPr>
        <p:spPr>
          <a:noFill/>
        </p:spPr>
        <p:txBody>
          <a:bodyPr/>
          <a:lstStyle>
            <a:lvl1pPr>
              <a:defRPr sz="7600" b="1">
                <a:solidFill>
                  <a:srgbClr val="FFD624"/>
                </a:solidFill>
                <a:latin typeface="Verdana" panose="020B0604030504040204" pitchFamily="34" charset="0"/>
              </a:defRPr>
            </a:lvl1pPr>
            <a:lvl2pPr marL="742950" indent="-285750">
              <a:defRPr sz="7600" b="1">
                <a:solidFill>
                  <a:srgbClr val="FFD624"/>
                </a:solidFill>
                <a:latin typeface="Verdana" panose="020B0604030504040204" pitchFamily="34" charset="0"/>
              </a:defRPr>
            </a:lvl2pPr>
            <a:lvl3pPr marL="1143000" indent="-228600">
              <a:defRPr sz="7600" b="1">
                <a:solidFill>
                  <a:srgbClr val="FFD624"/>
                </a:solidFill>
                <a:latin typeface="Verdana" panose="020B0604030504040204" pitchFamily="34" charset="0"/>
              </a:defRPr>
            </a:lvl3pPr>
            <a:lvl4pPr marL="1600200" indent="-228600">
              <a:defRPr sz="7600" b="1">
                <a:solidFill>
                  <a:srgbClr val="FFD624"/>
                </a:solidFill>
                <a:latin typeface="Verdana" panose="020B0604030504040204" pitchFamily="34" charset="0"/>
              </a:defRPr>
            </a:lvl4pPr>
            <a:lvl5pPr marL="2057400" indent="-228600">
              <a:defRPr sz="7600" b="1">
                <a:solidFill>
                  <a:srgbClr val="FFD624"/>
                </a:solidFill>
                <a:latin typeface="Verdana" panose="020B0604030504040204" pitchFamily="34" charset="0"/>
              </a:defRPr>
            </a:lvl5pPr>
            <a:lvl6pPr marL="2514600" indent="-228600" eaLnBrk="0" fontAlgn="base" hangingPunct="0">
              <a:spcBef>
                <a:spcPct val="0"/>
              </a:spcBef>
              <a:spcAft>
                <a:spcPct val="0"/>
              </a:spcAft>
              <a:defRPr sz="7600" b="1">
                <a:solidFill>
                  <a:srgbClr val="FFD624"/>
                </a:solidFill>
                <a:latin typeface="Verdana" panose="020B0604030504040204" pitchFamily="34" charset="0"/>
              </a:defRPr>
            </a:lvl6pPr>
            <a:lvl7pPr marL="2971800" indent="-228600" eaLnBrk="0" fontAlgn="base" hangingPunct="0">
              <a:spcBef>
                <a:spcPct val="0"/>
              </a:spcBef>
              <a:spcAft>
                <a:spcPct val="0"/>
              </a:spcAft>
              <a:defRPr sz="7600" b="1">
                <a:solidFill>
                  <a:srgbClr val="FFD624"/>
                </a:solidFill>
                <a:latin typeface="Verdana" panose="020B0604030504040204" pitchFamily="34" charset="0"/>
              </a:defRPr>
            </a:lvl7pPr>
            <a:lvl8pPr marL="3429000" indent="-228600" eaLnBrk="0" fontAlgn="base" hangingPunct="0">
              <a:spcBef>
                <a:spcPct val="0"/>
              </a:spcBef>
              <a:spcAft>
                <a:spcPct val="0"/>
              </a:spcAft>
              <a:defRPr sz="7600" b="1">
                <a:solidFill>
                  <a:srgbClr val="FFD624"/>
                </a:solidFill>
                <a:latin typeface="Verdana" panose="020B0604030504040204" pitchFamily="34" charset="0"/>
              </a:defRPr>
            </a:lvl8pPr>
            <a:lvl9pPr marL="3886200" indent="-228600" eaLnBrk="0" fontAlgn="base" hangingPunct="0">
              <a:spcBef>
                <a:spcPct val="0"/>
              </a:spcBef>
              <a:spcAft>
                <a:spcPct val="0"/>
              </a:spcAft>
              <a:defRPr sz="7600" b="1">
                <a:solidFill>
                  <a:srgbClr val="FFD624"/>
                </a:solidFill>
                <a:latin typeface="Verdana" panose="020B060403050404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90B7513-9795-46CC-BA68-D5932559219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86943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Wingdings" panose="05000000000000000000" pitchFamily="2" charset="2"/>
              <a:buNone/>
            </a:pPr>
            <a:endParaRPr lang="en-US" altLang="en-US" dirty="0">
              <a:latin typeface="Arial" panose="020B0604020202020204" pitchFamily="34" charset="0"/>
            </a:endParaRPr>
          </a:p>
        </p:txBody>
      </p:sp>
      <p:sp>
        <p:nvSpPr>
          <p:cNvPr id="553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7600" b="1">
                <a:solidFill>
                  <a:srgbClr val="FFD624"/>
                </a:solidFill>
                <a:latin typeface="Verdana" panose="020B0604030504040204" pitchFamily="34" charset="0"/>
              </a:defRPr>
            </a:lvl1pPr>
            <a:lvl2pPr marL="735013" indent="-282575">
              <a:defRPr sz="7600" b="1">
                <a:solidFill>
                  <a:srgbClr val="FFD624"/>
                </a:solidFill>
                <a:latin typeface="Verdana" panose="020B0604030504040204" pitchFamily="34" charset="0"/>
              </a:defRPr>
            </a:lvl2pPr>
            <a:lvl3pPr marL="1135063" indent="-225425">
              <a:defRPr sz="7600" b="1">
                <a:solidFill>
                  <a:srgbClr val="FFD624"/>
                </a:solidFill>
                <a:latin typeface="Verdana" panose="020B0604030504040204" pitchFamily="34" charset="0"/>
              </a:defRPr>
            </a:lvl3pPr>
            <a:lvl4pPr marL="1590675" indent="-225425">
              <a:defRPr sz="7600" b="1">
                <a:solidFill>
                  <a:srgbClr val="FFD624"/>
                </a:solidFill>
                <a:latin typeface="Verdana" panose="020B0604030504040204" pitchFamily="34" charset="0"/>
              </a:defRPr>
            </a:lvl4pPr>
            <a:lvl5pPr marL="2044700" indent="-225425">
              <a:defRPr sz="7600" b="1">
                <a:solidFill>
                  <a:srgbClr val="FFD624"/>
                </a:solidFill>
                <a:latin typeface="Verdana" panose="020B0604030504040204" pitchFamily="34" charset="0"/>
              </a:defRPr>
            </a:lvl5pPr>
            <a:lvl6pPr marL="2501900" indent="-225425" eaLnBrk="0" fontAlgn="base" hangingPunct="0">
              <a:spcBef>
                <a:spcPct val="0"/>
              </a:spcBef>
              <a:spcAft>
                <a:spcPct val="0"/>
              </a:spcAft>
              <a:defRPr sz="7600" b="1">
                <a:solidFill>
                  <a:srgbClr val="FFD624"/>
                </a:solidFill>
                <a:latin typeface="Verdana" panose="020B0604030504040204" pitchFamily="34" charset="0"/>
              </a:defRPr>
            </a:lvl6pPr>
            <a:lvl7pPr marL="2959100" indent="-225425" eaLnBrk="0" fontAlgn="base" hangingPunct="0">
              <a:spcBef>
                <a:spcPct val="0"/>
              </a:spcBef>
              <a:spcAft>
                <a:spcPct val="0"/>
              </a:spcAft>
              <a:defRPr sz="7600" b="1">
                <a:solidFill>
                  <a:srgbClr val="FFD624"/>
                </a:solidFill>
                <a:latin typeface="Verdana" panose="020B0604030504040204" pitchFamily="34" charset="0"/>
              </a:defRPr>
            </a:lvl7pPr>
            <a:lvl8pPr marL="3416300" indent="-225425" eaLnBrk="0" fontAlgn="base" hangingPunct="0">
              <a:spcBef>
                <a:spcPct val="0"/>
              </a:spcBef>
              <a:spcAft>
                <a:spcPct val="0"/>
              </a:spcAft>
              <a:defRPr sz="7600" b="1">
                <a:solidFill>
                  <a:srgbClr val="FFD624"/>
                </a:solidFill>
                <a:latin typeface="Verdana" panose="020B0604030504040204" pitchFamily="34" charset="0"/>
              </a:defRPr>
            </a:lvl8pPr>
            <a:lvl9pPr marL="3873500" indent="-225425" eaLnBrk="0" fontAlgn="base" hangingPunct="0">
              <a:spcBef>
                <a:spcPct val="0"/>
              </a:spcBef>
              <a:spcAft>
                <a:spcPct val="0"/>
              </a:spcAft>
              <a:defRPr sz="7600" b="1">
                <a:solidFill>
                  <a:srgbClr val="FFD624"/>
                </a:solidFill>
                <a:latin typeface="Verdana" panose="020B060403050404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DFEEB66-4D0A-474D-ABAA-0E87531A2345}"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300002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1"/>
            <a:ext cx="9144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5" name="Rectangle 4"/>
          <p:cNvSpPr/>
          <p:nvPr userDrawn="1"/>
        </p:nvSpPr>
        <p:spPr>
          <a:xfrm>
            <a:off x="0" y="1078173"/>
            <a:ext cx="9144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1700" y="258042"/>
            <a:ext cx="1244845" cy="1152460"/>
          </a:xfrm>
          <a:prstGeom prst="rect">
            <a:avLst/>
          </a:prstGeom>
        </p:spPr>
      </p:pic>
      <p:sp>
        <p:nvSpPr>
          <p:cNvPr id="6" name="Title 1"/>
          <p:cNvSpPr>
            <a:spLocks noGrp="1"/>
          </p:cNvSpPr>
          <p:nvPr>
            <p:ph type="ctrTitle"/>
          </p:nvPr>
        </p:nvSpPr>
        <p:spPr>
          <a:xfrm>
            <a:off x="803513" y="1992573"/>
            <a:ext cx="7548918" cy="2149523"/>
          </a:xfrm>
        </p:spPr>
        <p:txBody>
          <a:bodyPr wrap="none" anchor="t">
            <a:noAutofit/>
          </a:bodyPr>
          <a:lstStyle>
            <a:lvl1pPr algn="l">
              <a:defRPr sz="45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628650" y="1978926"/>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4305869" y="6619164"/>
            <a:ext cx="530557"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17" name="Subtitle 2"/>
          <p:cNvSpPr>
            <a:spLocks noGrp="1"/>
          </p:cNvSpPr>
          <p:nvPr>
            <p:ph type="subTitle" idx="1"/>
          </p:nvPr>
        </p:nvSpPr>
        <p:spPr>
          <a:xfrm>
            <a:off x="803513" y="4418049"/>
            <a:ext cx="7548918" cy="897754"/>
          </a:xfrm>
        </p:spPr>
        <p:txBody>
          <a:bodyPr>
            <a:noAutofit/>
          </a:bodyPr>
          <a:lstStyle>
            <a:lvl1pPr marL="0" indent="0" algn="l">
              <a:buNone/>
              <a:defRPr sz="2100" i="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19" name="Text Placeholder 18"/>
          <p:cNvSpPr>
            <a:spLocks noGrp="1"/>
          </p:cNvSpPr>
          <p:nvPr>
            <p:ph type="body" sz="quarter" idx="13"/>
          </p:nvPr>
        </p:nvSpPr>
        <p:spPr>
          <a:xfrm>
            <a:off x="4572000" y="5557903"/>
            <a:ext cx="3780235" cy="528998"/>
          </a:xfrm>
        </p:spPr>
        <p:txBody>
          <a:bodyPr>
            <a:noAutofit/>
          </a:bodyPr>
          <a:lstStyle>
            <a:lvl1pPr marL="0" indent="0" algn="r">
              <a:buFontTx/>
              <a:buNone/>
              <a:defRPr sz="1650" i="1">
                <a:solidFill>
                  <a:schemeClr val="bg1"/>
                </a:solidFill>
              </a:defRPr>
            </a:lvl1pPr>
          </a:lstStyle>
          <a:p>
            <a:pPr lvl="0"/>
            <a:r>
              <a:rPr lang="en-US"/>
              <a:t>Edit Master text styles</a:t>
            </a:r>
          </a:p>
        </p:txBody>
      </p:sp>
    </p:spTree>
    <p:extLst>
      <p:ext uri="{BB962C8B-B14F-4D97-AF65-F5344CB8AC3E}">
        <p14:creationId xmlns:p14="http://schemas.microsoft.com/office/powerpoint/2010/main" val="42406334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9"/>
            <a:ext cx="9144000" cy="501834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1"/>
            <a:ext cx="9144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5" name="Rectangle 4"/>
          <p:cNvSpPr/>
          <p:nvPr userDrawn="1"/>
        </p:nvSpPr>
        <p:spPr>
          <a:xfrm>
            <a:off x="0" y="1078174"/>
            <a:ext cx="9144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1700" y="258042"/>
            <a:ext cx="1244845" cy="1152460"/>
          </a:xfrm>
          <a:prstGeom prst="rect">
            <a:avLst/>
          </a:prstGeom>
        </p:spPr>
      </p:pic>
      <p:sp>
        <p:nvSpPr>
          <p:cNvPr id="6" name="Title 1"/>
          <p:cNvSpPr>
            <a:spLocks noGrp="1"/>
          </p:cNvSpPr>
          <p:nvPr>
            <p:ph type="ctrTitle"/>
          </p:nvPr>
        </p:nvSpPr>
        <p:spPr>
          <a:xfrm>
            <a:off x="803513" y="1992573"/>
            <a:ext cx="7548918" cy="872647"/>
          </a:xfrm>
        </p:spPr>
        <p:txBody>
          <a:bodyPr anchor="t">
            <a:normAutofit/>
          </a:bodyPr>
          <a:lstStyle>
            <a:lvl1pPr algn="l">
              <a:defRPr sz="45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628650" y="1978926"/>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4305869" y="6619164"/>
            <a:ext cx="530557"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17" name="Subtitle 2"/>
          <p:cNvSpPr>
            <a:spLocks noGrp="1"/>
          </p:cNvSpPr>
          <p:nvPr>
            <p:ph type="subTitle" idx="1"/>
          </p:nvPr>
        </p:nvSpPr>
        <p:spPr>
          <a:xfrm>
            <a:off x="803513" y="3067468"/>
            <a:ext cx="7548918" cy="897754"/>
          </a:xfrm>
        </p:spPr>
        <p:txBody>
          <a:bodyPr>
            <a:noAutofit/>
          </a:bodyPr>
          <a:lstStyle>
            <a:lvl1pPr marL="0" indent="0" algn="l">
              <a:buNone/>
              <a:defRPr sz="2100" i="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19" name="Text Placeholder 18"/>
          <p:cNvSpPr>
            <a:spLocks noGrp="1"/>
          </p:cNvSpPr>
          <p:nvPr>
            <p:ph type="body" sz="quarter" idx="13"/>
          </p:nvPr>
        </p:nvSpPr>
        <p:spPr>
          <a:xfrm>
            <a:off x="4572000" y="5783535"/>
            <a:ext cx="3780235" cy="528998"/>
          </a:xfrm>
        </p:spPr>
        <p:txBody>
          <a:bodyPr anchor="b" anchorCtr="0">
            <a:noAutofit/>
          </a:bodyPr>
          <a:lstStyle>
            <a:lvl1pPr marL="0" indent="0" algn="r">
              <a:buFontTx/>
              <a:buNone/>
              <a:defRPr sz="1650" i="1">
                <a:solidFill>
                  <a:schemeClr val="bg1"/>
                </a:solidFill>
              </a:defRPr>
            </a:lvl1pPr>
          </a:lstStyle>
          <a:p>
            <a:pPr lvl="0"/>
            <a:r>
              <a:rPr lang="en-US"/>
              <a:t>Edit Master text styles</a:t>
            </a:r>
          </a:p>
        </p:txBody>
      </p:sp>
    </p:spTree>
    <p:extLst>
      <p:ext uri="{BB962C8B-B14F-4D97-AF65-F5344CB8AC3E}">
        <p14:creationId xmlns:p14="http://schemas.microsoft.com/office/powerpoint/2010/main" val="286683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9144000" cy="6059194"/>
          </a:xfrm>
          <a:prstGeom prst="rect">
            <a:avLst/>
          </a:prstGeom>
        </p:spPr>
      </p:pic>
      <p:sp>
        <p:nvSpPr>
          <p:cNvPr id="14" name="Rectangle 13"/>
          <p:cNvSpPr/>
          <p:nvPr userDrawn="1"/>
        </p:nvSpPr>
        <p:spPr>
          <a:xfrm>
            <a:off x="3967" y="1078174"/>
            <a:ext cx="9148010"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solidFill>
                <a:schemeClr val="accent4"/>
              </a:solidFill>
            </a:endParaRPr>
          </a:p>
        </p:txBody>
      </p:sp>
      <p:sp>
        <p:nvSpPr>
          <p:cNvPr id="2" name="Rectangle 1"/>
          <p:cNvSpPr/>
          <p:nvPr userDrawn="1"/>
        </p:nvSpPr>
        <p:spPr>
          <a:xfrm>
            <a:off x="0" y="1"/>
            <a:ext cx="9144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6" name="Title 1"/>
          <p:cNvSpPr>
            <a:spLocks noGrp="1"/>
          </p:cNvSpPr>
          <p:nvPr>
            <p:ph type="ctrTitle"/>
          </p:nvPr>
        </p:nvSpPr>
        <p:spPr>
          <a:xfrm>
            <a:off x="803513" y="1992573"/>
            <a:ext cx="7548918" cy="2149523"/>
          </a:xfrm>
        </p:spPr>
        <p:txBody>
          <a:bodyPr wrap="none" anchor="t">
            <a:noAutofit/>
          </a:bodyPr>
          <a:lstStyle>
            <a:lvl1pPr algn="l">
              <a:defRPr sz="45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628650" y="1978926"/>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4305869" y="6619164"/>
            <a:ext cx="530557"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12" name="Subtitle 2"/>
          <p:cNvSpPr>
            <a:spLocks noGrp="1"/>
          </p:cNvSpPr>
          <p:nvPr>
            <p:ph type="subTitle" idx="1"/>
          </p:nvPr>
        </p:nvSpPr>
        <p:spPr>
          <a:xfrm>
            <a:off x="803513" y="4418049"/>
            <a:ext cx="7548918" cy="897754"/>
          </a:xfrm>
        </p:spPr>
        <p:txBody>
          <a:bodyPr wrap="none">
            <a:noAutofit/>
          </a:bodyPr>
          <a:lstStyle>
            <a:lvl1pPr marL="0" indent="0" algn="l">
              <a:buNone/>
              <a:defRPr sz="2100" i="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1700" y="258042"/>
            <a:ext cx="1244845" cy="1152460"/>
          </a:xfrm>
          <a:prstGeom prst="rect">
            <a:avLst/>
          </a:prstGeom>
        </p:spPr>
      </p:pic>
      <p:sp>
        <p:nvSpPr>
          <p:cNvPr id="16" name="Text Placeholder 18"/>
          <p:cNvSpPr>
            <a:spLocks noGrp="1"/>
          </p:cNvSpPr>
          <p:nvPr>
            <p:ph type="body" sz="quarter" idx="13"/>
          </p:nvPr>
        </p:nvSpPr>
        <p:spPr>
          <a:xfrm>
            <a:off x="4572000" y="5557903"/>
            <a:ext cx="3780235" cy="528998"/>
          </a:xfrm>
        </p:spPr>
        <p:txBody>
          <a:bodyPr wrap="none">
            <a:noAutofit/>
          </a:bodyPr>
          <a:lstStyle>
            <a:lvl1pPr marL="0" indent="0" algn="r">
              <a:buFontTx/>
              <a:buNone/>
              <a:defRPr sz="1650" i="1">
                <a:solidFill>
                  <a:schemeClr val="bg1"/>
                </a:solidFill>
              </a:defRPr>
            </a:lvl1pPr>
          </a:lstStyle>
          <a:p>
            <a:pPr lvl="0"/>
            <a:r>
              <a:rPr lang="en-US"/>
              <a:t>Edit Master text styles</a:t>
            </a:r>
          </a:p>
        </p:txBody>
      </p:sp>
    </p:spTree>
    <p:extLst>
      <p:ext uri="{BB962C8B-B14F-4D97-AF65-F5344CB8AC3E}">
        <p14:creationId xmlns:p14="http://schemas.microsoft.com/office/powerpoint/2010/main" val="2385243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2" name="Title 1"/>
          <p:cNvSpPr>
            <a:spLocks noGrp="1"/>
          </p:cNvSpPr>
          <p:nvPr>
            <p:ph type="ctrTitle"/>
          </p:nvPr>
        </p:nvSpPr>
        <p:spPr>
          <a:xfrm>
            <a:off x="802642" y="1122363"/>
            <a:ext cx="8007029" cy="2387600"/>
          </a:xfrm>
        </p:spPr>
        <p:txBody>
          <a:bodyPr anchor="b">
            <a:noAutofit/>
          </a:bodyPr>
          <a:lstStyle>
            <a:lvl1pPr algn="l">
              <a:defRPr sz="4500">
                <a:solidFill>
                  <a:schemeClr val="accent5"/>
                </a:solidFill>
              </a:defRPr>
            </a:lvl1pPr>
          </a:lstStyle>
          <a:p>
            <a:r>
              <a:rPr lang="en-US"/>
              <a:t>Click to edit Master title style</a:t>
            </a:r>
            <a:endParaRPr lang="en-GB" dirty="0"/>
          </a:p>
        </p:txBody>
      </p:sp>
      <p:sp>
        <p:nvSpPr>
          <p:cNvPr id="3" name="Subtitle 2"/>
          <p:cNvSpPr>
            <a:spLocks noGrp="1"/>
          </p:cNvSpPr>
          <p:nvPr>
            <p:ph type="subTitle" idx="1"/>
          </p:nvPr>
        </p:nvSpPr>
        <p:spPr>
          <a:xfrm>
            <a:off x="802642" y="3602038"/>
            <a:ext cx="8007029" cy="1655762"/>
          </a:xfrm>
        </p:spPr>
        <p:txBody>
          <a:bodyPr>
            <a:noAutofit/>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dirty="0"/>
          </a:p>
        </p:txBody>
      </p:sp>
      <p:cxnSp>
        <p:nvCxnSpPr>
          <p:cNvPr id="7" name="Straight Connector 6"/>
          <p:cNvCxnSpPr/>
          <p:nvPr userDrawn="1"/>
        </p:nvCxnSpPr>
        <p:spPr>
          <a:xfrm>
            <a:off x="62865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20786" y="6045258"/>
            <a:ext cx="1288884" cy="451153"/>
          </a:xfrm>
          <a:prstGeom prst="rect">
            <a:avLst/>
          </a:prstGeom>
        </p:spPr>
      </p:pic>
    </p:spTree>
    <p:extLst>
      <p:ext uri="{BB962C8B-B14F-4D97-AF65-F5344CB8AC3E}">
        <p14:creationId xmlns:p14="http://schemas.microsoft.com/office/powerpoint/2010/main" val="3535091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25389" y="6045865"/>
            <a:ext cx="1287150" cy="450546"/>
          </a:xfrm>
          <a:prstGeom prst="rect">
            <a:avLst/>
          </a:prstGeom>
        </p:spPr>
      </p:pic>
      <p:sp>
        <p:nvSpPr>
          <p:cNvPr id="11" name="Title 1"/>
          <p:cNvSpPr>
            <a:spLocks noGrp="1"/>
          </p:cNvSpPr>
          <p:nvPr>
            <p:ph type="ctrTitle"/>
          </p:nvPr>
        </p:nvSpPr>
        <p:spPr>
          <a:xfrm>
            <a:off x="807760" y="1122363"/>
            <a:ext cx="7617223" cy="2387600"/>
          </a:xfrm>
        </p:spPr>
        <p:txBody>
          <a:bodyPr anchor="b">
            <a:noAutofit/>
          </a:bodyPr>
          <a:lstStyle>
            <a:lvl1pPr algn="l">
              <a:defRPr sz="45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62865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02642" y="3602038"/>
            <a:ext cx="7617223" cy="1655762"/>
          </a:xfrm>
        </p:spPr>
        <p:txBody>
          <a:bodyPr>
            <a:noAutofit/>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799060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2"/>
            <a:ext cx="9144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807760" y="1122363"/>
            <a:ext cx="7617223" cy="1240348"/>
          </a:xfrm>
        </p:spPr>
        <p:txBody>
          <a:bodyPr anchor="b">
            <a:noAutofit/>
          </a:bodyPr>
          <a:lstStyle>
            <a:lvl1pPr algn="l">
              <a:defRPr sz="45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628650" y="1"/>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628651" y="4160827"/>
            <a:ext cx="8167079" cy="1620145"/>
          </a:xfrm>
        </p:spPr>
        <p:txBody>
          <a:bodyPr>
            <a:noAutofit/>
          </a:bodyPr>
          <a:lstStyle>
            <a:lvl1pPr marL="0" indent="0" algn="l">
              <a:buNone/>
              <a:defRPr sz="10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8621019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2"/>
            <a:ext cx="9144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807760" y="1122363"/>
            <a:ext cx="7617223" cy="1240348"/>
          </a:xfrm>
        </p:spPr>
        <p:txBody>
          <a:bodyPr anchor="b">
            <a:noAutofit/>
          </a:bodyPr>
          <a:lstStyle>
            <a:lvl1pPr algn="l">
              <a:defRPr sz="4500">
                <a:solidFill>
                  <a:schemeClr val="accent5"/>
                </a:solidFill>
              </a:defRPr>
            </a:lvl1pPr>
          </a:lstStyle>
          <a:p>
            <a:r>
              <a:rPr lang="en-US"/>
              <a:t>Click to edit Master title style</a:t>
            </a:r>
            <a:endParaRPr lang="en-GB" dirty="0"/>
          </a:p>
        </p:txBody>
      </p:sp>
      <p:cxnSp>
        <p:nvCxnSpPr>
          <p:cNvPr id="13" name="Straight Connector 12"/>
          <p:cNvCxnSpPr/>
          <p:nvPr userDrawn="1"/>
        </p:nvCxnSpPr>
        <p:spPr>
          <a:xfrm>
            <a:off x="628650" y="1"/>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628651" y="4160827"/>
            <a:ext cx="8167079" cy="1620145"/>
          </a:xfrm>
        </p:spPr>
        <p:txBody>
          <a:bodyPr>
            <a:noAutofit/>
          </a:bodyPr>
          <a:lstStyle>
            <a:lvl1pPr marL="0" indent="0" algn="l">
              <a:buNone/>
              <a:defRPr sz="10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38417308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5625"/>
            <a:ext cx="8179274" cy="3881904"/>
          </a:xfrm>
        </p:spPr>
        <p:txBody>
          <a:bodyPr>
            <a:noAutofit/>
          </a:bodyPr>
          <a:lstStyle>
            <a:lvl1pPr>
              <a:lnSpc>
                <a:spcPct val="100000"/>
              </a:lnSpc>
              <a:spcBef>
                <a:spcPts val="0"/>
              </a:spcBef>
              <a:spcAft>
                <a:spcPts val="1350"/>
              </a:spcAft>
              <a:defRPr/>
            </a:lvl1pPr>
            <a:lvl2pPr>
              <a:lnSpc>
                <a:spcPct val="100000"/>
              </a:lnSpc>
              <a:spcAft>
                <a:spcPts val="1350"/>
              </a:spcAft>
              <a:defRPr/>
            </a:lvl2pPr>
            <a:lvl3pPr>
              <a:lnSpc>
                <a:spcPct val="100000"/>
              </a:lnSpc>
              <a:spcAft>
                <a:spcPts val="1350"/>
              </a:spcAft>
              <a:defRPr/>
            </a:lvl3pPr>
            <a:lvl4pPr>
              <a:lnSpc>
                <a:spcPct val="100000"/>
              </a:lnSpc>
              <a:spcAft>
                <a:spcPts val="1350"/>
              </a:spcAft>
              <a:defRPr/>
            </a:lvl4pPr>
            <a:lvl5pPr>
              <a:lnSpc>
                <a:spcPct val="100000"/>
              </a:lnSpc>
              <a:spcAft>
                <a:spcPts val="135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114128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49" y="1825626"/>
            <a:ext cx="3996000" cy="3906435"/>
          </a:xfrm>
        </p:spPr>
        <p:txBody>
          <a:bodyPr>
            <a:noAutofit/>
          </a:bodyPr>
          <a:lstStyle>
            <a:lvl1pPr>
              <a:spcAft>
                <a:spcPts val="1350"/>
              </a:spcAft>
              <a:defRPr/>
            </a:lvl1pPr>
            <a:lvl2pPr>
              <a:spcAft>
                <a:spcPts val="1350"/>
              </a:spcAft>
              <a:defRPr/>
            </a:lvl2pPr>
            <a:lvl3pPr>
              <a:spcAft>
                <a:spcPts val="1350"/>
              </a:spcAft>
              <a:defRPr/>
            </a:lvl3pPr>
            <a:lvl4pPr>
              <a:spcAft>
                <a:spcPts val="1350"/>
              </a:spcAft>
              <a:defRPr/>
            </a:lvl4pPr>
            <a:lvl5pPr>
              <a:spcAft>
                <a:spcPts val="135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801688" y="1825626"/>
            <a:ext cx="3996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374517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49" y="1825626"/>
            <a:ext cx="3996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801688" y="1825626"/>
            <a:ext cx="3996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cxnSp>
        <p:nvCxnSpPr>
          <p:cNvPr id="10" name="Straight Connector 9"/>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4943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49" y="1825626"/>
            <a:ext cx="2518867"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3453735" y="1825625"/>
            <a:ext cx="2518867"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sz="half" idx="14"/>
          </p:nvPr>
        </p:nvSpPr>
        <p:spPr>
          <a:xfrm>
            <a:off x="6278821" y="1825625"/>
            <a:ext cx="2518867"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372264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3868340" cy="823912"/>
          </a:xfrm>
        </p:spPr>
        <p:txBody>
          <a:bodyPr wrap="square" anchor="b">
            <a:noAutofit/>
          </a:bodyPr>
          <a:lstStyle>
            <a:lvl1pPr marL="0" indent="0">
              <a:buNone/>
              <a:defRPr sz="21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6"/>
            <a:ext cx="3868340"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29150" y="1681163"/>
            <a:ext cx="3887391" cy="823912"/>
          </a:xfrm>
          <a:noFill/>
        </p:spPr>
        <p:txBody>
          <a:bodyPr wrap="square" anchor="b">
            <a:noAutofit/>
          </a:bodyPr>
          <a:lstStyle>
            <a:lvl1pPr marL="0" indent="0">
              <a:buNone/>
              <a:defRPr sz="21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6"/>
            <a:ext cx="3887391"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475348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386747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44726" y="-59635"/>
            <a:ext cx="4616726" cy="6983896"/>
          </a:xfrm>
          <a:solidFill>
            <a:schemeClr val="bg2"/>
          </a:solidFill>
          <a:ln w="28575">
            <a:solidFill>
              <a:schemeClr val="accent5"/>
            </a:solidFill>
          </a:ln>
        </p:spPr>
        <p:txBody>
          <a:bodyPr/>
          <a:lstStyle/>
          <a:p>
            <a:r>
              <a:rPr lang="en-US"/>
              <a:t>Click icon to add picture</a:t>
            </a:r>
            <a:endParaRPr lang="en-GB" dirty="0"/>
          </a:p>
        </p:txBody>
      </p:sp>
      <p:sp>
        <p:nvSpPr>
          <p:cNvPr id="10" name="Rectangle 9"/>
          <p:cNvSpPr/>
          <p:nvPr userDrawn="1"/>
        </p:nvSpPr>
        <p:spPr>
          <a:xfrm>
            <a:off x="2410536" y="1992574"/>
            <a:ext cx="641274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7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14586" y="743803"/>
            <a:ext cx="408692" cy="544923"/>
          </a:xfrm>
          <a:prstGeom prst="rect">
            <a:avLst/>
          </a:prstGeom>
        </p:spPr>
      </p:pic>
      <p:sp>
        <p:nvSpPr>
          <p:cNvPr id="3" name="Content Placeholder 2"/>
          <p:cNvSpPr>
            <a:spLocks noGrp="1"/>
          </p:cNvSpPr>
          <p:nvPr>
            <p:ph idx="1"/>
          </p:nvPr>
        </p:nvSpPr>
        <p:spPr>
          <a:xfrm>
            <a:off x="2653748" y="1992573"/>
            <a:ext cx="616953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spTree>
    <p:extLst>
      <p:ext uri="{BB962C8B-B14F-4D97-AF65-F5344CB8AC3E}">
        <p14:creationId xmlns:p14="http://schemas.microsoft.com/office/powerpoint/2010/main" val="3923863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2792" y="1825626"/>
            <a:ext cx="3695131" cy="376995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a:p>
        </p:txBody>
      </p:sp>
      <p:sp>
        <p:nvSpPr>
          <p:cNvPr id="10" name="Title Placeholder 1"/>
          <p:cNvSpPr>
            <a:spLocks noGrp="1"/>
          </p:cNvSpPr>
          <p:nvPr>
            <p:ph type="title"/>
          </p:nvPr>
        </p:nvSpPr>
        <p:spPr>
          <a:xfrm>
            <a:off x="5112792" y="482861"/>
            <a:ext cx="350195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7" name="Picture Placeholder 4"/>
          <p:cNvSpPr>
            <a:spLocks noGrp="1"/>
          </p:cNvSpPr>
          <p:nvPr>
            <p:ph type="pic" sz="quarter" idx="13"/>
          </p:nvPr>
        </p:nvSpPr>
        <p:spPr>
          <a:xfrm>
            <a:off x="-34787" y="-46383"/>
            <a:ext cx="4606787" cy="6964017"/>
          </a:xfrm>
          <a:solidFill>
            <a:schemeClr val="bg2"/>
          </a:solidFill>
          <a:ln w="28575">
            <a:solidFill>
              <a:schemeClr val="accent5"/>
            </a:solidFill>
          </a:ln>
        </p:spPr>
        <p:txBody>
          <a:bodyPr/>
          <a:lstStyle/>
          <a:p>
            <a:r>
              <a:rPr lang="en-US"/>
              <a:t>Click icon to add picture</a:t>
            </a:r>
            <a:endParaRPr lang="en-GB" dirty="0"/>
          </a:p>
        </p:txBody>
      </p:sp>
    </p:spTree>
    <p:extLst>
      <p:ext uri="{BB962C8B-B14F-4D97-AF65-F5344CB8AC3E}">
        <p14:creationId xmlns:p14="http://schemas.microsoft.com/office/powerpoint/2010/main" val="28231886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icture Collage">
    <p:spTree>
      <p:nvGrpSpPr>
        <p:cNvPr id="1" name=""/>
        <p:cNvGrpSpPr/>
        <p:nvPr/>
      </p:nvGrpSpPr>
      <p:grpSpPr>
        <a:xfrm>
          <a:off x="0" y="0"/>
          <a:ext cx="0" cy="0"/>
          <a:chOff x="0" y="0"/>
          <a:chExt cx="0" cy="0"/>
        </a:xfrm>
      </p:grpSpPr>
      <p:sp>
        <p:nvSpPr>
          <p:cNvPr id="10" name="Picture Placeholder 5"/>
          <p:cNvSpPr>
            <a:spLocks noGrp="1"/>
          </p:cNvSpPr>
          <p:nvPr>
            <p:ph type="pic" sz="quarter" idx="15"/>
          </p:nvPr>
        </p:nvSpPr>
        <p:spPr>
          <a:xfrm>
            <a:off x="7108965" y="1913417"/>
            <a:ext cx="1406386" cy="2434309"/>
          </a:xfrm>
          <a:solidFill>
            <a:schemeClr val="bg2"/>
          </a:solidFill>
          <a:ln w="28575">
            <a:solidFill>
              <a:schemeClr val="bg1"/>
            </a:solidFill>
          </a:ln>
        </p:spPr>
        <p:txBody>
          <a:bodyPr/>
          <a:lstStyle/>
          <a:p>
            <a:r>
              <a:rPr lang="en-US"/>
              <a:t>Click icon to add picture</a:t>
            </a:r>
            <a:endParaRPr lang="en-GB"/>
          </a:p>
        </p:txBody>
      </p:sp>
      <p:sp>
        <p:nvSpPr>
          <p:cNvPr id="9" name="Picture Placeholder 5"/>
          <p:cNvSpPr>
            <a:spLocks noGrp="1"/>
          </p:cNvSpPr>
          <p:nvPr>
            <p:ph type="pic" sz="quarter" idx="14"/>
          </p:nvPr>
        </p:nvSpPr>
        <p:spPr>
          <a:xfrm>
            <a:off x="5288551" y="2898477"/>
            <a:ext cx="1730463" cy="2307284"/>
          </a:xfrm>
          <a:solidFill>
            <a:schemeClr val="bg2"/>
          </a:solidFill>
          <a:ln w="28575">
            <a:solidFill>
              <a:schemeClr val="bg1"/>
            </a:solidFill>
          </a:ln>
        </p:spPr>
        <p:txBody>
          <a:bodyPr/>
          <a:lstStyle/>
          <a:p>
            <a:r>
              <a:rPr lang="en-US"/>
              <a:t>Click icon to add picture</a:t>
            </a:r>
            <a:endParaRPr lang="en-GB"/>
          </a:p>
        </p:txBody>
      </p:sp>
      <p:sp>
        <p:nvSpPr>
          <p:cNvPr id="8" name="Picture Placeholder 5"/>
          <p:cNvSpPr>
            <a:spLocks noGrp="1"/>
          </p:cNvSpPr>
          <p:nvPr>
            <p:ph type="pic" sz="quarter" idx="13"/>
          </p:nvPr>
        </p:nvSpPr>
        <p:spPr>
          <a:xfrm>
            <a:off x="3061485" y="1913416"/>
            <a:ext cx="2389134" cy="2184030"/>
          </a:xfrm>
          <a:solidFill>
            <a:schemeClr val="bg2"/>
          </a:solidFill>
          <a:ln w="28575">
            <a:solidFill>
              <a:schemeClr val="bg1"/>
            </a:solidFill>
          </a:ln>
        </p:spPr>
        <p:txBody>
          <a:bodyPr/>
          <a:lstStyle/>
          <a:p>
            <a:r>
              <a:rPr lang="en-US"/>
              <a:t>Click icon to add picture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dirty="0"/>
          </a:p>
        </p:txBody>
      </p:sp>
      <p:cxnSp>
        <p:nvCxnSpPr>
          <p:cNvPr id="4" name="Straight Connector 3"/>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Picture Placeholder 5"/>
          <p:cNvSpPr>
            <a:spLocks noGrp="1"/>
          </p:cNvSpPr>
          <p:nvPr>
            <p:ph type="pic" sz="quarter" idx="11"/>
          </p:nvPr>
        </p:nvSpPr>
        <p:spPr>
          <a:xfrm>
            <a:off x="703660" y="1748078"/>
            <a:ext cx="1982390" cy="1868487"/>
          </a:xfrm>
          <a:solidFill>
            <a:schemeClr val="bg2"/>
          </a:solidFill>
          <a:ln w="28575">
            <a:solidFill>
              <a:schemeClr val="bg1"/>
            </a:solidFill>
          </a:ln>
        </p:spPr>
        <p:txBody>
          <a:bodyPr/>
          <a:lstStyle/>
          <a:p>
            <a:r>
              <a:rPr lang="en-US"/>
              <a:t>Click icon to add picture</a:t>
            </a:r>
            <a:endParaRPr lang="en-GB"/>
          </a:p>
        </p:txBody>
      </p:sp>
      <p:sp>
        <p:nvSpPr>
          <p:cNvPr id="7" name="Picture Placeholder 5"/>
          <p:cNvSpPr>
            <a:spLocks noGrp="1"/>
          </p:cNvSpPr>
          <p:nvPr>
            <p:ph type="pic" sz="quarter" idx="12"/>
          </p:nvPr>
        </p:nvSpPr>
        <p:spPr>
          <a:xfrm>
            <a:off x="2130189" y="2860831"/>
            <a:ext cx="1215323" cy="2184030"/>
          </a:xfrm>
          <a:solidFill>
            <a:schemeClr val="bg2"/>
          </a:solidFill>
          <a:ln w="28575">
            <a:solidFill>
              <a:schemeClr val="bg1"/>
            </a:solidFill>
          </a:ln>
        </p:spPr>
        <p:txBody>
          <a:bodyPr/>
          <a:lstStyle/>
          <a:p>
            <a:r>
              <a:rPr lang="en-US"/>
              <a:t>Click icon to add picture</a:t>
            </a:r>
            <a:endParaRPr lang="en-GB"/>
          </a:p>
        </p:txBody>
      </p:sp>
      <p:sp>
        <p:nvSpPr>
          <p:cNvPr id="12" name="Picture Placeholder 11"/>
          <p:cNvSpPr>
            <a:spLocks noGrp="1"/>
          </p:cNvSpPr>
          <p:nvPr>
            <p:ph type="pic" sz="quarter" idx="16"/>
          </p:nvPr>
        </p:nvSpPr>
        <p:spPr>
          <a:xfrm>
            <a:off x="3689323" y="3790927"/>
            <a:ext cx="1490663" cy="1987550"/>
          </a:xfrm>
          <a:solidFill>
            <a:schemeClr val="bg2"/>
          </a:solidFill>
          <a:ln w="28575">
            <a:solidFill>
              <a:schemeClr val="bg1"/>
            </a:solidFill>
          </a:ln>
        </p:spPr>
        <p:txBody>
          <a:bodyPr vert="horz" lIns="91440" tIns="45720" rIns="91440" bIns="45720" rtlCol="0">
            <a:noAutofit/>
          </a:bodyPr>
          <a:lstStyle>
            <a:lvl1pPr>
              <a:defRPr lang="en-GB"/>
            </a:lvl1pPr>
          </a:lstStyle>
          <a:p>
            <a:pPr lvl="0"/>
            <a:r>
              <a:rPr lang="en-US"/>
              <a:t>Click icon to add picture</a:t>
            </a:r>
            <a:endParaRPr lang="en-GB"/>
          </a:p>
        </p:txBody>
      </p:sp>
      <p:sp>
        <p:nvSpPr>
          <p:cNvPr id="13" name="Picture Placeholder 11"/>
          <p:cNvSpPr>
            <a:spLocks noGrp="1"/>
          </p:cNvSpPr>
          <p:nvPr>
            <p:ph type="pic" sz="quarter" idx="17"/>
          </p:nvPr>
        </p:nvSpPr>
        <p:spPr>
          <a:xfrm>
            <a:off x="703660" y="3908959"/>
            <a:ext cx="1313615" cy="1751486"/>
          </a:xfrm>
          <a:solidFill>
            <a:schemeClr val="bg2"/>
          </a:solidFill>
          <a:ln w="28575">
            <a:solidFill>
              <a:schemeClr val="bg1"/>
            </a:solidFill>
          </a:ln>
        </p:spPr>
        <p:txBody>
          <a:bodyPr vert="horz" lIns="91440" tIns="45720" rIns="91440" bIns="45720" rtlCol="0">
            <a:noAutofit/>
          </a:bodyPr>
          <a:lstStyle>
            <a:lvl1pPr>
              <a:defRPr lang="en-GB"/>
            </a:lvl1pPr>
          </a:lstStyle>
          <a:p>
            <a:pPr lvl="0"/>
            <a:r>
              <a:rPr lang="en-US"/>
              <a:t>Click icon to add picture</a:t>
            </a:r>
            <a:endParaRPr lang="en-GB"/>
          </a:p>
        </p:txBody>
      </p:sp>
      <p:sp>
        <p:nvSpPr>
          <p:cNvPr id="14"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5665796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hoto galler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dirty="0"/>
          </a:p>
        </p:txBody>
      </p:sp>
      <p:cxnSp>
        <p:nvCxnSpPr>
          <p:cNvPr id="4" name="Straight Connector 3"/>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Picture Placeholder 5"/>
          <p:cNvSpPr>
            <a:spLocks noGrp="1"/>
          </p:cNvSpPr>
          <p:nvPr>
            <p:ph type="pic" sz="quarter" idx="11"/>
          </p:nvPr>
        </p:nvSpPr>
        <p:spPr>
          <a:xfrm>
            <a:off x="628650" y="1748080"/>
            <a:ext cx="1422217" cy="1896289"/>
          </a:xfrm>
          <a:solidFill>
            <a:schemeClr val="bg2"/>
          </a:solidFill>
        </p:spPr>
        <p:txBody>
          <a:bodyPr/>
          <a:lstStyle/>
          <a:p>
            <a:r>
              <a:rPr lang="en-US"/>
              <a:t>Click icon to add picture</a:t>
            </a:r>
            <a:endParaRPr lang="en-GB"/>
          </a:p>
        </p:txBody>
      </p:sp>
      <p:sp>
        <p:nvSpPr>
          <p:cNvPr id="7" name="Picture Placeholder 5"/>
          <p:cNvSpPr>
            <a:spLocks noGrp="1"/>
          </p:cNvSpPr>
          <p:nvPr>
            <p:ph type="pic" sz="quarter" idx="12"/>
          </p:nvPr>
        </p:nvSpPr>
        <p:spPr>
          <a:xfrm>
            <a:off x="2244771" y="1748080"/>
            <a:ext cx="1422217" cy="1896289"/>
          </a:xfrm>
          <a:solidFill>
            <a:schemeClr val="bg2"/>
          </a:solidFill>
        </p:spPr>
        <p:txBody>
          <a:bodyPr/>
          <a:lstStyle/>
          <a:p>
            <a:r>
              <a:rPr lang="en-US"/>
              <a:t>Click icon to add picture</a:t>
            </a:r>
            <a:endParaRPr lang="en-GB"/>
          </a:p>
        </p:txBody>
      </p:sp>
      <p:sp>
        <p:nvSpPr>
          <p:cNvPr id="8" name="Picture Placeholder 5"/>
          <p:cNvSpPr>
            <a:spLocks noGrp="1"/>
          </p:cNvSpPr>
          <p:nvPr>
            <p:ph type="pic" sz="quarter" idx="13"/>
          </p:nvPr>
        </p:nvSpPr>
        <p:spPr>
          <a:xfrm>
            <a:off x="3860892" y="1748079"/>
            <a:ext cx="1422217" cy="1896289"/>
          </a:xfrm>
          <a:solidFill>
            <a:schemeClr val="bg2"/>
          </a:solidFill>
        </p:spPr>
        <p:txBody>
          <a:bodyPr/>
          <a:lstStyle/>
          <a:p>
            <a:r>
              <a:rPr lang="en-US"/>
              <a:t>Click icon to add picture</a:t>
            </a:r>
            <a:endParaRPr lang="en-GB"/>
          </a:p>
        </p:txBody>
      </p:sp>
      <p:sp>
        <p:nvSpPr>
          <p:cNvPr id="9" name="Picture Placeholder 5"/>
          <p:cNvSpPr>
            <a:spLocks noGrp="1"/>
          </p:cNvSpPr>
          <p:nvPr>
            <p:ph type="pic" sz="quarter" idx="14"/>
          </p:nvPr>
        </p:nvSpPr>
        <p:spPr>
          <a:xfrm>
            <a:off x="5477013" y="1748078"/>
            <a:ext cx="1422217" cy="1896289"/>
          </a:xfrm>
          <a:solidFill>
            <a:schemeClr val="bg2"/>
          </a:solidFill>
        </p:spPr>
        <p:txBody>
          <a:bodyPr/>
          <a:lstStyle/>
          <a:p>
            <a:r>
              <a:rPr lang="en-US"/>
              <a:t>Click icon to add picture</a:t>
            </a:r>
            <a:endParaRPr lang="en-GB"/>
          </a:p>
        </p:txBody>
      </p:sp>
      <p:sp>
        <p:nvSpPr>
          <p:cNvPr id="10" name="Picture Placeholder 5"/>
          <p:cNvSpPr>
            <a:spLocks noGrp="1"/>
          </p:cNvSpPr>
          <p:nvPr>
            <p:ph type="pic" sz="quarter" idx="15"/>
          </p:nvPr>
        </p:nvSpPr>
        <p:spPr>
          <a:xfrm>
            <a:off x="7093134" y="1748078"/>
            <a:ext cx="1422217" cy="1896289"/>
          </a:xfrm>
          <a:solidFill>
            <a:schemeClr val="bg2"/>
          </a:solidFill>
        </p:spPr>
        <p:txBody>
          <a:bodyPr/>
          <a:lstStyle/>
          <a:p>
            <a:r>
              <a:rPr lang="en-US"/>
              <a:t>Click icon to add picture</a:t>
            </a:r>
            <a:endParaRPr lang="en-GB"/>
          </a:p>
        </p:txBody>
      </p:sp>
      <p:sp>
        <p:nvSpPr>
          <p:cNvPr id="11" name="Picture Placeholder 5"/>
          <p:cNvSpPr>
            <a:spLocks noGrp="1"/>
          </p:cNvSpPr>
          <p:nvPr>
            <p:ph type="pic" sz="quarter" idx="16"/>
          </p:nvPr>
        </p:nvSpPr>
        <p:spPr>
          <a:xfrm>
            <a:off x="628650" y="3934112"/>
            <a:ext cx="1422217" cy="1896289"/>
          </a:xfrm>
          <a:solidFill>
            <a:schemeClr val="bg2"/>
          </a:solidFill>
        </p:spPr>
        <p:txBody>
          <a:bodyPr/>
          <a:lstStyle/>
          <a:p>
            <a:r>
              <a:rPr lang="en-US"/>
              <a:t>Click icon to add picture</a:t>
            </a:r>
            <a:endParaRPr lang="en-GB"/>
          </a:p>
        </p:txBody>
      </p:sp>
      <p:sp>
        <p:nvSpPr>
          <p:cNvPr id="12" name="Picture Placeholder 5"/>
          <p:cNvSpPr>
            <a:spLocks noGrp="1"/>
          </p:cNvSpPr>
          <p:nvPr>
            <p:ph type="pic" sz="quarter" idx="17"/>
          </p:nvPr>
        </p:nvSpPr>
        <p:spPr>
          <a:xfrm>
            <a:off x="2244771" y="3934112"/>
            <a:ext cx="1422217" cy="1896289"/>
          </a:xfrm>
          <a:solidFill>
            <a:schemeClr val="bg2"/>
          </a:solidFill>
        </p:spPr>
        <p:txBody>
          <a:bodyPr/>
          <a:lstStyle/>
          <a:p>
            <a:r>
              <a:rPr lang="en-US"/>
              <a:t>Click icon to add picture</a:t>
            </a:r>
            <a:endParaRPr lang="en-GB"/>
          </a:p>
        </p:txBody>
      </p:sp>
      <p:sp>
        <p:nvSpPr>
          <p:cNvPr id="13" name="Picture Placeholder 5"/>
          <p:cNvSpPr>
            <a:spLocks noGrp="1"/>
          </p:cNvSpPr>
          <p:nvPr>
            <p:ph type="pic" sz="quarter" idx="18"/>
          </p:nvPr>
        </p:nvSpPr>
        <p:spPr>
          <a:xfrm>
            <a:off x="3860892" y="3934111"/>
            <a:ext cx="1422217" cy="1896289"/>
          </a:xfrm>
          <a:solidFill>
            <a:schemeClr val="bg2"/>
          </a:solidFill>
        </p:spPr>
        <p:txBody>
          <a:bodyPr/>
          <a:lstStyle/>
          <a:p>
            <a:r>
              <a:rPr lang="en-US"/>
              <a:t>Click icon to add picture</a:t>
            </a:r>
            <a:endParaRPr lang="en-GB"/>
          </a:p>
        </p:txBody>
      </p:sp>
      <p:sp>
        <p:nvSpPr>
          <p:cNvPr id="14" name="Picture Placeholder 5"/>
          <p:cNvSpPr>
            <a:spLocks noGrp="1"/>
          </p:cNvSpPr>
          <p:nvPr>
            <p:ph type="pic" sz="quarter" idx="19"/>
          </p:nvPr>
        </p:nvSpPr>
        <p:spPr>
          <a:xfrm>
            <a:off x="5477013" y="3934110"/>
            <a:ext cx="1422217" cy="1896289"/>
          </a:xfrm>
          <a:solidFill>
            <a:schemeClr val="bg2"/>
          </a:solidFill>
        </p:spPr>
        <p:txBody>
          <a:bodyPr/>
          <a:lstStyle/>
          <a:p>
            <a:r>
              <a:rPr lang="en-US"/>
              <a:t>Click icon to add picture</a:t>
            </a:r>
            <a:endParaRPr lang="en-GB"/>
          </a:p>
        </p:txBody>
      </p:sp>
      <p:sp>
        <p:nvSpPr>
          <p:cNvPr id="15" name="Picture Placeholder 5"/>
          <p:cNvSpPr>
            <a:spLocks noGrp="1"/>
          </p:cNvSpPr>
          <p:nvPr>
            <p:ph type="pic" sz="quarter" idx="20"/>
          </p:nvPr>
        </p:nvSpPr>
        <p:spPr>
          <a:xfrm>
            <a:off x="7093134" y="3934110"/>
            <a:ext cx="1422217" cy="1896289"/>
          </a:xfrm>
          <a:solidFill>
            <a:schemeClr val="bg2"/>
          </a:solidFill>
        </p:spPr>
        <p:txBody>
          <a:bodyPr/>
          <a:lstStyle/>
          <a:p>
            <a:r>
              <a:rPr lang="en-US"/>
              <a:t>Click icon to add picture</a:t>
            </a:r>
            <a:endParaRPr lang="en-GB"/>
          </a:p>
        </p:txBody>
      </p:sp>
      <p:sp>
        <p:nvSpPr>
          <p:cNvPr id="16"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353511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728042" y="2284668"/>
            <a:ext cx="2356247" cy="2090737"/>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5926089" y="2284669"/>
            <a:ext cx="2356247" cy="2090737"/>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3327065" y="2284668"/>
            <a:ext cx="2356247" cy="2090737"/>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905080" y="4038685"/>
            <a:ext cx="2002169" cy="1524235"/>
          </a:xfrm>
          <a:solidFill>
            <a:schemeClr val="bg1"/>
          </a:solidFill>
        </p:spPr>
        <p:txBody>
          <a:bodyPr tIns="90000"/>
          <a:lstStyle>
            <a:lvl1pPr marL="0" indent="0" algn="ctr">
              <a:buNone/>
              <a:defRPr sz="1500"/>
            </a:lvl1pPr>
          </a:lstStyle>
          <a:p>
            <a:pPr lvl="0"/>
            <a:r>
              <a:rPr lang="en-US"/>
              <a:t>Edit Master text styles</a:t>
            </a:r>
          </a:p>
        </p:txBody>
      </p:sp>
      <p:sp>
        <p:nvSpPr>
          <p:cNvPr id="15" name="Text Placeholder 12"/>
          <p:cNvSpPr>
            <a:spLocks noGrp="1"/>
          </p:cNvSpPr>
          <p:nvPr>
            <p:ph type="body" sz="quarter" idx="17"/>
          </p:nvPr>
        </p:nvSpPr>
        <p:spPr>
          <a:xfrm>
            <a:off x="3504104" y="4041945"/>
            <a:ext cx="2002169" cy="1524235"/>
          </a:xfrm>
          <a:solidFill>
            <a:schemeClr val="bg1"/>
          </a:solidFill>
        </p:spPr>
        <p:txBody>
          <a:bodyPr tIns="90000"/>
          <a:lstStyle>
            <a:lvl1pPr marL="0" indent="0" algn="ctr">
              <a:buNone/>
              <a:defRPr sz="1500"/>
            </a:lvl1pPr>
          </a:lstStyle>
          <a:p>
            <a:pPr lvl="0"/>
            <a:r>
              <a:rPr lang="en-US"/>
              <a:t>Edit Master text styles</a:t>
            </a:r>
          </a:p>
        </p:txBody>
      </p:sp>
      <p:sp>
        <p:nvSpPr>
          <p:cNvPr id="16" name="Text Placeholder 12"/>
          <p:cNvSpPr>
            <a:spLocks noGrp="1"/>
          </p:cNvSpPr>
          <p:nvPr>
            <p:ph type="body" sz="quarter" idx="18"/>
          </p:nvPr>
        </p:nvSpPr>
        <p:spPr>
          <a:xfrm>
            <a:off x="6103127" y="4037438"/>
            <a:ext cx="2002169" cy="1524235"/>
          </a:xfrm>
          <a:solidFill>
            <a:schemeClr val="bg1"/>
          </a:solidFill>
        </p:spPr>
        <p:txBody>
          <a:bodyPr tIns="90000"/>
          <a:lstStyle>
            <a:lvl1pPr marL="0" indent="0" algn="ctr">
              <a:buNone/>
              <a:defRPr sz="1500"/>
            </a:lvl1pPr>
          </a:lstStyle>
          <a:p>
            <a:pPr lvl="0"/>
            <a:r>
              <a:rPr lang="en-US"/>
              <a:t>Edit Master text styles</a:t>
            </a:r>
          </a:p>
        </p:txBody>
      </p:sp>
    </p:spTree>
    <p:extLst>
      <p:ext uri="{BB962C8B-B14F-4D97-AF65-F5344CB8AC3E}">
        <p14:creationId xmlns:p14="http://schemas.microsoft.com/office/powerpoint/2010/main" val="1201042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2785402" y="2159957"/>
            <a:ext cx="1846193" cy="1638158"/>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2785402" y="3968881"/>
            <a:ext cx="1846193" cy="1638158"/>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743411" y="2159957"/>
            <a:ext cx="1846195" cy="1638159"/>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6701420" y="3968880"/>
            <a:ext cx="1890000" cy="1638158"/>
          </a:xfrm>
          <a:noFill/>
        </p:spPr>
        <p:txBody>
          <a:bodyPr tIns="90000"/>
          <a:lstStyle>
            <a:lvl1pPr marL="0" indent="0" algn="l">
              <a:buNone/>
              <a:defRPr sz="1500"/>
            </a:lvl1pPr>
          </a:lstStyle>
          <a:p>
            <a:pPr lvl="0"/>
            <a:r>
              <a:rPr lang="en-US"/>
              <a:t>Edit Master text styles</a:t>
            </a:r>
          </a:p>
        </p:txBody>
      </p:sp>
      <p:sp>
        <p:nvSpPr>
          <p:cNvPr id="16" name="Text Placeholder 12"/>
          <p:cNvSpPr>
            <a:spLocks noGrp="1"/>
          </p:cNvSpPr>
          <p:nvPr>
            <p:ph type="body" sz="quarter" idx="18"/>
          </p:nvPr>
        </p:nvSpPr>
        <p:spPr>
          <a:xfrm>
            <a:off x="775213" y="2159958"/>
            <a:ext cx="1890000" cy="1638159"/>
          </a:xfrm>
          <a:noFill/>
        </p:spPr>
        <p:txBody>
          <a:bodyPr tIns="90000"/>
          <a:lstStyle>
            <a:lvl1pPr marL="0" indent="0" algn="r">
              <a:buNone/>
              <a:defRPr sz="1500"/>
            </a:lvl1pPr>
          </a:lstStyle>
          <a:p>
            <a:pPr lvl="0"/>
            <a:r>
              <a:rPr lang="en-US"/>
              <a:t>Edit Master text styles</a:t>
            </a:r>
          </a:p>
        </p:txBody>
      </p:sp>
      <p:sp>
        <p:nvSpPr>
          <p:cNvPr id="14" name="Picture Placeholder 2"/>
          <p:cNvSpPr>
            <a:spLocks noGrp="1"/>
          </p:cNvSpPr>
          <p:nvPr>
            <p:ph type="pic" sz="quarter" idx="19"/>
          </p:nvPr>
        </p:nvSpPr>
        <p:spPr>
          <a:xfrm>
            <a:off x="4743412" y="3968880"/>
            <a:ext cx="1846193" cy="1638158"/>
          </a:xfr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775213" y="3968881"/>
            <a:ext cx="1890000" cy="1638158"/>
          </a:xfrm>
          <a:noFill/>
        </p:spPr>
        <p:txBody>
          <a:bodyPr tIns="90000"/>
          <a:lstStyle>
            <a:lvl1pPr marL="0" indent="0" algn="r">
              <a:buNone/>
              <a:defRPr sz="1500"/>
            </a:lvl1pPr>
          </a:lstStyle>
          <a:p>
            <a:pPr lvl="0"/>
            <a:r>
              <a:rPr lang="en-US"/>
              <a:t>Edit Master text styles</a:t>
            </a:r>
          </a:p>
        </p:txBody>
      </p:sp>
      <p:sp>
        <p:nvSpPr>
          <p:cNvPr id="18" name="Text Placeholder 12"/>
          <p:cNvSpPr>
            <a:spLocks noGrp="1"/>
          </p:cNvSpPr>
          <p:nvPr>
            <p:ph type="body" sz="quarter" idx="21"/>
          </p:nvPr>
        </p:nvSpPr>
        <p:spPr>
          <a:xfrm>
            <a:off x="6724742" y="2159957"/>
            <a:ext cx="1890000" cy="1638159"/>
          </a:xfrm>
          <a:noFill/>
        </p:spPr>
        <p:txBody>
          <a:bodyPr tIns="90000"/>
          <a:lstStyle>
            <a:lvl1pPr marL="0" indent="0" algn="l">
              <a:buNone/>
              <a:defRPr sz="1500"/>
            </a:lvl1pPr>
          </a:lstStyle>
          <a:p>
            <a:pPr lvl="0"/>
            <a:r>
              <a:rPr lang="en-US"/>
              <a:t>Edit Master text styles</a:t>
            </a:r>
          </a:p>
        </p:txBody>
      </p:sp>
    </p:spTree>
    <p:extLst>
      <p:ext uri="{BB962C8B-B14F-4D97-AF65-F5344CB8AC3E}">
        <p14:creationId xmlns:p14="http://schemas.microsoft.com/office/powerpoint/2010/main" val="650320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Round pictur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dirty="0"/>
          </a:p>
        </p:txBody>
      </p:sp>
      <p:cxnSp>
        <p:nvCxnSpPr>
          <p:cNvPr id="4" name="Straight Connector 3"/>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5"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12" name="Picture Placeholder 11"/>
          <p:cNvSpPr>
            <a:spLocks noGrp="1"/>
          </p:cNvSpPr>
          <p:nvPr>
            <p:ph type="pic" sz="quarter" idx="11"/>
          </p:nvPr>
        </p:nvSpPr>
        <p:spPr>
          <a:xfrm>
            <a:off x="727473" y="1843396"/>
            <a:ext cx="1604002" cy="2138669"/>
          </a:xfrm>
          <a:prstGeom prst="ellipse">
            <a:avLst/>
          </a:prstGeom>
          <a:solidFill>
            <a:schemeClr val="bg2"/>
          </a:solidFill>
        </p:spPr>
        <p:txBody>
          <a:bodyPr/>
          <a:lstStyle/>
          <a:p>
            <a:r>
              <a:rPr lang="en-US"/>
              <a:t>Click icon to add picture</a:t>
            </a:r>
            <a:endParaRPr lang="en-GB"/>
          </a:p>
        </p:txBody>
      </p:sp>
      <p:sp>
        <p:nvSpPr>
          <p:cNvPr id="13" name="Picture Placeholder 11"/>
          <p:cNvSpPr>
            <a:spLocks noGrp="1"/>
          </p:cNvSpPr>
          <p:nvPr>
            <p:ph type="pic" sz="quarter" idx="12"/>
          </p:nvPr>
        </p:nvSpPr>
        <p:spPr>
          <a:xfrm>
            <a:off x="2686050" y="1843395"/>
            <a:ext cx="1604002" cy="2138669"/>
          </a:xfrm>
          <a:prstGeom prst="ellipse">
            <a:avLst/>
          </a:prstGeom>
          <a:solidFill>
            <a:schemeClr val="bg2"/>
          </a:solidFill>
        </p:spPr>
        <p:txBody>
          <a:bodyPr/>
          <a:lstStyle/>
          <a:p>
            <a:r>
              <a:rPr lang="en-US"/>
              <a:t>Click icon to add picture</a:t>
            </a:r>
            <a:endParaRPr lang="en-GB"/>
          </a:p>
        </p:txBody>
      </p:sp>
      <p:sp>
        <p:nvSpPr>
          <p:cNvPr id="14" name="Picture Placeholder 11"/>
          <p:cNvSpPr>
            <a:spLocks noGrp="1"/>
          </p:cNvSpPr>
          <p:nvPr>
            <p:ph type="pic" sz="quarter" idx="13"/>
          </p:nvPr>
        </p:nvSpPr>
        <p:spPr>
          <a:xfrm>
            <a:off x="4644628" y="1843394"/>
            <a:ext cx="1604002" cy="2138669"/>
          </a:xfrm>
          <a:prstGeom prst="ellipse">
            <a:avLst/>
          </a:prstGeom>
          <a:solidFill>
            <a:schemeClr val="bg2"/>
          </a:solidFill>
        </p:spPr>
        <p:txBody>
          <a:bodyPr/>
          <a:lstStyle/>
          <a:p>
            <a:r>
              <a:rPr lang="en-US"/>
              <a:t>Click icon to add picture</a:t>
            </a:r>
            <a:endParaRPr lang="en-GB"/>
          </a:p>
        </p:txBody>
      </p:sp>
      <p:sp>
        <p:nvSpPr>
          <p:cNvPr id="15" name="Picture Placeholder 11"/>
          <p:cNvSpPr>
            <a:spLocks noGrp="1"/>
          </p:cNvSpPr>
          <p:nvPr>
            <p:ph type="pic" sz="quarter" idx="14"/>
          </p:nvPr>
        </p:nvSpPr>
        <p:spPr>
          <a:xfrm>
            <a:off x="6603206" y="1843393"/>
            <a:ext cx="1604002" cy="2138669"/>
          </a:xfrm>
          <a:prstGeom prst="ellipse">
            <a:avLst/>
          </a:prstGeom>
          <a:solidFill>
            <a:schemeClr val="bg2"/>
          </a:solidFill>
        </p:spPr>
        <p:txBody>
          <a:bodyPr/>
          <a:lstStyle/>
          <a:p>
            <a:r>
              <a:rPr lang="en-US"/>
              <a:t>Click icon to add picture</a:t>
            </a:r>
            <a:endParaRPr lang="en-GB"/>
          </a:p>
        </p:txBody>
      </p:sp>
      <p:cxnSp>
        <p:nvCxnSpPr>
          <p:cNvPr id="9" name="Straight Connector 8"/>
          <p:cNvCxnSpPr/>
          <p:nvPr userDrawn="1"/>
        </p:nvCxnSpPr>
        <p:spPr bwMode="auto">
          <a:xfrm>
            <a:off x="2512253" y="4291726"/>
            <a:ext cx="0" cy="1187018"/>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userDrawn="1"/>
        </p:nvCxnSpPr>
        <p:spPr bwMode="auto">
          <a:xfrm>
            <a:off x="4477814" y="4291726"/>
            <a:ext cx="0" cy="1187018"/>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userDrawn="1"/>
        </p:nvCxnSpPr>
        <p:spPr bwMode="auto">
          <a:xfrm>
            <a:off x="6443375" y="4291726"/>
            <a:ext cx="0" cy="1187018"/>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Content Placeholder 7"/>
          <p:cNvSpPr>
            <a:spLocks noGrp="1"/>
          </p:cNvSpPr>
          <p:nvPr>
            <p:ph sz="quarter" idx="15"/>
          </p:nvPr>
        </p:nvSpPr>
        <p:spPr>
          <a:xfrm>
            <a:off x="748423" y="4260555"/>
            <a:ext cx="1562100" cy="1249363"/>
          </a:xfrm>
        </p:spPr>
        <p:txBody>
          <a:bodyPr/>
          <a:lstStyle>
            <a:lvl1pPr marL="0" indent="0" algn="ctr">
              <a:buNone/>
              <a:defRPr sz="1500"/>
            </a:lvl1pPr>
          </a:lstStyle>
          <a:p>
            <a:pPr lvl="0"/>
            <a:r>
              <a:rPr lang="en-US"/>
              <a:t>Edit Master text styles</a:t>
            </a:r>
          </a:p>
        </p:txBody>
      </p:sp>
      <p:sp>
        <p:nvSpPr>
          <p:cNvPr id="16" name="Content Placeholder 7"/>
          <p:cNvSpPr>
            <a:spLocks noGrp="1"/>
          </p:cNvSpPr>
          <p:nvPr>
            <p:ph sz="quarter" idx="16"/>
          </p:nvPr>
        </p:nvSpPr>
        <p:spPr>
          <a:xfrm>
            <a:off x="2713984" y="4260555"/>
            <a:ext cx="1562100" cy="1249363"/>
          </a:xfrm>
        </p:spPr>
        <p:txBody>
          <a:bodyPr/>
          <a:lstStyle>
            <a:lvl1pPr marL="0" indent="0" algn="ctr">
              <a:buNone/>
              <a:defRPr sz="1500"/>
            </a:lvl1pPr>
          </a:lstStyle>
          <a:p>
            <a:pPr lvl="0"/>
            <a:r>
              <a:rPr lang="en-US"/>
              <a:t>Edit Master text styles</a:t>
            </a:r>
          </a:p>
        </p:txBody>
      </p:sp>
      <p:sp>
        <p:nvSpPr>
          <p:cNvPr id="17" name="Content Placeholder 7"/>
          <p:cNvSpPr>
            <a:spLocks noGrp="1"/>
          </p:cNvSpPr>
          <p:nvPr>
            <p:ph sz="quarter" idx="17"/>
          </p:nvPr>
        </p:nvSpPr>
        <p:spPr>
          <a:xfrm>
            <a:off x="4679545" y="4260555"/>
            <a:ext cx="1562100" cy="1249363"/>
          </a:xfrm>
        </p:spPr>
        <p:txBody>
          <a:bodyPr/>
          <a:lstStyle>
            <a:lvl1pPr marL="0" indent="0" algn="ctr">
              <a:buNone/>
              <a:defRPr sz="1500"/>
            </a:lvl1pPr>
          </a:lstStyle>
          <a:p>
            <a:pPr lvl="0"/>
            <a:r>
              <a:rPr lang="en-US"/>
              <a:t>Edit Master text styles</a:t>
            </a:r>
          </a:p>
        </p:txBody>
      </p:sp>
      <p:sp>
        <p:nvSpPr>
          <p:cNvPr id="18" name="Content Placeholder 7"/>
          <p:cNvSpPr>
            <a:spLocks noGrp="1"/>
          </p:cNvSpPr>
          <p:nvPr>
            <p:ph sz="quarter" idx="18"/>
          </p:nvPr>
        </p:nvSpPr>
        <p:spPr>
          <a:xfrm>
            <a:off x="6645107" y="4260555"/>
            <a:ext cx="1562100" cy="1249363"/>
          </a:xfrm>
        </p:spPr>
        <p:txBody>
          <a:bodyPr/>
          <a:lstStyle>
            <a:lvl1pPr marL="0" indent="0" algn="ctr">
              <a:buNone/>
              <a:defRPr sz="1500"/>
            </a:lvl1pPr>
          </a:lstStyle>
          <a:p>
            <a:pPr lvl="0"/>
            <a:r>
              <a:rPr lang="en-US"/>
              <a:t>Edit Master text styles</a:t>
            </a:r>
          </a:p>
        </p:txBody>
      </p:sp>
    </p:spTree>
    <p:extLst>
      <p:ext uri="{BB962C8B-B14F-4D97-AF65-F5344CB8AC3E}">
        <p14:creationId xmlns:p14="http://schemas.microsoft.com/office/powerpoint/2010/main" val="30511286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9144000" cy="3429000"/>
          </a:xfrm>
          <a:solidFill>
            <a:schemeClr val="bg2"/>
          </a:solidFill>
        </p:spPr>
        <p:txBody>
          <a:bodyPr/>
          <a:lstStyle/>
          <a:p>
            <a:r>
              <a:rPr lang="en-US"/>
              <a:t>Click icon to add picture</a:t>
            </a:r>
            <a:endParaRPr lang="en-GB"/>
          </a:p>
        </p:txBody>
      </p:sp>
      <p:sp>
        <p:nvSpPr>
          <p:cNvPr id="2" name="Title 1"/>
          <p:cNvSpPr>
            <a:spLocks noGrp="1"/>
          </p:cNvSpPr>
          <p:nvPr>
            <p:ph type="title"/>
          </p:nvPr>
        </p:nvSpPr>
        <p:spPr>
          <a:xfrm>
            <a:off x="628650" y="2646644"/>
            <a:ext cx="78867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dirty="0"/>
          </a:p>
        </p:txBody>
      </p:sp>
      <p:sp>
        <p:nvSpPr>
          <p:cNvPr id="6" name="Text Placeholder 5"/>
          <p:cNvSpPr>
            <a:spLocks noGrp="1"/>
          </p:cNvSpPr>
          <p:nvPr>
            <p:ph type="body" sz="quarter" idx="14"/>
          </p:nvPr>
        </p:nvSpPr>
        <p:spPr>
          <a:xfrm>
            <a:off x="628650" y="3630614"/>
            <a:ext cx="7886700" cy="2035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525927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168419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2" name="Rectangle 1"/>
          <p:cNvSpPr/>
          <p:nvPr userDrawn="1"/>
        </p:nvSpPr>
        <p:spPr>
          <a:xfrm>
            <a:off x="0" y="1"/>
            <a:ext cx="9144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5" name="Rectangle 4"/>
          <p:cNvSpPr/>
          <p:nvPr userDrawn="1"/>
        </p:nvSpPr>
        <p:spPr>
          <a:xfrm>
            <a:off x="0" y="1078173"/>
            <a:ext cx="9144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1700" y="258042"/>
            <a:ext cx="1244845" cy="1152460"/>
          </a:xfrm>
          <a:prstGeom prst="rect">
            <a:avLst/>
          </a:prstGeom>
        </p:spPr>
      </p:pic>
      <p:sp>
        <p:nvSpPr>
          <p:cNvPr id="6" name="Title 1"/>
          <p:cNvSpPr>
            <a:spLocks noGrp="1"/>
          </p:cNvSpPr>
          <p:nvPr>
            <p:ph type="ctrTitle"/>
          </p:nvPr>
        </p:nvSpPr>
        <p:spPr>
          <a:xfrm>
            <a:off x="803513" y="1992573"/>
            <a:ext cx="7548918" cy="2149523"/>
          </a:xfrm>
        </p:spPr>
        <p:txBody>
          <a:bodyPr wrap="none" anchor="t">
            <a:noAutofit/>
          </a:bodyPr>
          <a:lstStyle>
            <a:lvl1pPr algn="l">
              <a:defRPr sz="45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628650" y="1978926"/>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4305869" y="6619164"/>
            <a:ext cx="530557"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17" name="Subtitle 2"/>
          <p:cNvSpPr>
            <a:spLocks noGrp="1"/>
          </p:cNvSpPr>
          <p:nvPr>
            <p:ph type="subTitle" idx="1"/>
          </p:nvPr>
        </p:nvSpPr>
        <p:spPr>
          <a:xfrm>
            <a:off x="803513" y="4418049"/>
            <a:ext cx="7548918" cy="897754"/>
          </a:xfrm>
        </p:spPr>
        <p:txBody>
          <a:bodyPr>
            <a:noAutofit/>
          </a:bodyPr>
          <a:lstStyle>
            <a:lvl1pPr marL="0" indent="0" algn="l">
              <a:buNone/>
              <a:defRPr sz="2100" i="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19" name="Text Placeholder 18"/>
          <p:cNvSpPr>
            <a:spLocks noGrp="1"/>
          </p:cNvSpPr>
          <p:nvPr>
            <p:ph type="body" sz="quarter" idx="13"/>
          </p:nvPr>
        </p:nvSpPr>
        <p:spPr>
          <a:xfrm>
            <a:off x="4572000" y="5557903"/>
            <a:ext cx="3780235" cy="528998"/>
          </a:xfrm>
        </p:spPr>
        <p:txBody>
          <a:bodyPr>
            <a:noAutofit/>
          </a:bodyPr>
          <a:lstStyle>
            <a:lvl1pPr marL="0" indent="0" algn="r">
              <a:buFontTx/>
              <a:buNone/>
              <a:defRPr sz="1650" i="1">
                <a:solidFill>
                  <a:schemeClr val="bg1"/>
                </a:solidFill>
              </a:defRPr>
            </a:lvl1pPr>
          </a:lstStyle>
          <a:p>
            <a:pPr lvl="0"/>
            <a:r>
              <a:rPr lang="en-US"/>
              <a:t>Edit Master text styles</a:t>
            </a:r>
          </a:p>
        </p:txBody>
      </p:sp>
    </p:spTree>
    <p:extLst>
      <p:ext uri="{BB962C8B-B14F-4D97-AF65-F5344CB8AC3E}">
        <p14:creationId xmlns:p14="http://schemas.microsoft.com/office/powerpoint/2010/main" val="2611843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9"/>
            <a:ext cx="9144000" cy="501834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2" name="Rectangle 1"/>
          <p:cNvSpPr/>
          <p:nvPr userDrawn="1"/>
        </p:nvSpPr>
        <p:spPr>
          <a:xfrm>
            <a:off x="0" y="1"/>
            <a:ext cx="9144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5" name="Rectangle 4"/>
          <p:cNvSpPr/>
          <p:nvPr userDrawn="1"/>
        </p:nvSpPr>
        <p:spPr>
          <a:xfrm>
            <a:off x="0" y="1078174"/>
            <a:ext cx="9144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1700" y="258042"/>
            <a:ext cx="1244845" cy="1152460"/>
          </a:xfrm>
          <a:prstGeom prst="rect">
            <a:avLst/>
          </a:prstGeom>
        </p:spPr>
      </p:pic>
      <p:sp>
        <p:nvSpPr>
          <p:cNvPr id="6" name="Title 1"/>
          <p:cNvSpPr>
            <a:spLocks noGrp="1"/>
          </p:cNvSpPr>
          <p:nvPr>
            <p:ph type="ctrTitle"/>
          </p:nvPr>
        </p:nvSpPr>
        <p:spPr>
          <a:xfrm>
            <a:off x="803513" y="1992573"/>
            <a:ext cx="7548918" cy="872647"/>
          </a:xfrm>
        </p:spPr>
        <p:txBody>
          <a:bodyPr anchor="t">
            <a:normAutofit/>
          </a:bodyPr>
          <a:lstStyle>
            <a:lvl1pPr algn="l">
              <a:defRPr sz="45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628650" y="1978926"/>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4305869" y="6619164"/>
            <a:ext cx="530557"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17" name="Subtitle 2"/>
          <p:cNvSpPr>
            <a:spLocks noGrp="1"/>
          </p:cNvSpPr>
          <p:nvPr>
            <p:ph type="subTitle" idx="1"/>
          </p:nvPr>
        </p:nvSpPr>
        <p:spPr>
          <a:xfrm>
            <a:off x="803513" y="3067468"/>
            <a:ext cx="7548918" cy="897754"/>
          </a:xfrm>
        </p:spPr>
        <p:txBody>
          <a:bodyPr>
            <a:noAutofit/>
          </a:bodyPr>
          <a:lstStyle>
            <a:lvl1pPr marL="0" indent="0" algn="l">
              <a:buNone/>
              <a:defRPr sz="2100" i="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19" name="Text Placeholder 18"/>
          <p:cNvSpPr>
            <a:spLocks noGrp="1"/>
          </p:cNvSpPr>
          <p:nvPr>
            <p:ph type="body" sz="quarter" idx="13"/>
          </p:nvPr>
        </p:nvSpPr>
        <p:spPr>
          <a:xfrm>
            <a:off x="4572000" y="5783535"/>
            <a:ext cx="3780235" cy="528998"/>
          </a:xfrm>
        </p:spPr>
        <p:txBody>
          <a:bodyPr anchor="b" anchorCtr="0">
            <a:noAutofit/>
          </a:bodyPr>
          <a:lstStyle>
            <a:lvl1pPr marL="0" indent="0" algn="r">
              <a:buFontTx/>
              <a:buNone/>
              <a:defRPr sz="1650" i="1">
                <a:solidFill>
                  <a:schemeClr val="bg1"/>
                </a:solidFill>
              </a:defRPr>
            </a:lvl1pPr>
          </a:lstStyle>
          <a:p>
            <a:pPr lvl="0"/>
            <a:r>
              <a:rPr lang="en-US"/>
              <a:t>Edit Master text styles</a:t>
            </a:r>
          </a:p>
        </p:txBody>
      </p:sp>
    </p:spTree>
    <p:extLst>
      <p:ext uri="{BB962C8B-B14F-4D97-AF65-F5344CB8AC3E}">
        <p14:creationId xmlns:p14="http://schemas.microsoft.com/office/powerpoint/2010/main" val="488279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9144000" cy="6059194"/>
          </a:xfrm>
          <a:prstGeom prst="rect">
            <a:avLst/>
          </a:prstGeom>
        </p:spPr>
      </p:pic>
      <p:sp>
        <p:nvSpPr>
          <p:cNvPr id="14" name="Rectangle 13"/>
          <p:cNvSpPr/>
          <p:nvPr userDrawn="1"/>
        </p:nvSpPr>
        <p:spPr>
          <a:xfrm>
            <a:off x="3967" y="1078174"/>
            <a:ext cx="9148010"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solidFill>
                <a:schemeClr val="accent4"/>
              </a:solidFill>
            </a:endParaRPr>
          </a:p>
        </p:txBody>
      </p:sp>
      <p:sp>
        <p:nvSpPr>
          <p:cNvPr id="2" name="Rectangle 1"/>
          <p:cNvSpPr/>
          <p:nvPr userDrawn="1"/>
        </p:nvSpPr>
        <p:spPr>
          <a:xfrm>
            <a:off x="0" y="1"/>
            <a:ext cx="9144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6" name="Title 1"/>
          <p:cNvSpPr>
            <a:spLocks noGrp="1"/>
          </p:cNvSpPr>
          <p:nvPr>
            <p:ph type="ctrTitle"/>
          </p:nvPr>
        </p:nvSpPr>
        <p:spPr>
          <a:xfrm>
            <a:off x="803513" y="1992573"/>
            <a:ext cx="7548918" cy="2149523"/>
          </a:xfrm>
        </p:spPr>
        <p:txBody>
          <a:bodyPr wrap="none" anchor="t">
            <a:noAutofit/>
          </a:bodyPr>
          <a:lstStyle>
            <a:lvl1pPr algn="l">
              <a:defRPr sz="45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628650" y="1978926"/>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4305869" y="6619164"/>
            <a:ext cx="530557"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12" name="Subtitle 2"/>
          <p:cNvSpPr>
            <a:spLocks noGrp="1"/>
          </p:cNvSpPr>
          <p:nvPr>
            <p:ph type="subTitle" idx="1"/>
          </p:nvPr>
        </p:nvSpPr>
        <p:spPr>
          <a:xfrm>
            <a:off x="803513" y="4418049"/>
            <a:ext cx="7548918" cy="897754"/>
          </a:xfrm>
        </p:spPr>
        <p:txBody>
          <a:bodyPr wrap="none">
            <a:noAutofit/>
          </a:bodyPr>
          <a:lstStyle>
            <a:lvl1pPr marL="0" indent="0" algn="l">
              <a:buNone/>
              <a:defRPr sz="2100" i="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1700" y="258042"/>
            <a:ext cx="1244845" cy="1152460"/>
          </a:xfrm>
          <a:prstGeom prst="rect">
            <a:avLst/>
          </a:prstGeom>
        </p:spPr>
      </p:pic>
      <p:sp>
        <p:nvSpPr>
          <p:cNvPr id="16" name="Text Placeholder 18"/>
          <p:cNvSpPr>
            <a:spLocks noGrp="1"/>
          </p:cNvSpPr>
          <p:nvPr>
            <p:ph type="body" sz="quarter" idx="13"/>
          </p:nvPr>
        </p:nvSpPr>
        <p:spPr>
          <a:xfrm>
            <a:off x="4572000" y="5557903"/>
            <a:ext cx="3780235" cy="528998"/>
          </a:xfrm>
        </p:spPr>
        <p:txBody>
          <a:bodyPr wrap="none">
            <a:noAutofit/>
          </a:bodyPr>
          <a:lstStyle>
            <a:lvl1pPr marL="0" indent="0" algn="r">
              <a:buFontTx/>
              <a:buNone/>
              <a:defRPr sz="1650" i="1">
                <a:solidFill>
                  <a:schemeClr val="bg1"/>
                </a:solidFill>
              </a:defRPr>
            </a:lvl1pPr>
          </a:lstStyle>
          <a:p>
            <a:pPr lvl="0"/>
            <a:r>
              <a:rPr lang="en-US"/>
              <a:t>Edit Master text styles</a:t>
            </a:r>
          </a:p>
        </p:txBody>
      </p:sp>
    </p:spTree>
    <p:extLst>
      <p:ext uri="{BB962C8B-B14F-4D97-AF65-F5344CB8AC3E}">
        <p14:creationId xmlns:p14="http://schemas.microsoft.com/office/powerpoint/2010/main" val="14915235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2" name="Title 1"/>
          <p:cNvSpPr>
            <a:spLocks noGrp="1"/>
          </p:cNvSpPr>
          <p:nvPr>
            <p:ph type="ctrTitle"/>
          </p:nvPr>
        </p:nvSpPr>
        <p:spPr>
          <a:xfrm>
            <a:off x="802642" y="1122363"/>
            <a:ext cx="8007029" cy="2387600"/>
          </a:xfrm>
        </p:spPr>
        <p:txBody>
          <a:bodyPr anchor="b">
            <a:noAutofit/>
          </a:bodyPr>
          <a:lstStyle>
            <a:lvl1pPr algn="l">
              <a:defRPr sz="4500">
                <a:solidFill>
                  <a:schemeClr val="accent5"/>
                </a:solidFill>
              </a:defRPr>
            </a:lvl1pPr>
          </a:lstStyle>
          <a:p>
            <a:r>
              <a:rPr lang="en-US"/>
              <a:t>Click to edit Master title style</a:t>
            </a:r>
            <a:endParaRPr lang="en-GB" dirty="0"/>
          </a:p>
        </p:txBody>
      </p:sp>
      <p:sp>
        <p:nvSpPr>
          <p:cNvPr id="3" name="Subtitle 2"/>
          <p:cNvSpPr>
            <a:spLocks noGrp="1"/>
          </p:cNvSpPr>
          <p:nvPr>
            <p:ph type="subTitle" idx="1"/>
          </p:nvPr>
        </p:nvSpPr>
        <p:spPr>
          <a:xfrm>
            <a:off x="802642" y="3602038"/>
            <a:ext cx="8007029" cy="1655762"/>
          </a:xfrm>
        </p:spPr>
        <p:txBody>
          <a:bodyPr>
            <a:noAutofit/>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dirty="0"/>
          </a:p>
        </p:txBody>
      </p:sp>
      <p:cxnSp>
        <p:nvCxnSpPr>
          <p:cNvPr id="7" name="Straight Connector 6"/>
          <p:cNvCxnSpPr/>
          <p:nvPr userDrawn="1"/>
        </p:nvCxnSpPr>
        <p:spPr>
          <a:xfrm>
            <a:off x="62865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20786" y="6045258"/>
            <a:ext cx="1288884" cy="451153"/>
          </a:xfrm>
          <a:prstGeom prst="rect">
            <a:avLst/>
          </a:prstGeom>
        </p:spPr>
      </p:pic>
    </p:spTree>
    <p:extLst>
      <p:ext uri="{BB962C8B-B14F-4D97-AF65-F5344CB8AC3E}">
        <p14:creationId xmlns:p14="http://schemas.microsoft.com/office/powerpoint/2010/main" val="2694944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25389" y="6045865"/>
            <a:ext cx="1287150" cy="450546"/>
          </a:xfrm>
          <a:prstGeom prst="rect">
            <a:avLst/>
          </a:prstGeom>
        </p:spPr>
      </p:pic>
      <p:sp>
        <p:nvSpPr>
          <p:cNvPr id="11" name="Title 1"/>
          <p:cNvSpPr>
            <a:spLocks noGrp="1"/>
          </p:cNvSpPr>
          <p:nvPr>
            <p:ph type="ctrTitle"/>
          </p:nvPr>
        </p:nvSpPr>
        <p:spPr>
          <a:xfrm>
            <a:off x="807760" y="1122363"/>
            <a:ext cx="7617223" cy="2387600"/>
          </a:xfrm>
        </p:spPr>
        <p:txBody>
          <a:bodyPr anchor="b">
            <a:noAutofit/>
          </a:bodyPr>
          <a:lstStyle>
            <a:lvl1pPr algn="l">
              <a:defRPr sz="45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62865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02642" y="3602038"/>
            <a:ext cx="7617223" cy="1655762"/>
          </a:xfrm>
        </p:spPr>
        <p:txBody>
          <a:bodyPr>
            <a:noAutofit/>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9914653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2"/>
            <a:ext cx="9144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11" name="Title 1"/>
          <p:cNvSpPr>
            <a:spLocks noGrp="1"/>
          </p:cNvSpPr>
          <p:nvPr>
            <p:ph type="ctrTitle"/>
          </p:nvPr>
        </p:nvSpPr>
        <p:spPr>
          <a:xfrm>
            <a:off x="807760" y="1122363"/>
            <a:ext cx="7617223" cy="1240348"/>
          </a:xfrm>
        </p:spPr>
        <p:txBody>
          <a:bodyPr anchor="b">
            <a:noAutofit/>
          </a:bodyPr>
          <a:lstStyle>
            <a:lvl1pPr algn="l">
              <a:defRPr sz="45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628650" y="1"/>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628651" y="4160827"/>
            <a:ext cx="8167079" cy="1620145"/>
          </a:xfrm>
        </p:spPr>
        <p:txBody>
          <a:bodyPr>
            <a:noAutofit/>
          </a:bodyPr>
          <a:lstStyle>
            <a:lvl1pPr marL="0" indent="0" algn="l">
              <a:buNone/>
              <a:defRPr sz="10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8828788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2"/>
            <a:ext cx="9144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11" name="Title 1"/>
          <p:cNvSpPr>
            <a:spLocks noGrp="1"/>
          </p:cNvSpPr>
          <p:nvPr>
            <p:ph type="ctrTitle"/>
          </p:nvPr>
        </p:nvSpPr>
        <p:spPr>
          <a:xfrm>
            <a:off x="807760" y="1122363"/>
            <a:ext cx="7617223" cy="1240348"/>
          </a:xfrm>
        </p:spPr>
        <p:txBody>
          <a:bodyPr anchor="b">
            <a:noAutofit/>
          </a:bodyPr>
          <a:lstStyle>
            <a:lvl1pPr algn="l">
              <a:defRPr sz="4500">
                <a:solidFill>
                  <a:schemeClr val="accent5"/>
                </a:solidFill>
              </a:defRPr>
            </a:lvl1pPr>
          </a:lstStyle>
          <a:p>
            <a:r>
              <a:rPr lang="en-US"/>
              <a:t>Click to edit Master title style</a:t>
            </a:r>
            <a:endParaRPr lang="en-GB" dirty="0"/>
          </a:p>
        </p:txBody>
      </p:sp>
      <p:cxnSp>
        <p:nvCxnSpPr>
          <p:cNvPr id="13" name="Straight Connector 12"/>
          <p:cNvCxnSpPr/>
          <p:nvPr userDrawn="1"/>
        </p:nvCxnSpPr>
        <p:spPr>
          <a:xfrm>
            <a:off x="628650" y="1"/>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628651" y="4160827"/>
            <a:ext cx="8167079" cy="1620145"/>
          </a:xfrm>
        </p:spPr>
        <p:txBody>
          <a:bodyPr>
            <a:noAutofit/>
          </a:bodyPr>
          <a:lstStyle>
            <a:lvl1pPr marL="0" indent="0" algn="l">
              <a:buNone/>
              <a:defRPr sz="10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38455962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5625"/>
            <a:ext cx="8179274" cy="3881904"/>
          </a:xfrm>
        </p:spPr>
        <p:txBody>
          <a:bodyPr>
            <a:noAutofit/>
          </a:bodyPr>
          <a:lstStyle>
            <a:lvl1pPr>
              <a:lnSpc>
                <a:spcPct val="100000"/>
              </a:lnSpc>
              <a:spcBef>
                <a:spcPts val="0"/>
              </a:spcBef>
              <a:spcAft>
                <a:spcPts val="1350"/>
              </a:spcAft>
              <a:defRPr/>
            </a:lvl1pPr>
            <a:lvl2pPr>
              <a:lnSpc>
                <a:spcPct val="100000"/>
              </a:lnSpc>
              <a:spcAft>
                <a:spcPts val="1350"/>
              </a:spcAft>
              <a:defRPr/>
            </a:lvl2pPr>
            <a:lvl3pPr>
              <a:lnSpc>
                <a:spcPct val="100000"/>
              </a:lnSpc>
              <a:spcAft>
                <a:spcPts val="1350"/>
              </a:spcAft>
              <a:defRPr/>
            </a:lvl3pPr>
            <a:lvl4pPr>
              <a:lnSpc>
                <a:spcPct val="100000"/>
              </a:lnSpc>
              <a:spcAft>
                <a:spcPts val="1350"/>
              </a:spcAft>
              <a:defRPr/>
            </a:lvl4pPr>
            <a:lvl5pPr>
              <a:lnSpc>
                <a:spcPct val="100000"/>
              </a:lnSpc>
              <a:spcAft>
                <a:spcPts val="135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dirty="0"/>
          </a:p>
        </p:txBody>
      </p:sp>
      <p:cxnSp>
        <p:nvCxnSpPr>
          <p:cNvPr id="7" name="Straight Connector 6"/>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37307576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49" y="1825626"/>
            <a:ext cx="3996000" cy="3906435"/>
          </a:xfrm>
        </p:spPr>
        <p:txBody>
          <a:bodyPr>
            <a:noAutofit/>
          </a:bodyPr>
          <a:lstStyle>
            <a:lvl1pPr>
              <a:spcAft>
                <a:spcPts val="1350"/>
              </a:spcAft>
              <a:defRPr/>
            </a:lvl1pPr>
            <a:lvl2pPr>
              <a:spcAft>
                <a:spcPts val="1350"/>
              </a:spcAft>
              <a:defRPr/>
            </a:lvl2pPr>
            <a:lvl3pPr>
              <a:spcAft>
                <a:spcPts val="1350"/>
              </a:spcAft>
              <a:defRPr/>
            </a:lvl3pPr>
            <a:lvl4pPr>
              <a:spcAft>
                <a:spcPts val="1350"/>
              </a:spcAft>
              <a:defRPr/>
            </a:lvl4pPr>
            <a:lvl5pPr>
              <a:spcAft>
                <a:spcPts val="135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801688" y="1825626"/>
            <a:ext cx="3996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dirty="0"/>
          </a:p>
        </p:txBody>
      </p:sp>
      <p:cxnSp>
        <p:nvCxnSpPr>
          <p:cNvPr id="9" name="Straight Connector 8"/>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35458722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49" y="1825626"/>
            <a:ext cx="3996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801688" y="1825626"/>
            <a:ext cx="3996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dirty="0"/>
          </a:p>
        </p:txBody>
      </p:sp>
      <p:cxnSp>
        <p:nvCxnSpPr>
          <p:cNvPr id="10" name="Straight Connector 9"/>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33712028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49" y="1825626"/>
            <a:ext cx="2518867"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9" name="Content Placeholder 2"/>
          <p:cNvSpPr>
            <a:spLocks noGrp="1"/>
          </p:cNvSpPr>
          <p:nvPr>
            <p:ph sz="half" idx="13"/>
          </p:nvPr>
        </p:nvSpPr>
        <p:spPr>
          <a:xfrm>
            <a:off x="3453735" y="1825625"/>
            <a:ext cx="2518867"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sz="half" idx="14"/>
          </p:nvPr>
        </p:nvSpPr>
        <p:spPr>
          <a:xfrm>
            <a:off x="6278821" y="1825625"/>
            <a:ext cx="2518867"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6835897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3868340" cy="823912"/>
          </a:xfrm>
        </p:spPr>
        <p:txBody>
          <a:bodyPr wrap="square" anchor="b">
            <a:noAutofit/>
          </a:bodyPr>
          <a:lstStyle>
            <a:lvl1pPr marL="0" indent="0">
              <a:buNone/>
              <a:defRPr sz="21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6"/>
            <a:ext cx="3868340"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29150" y="1681163"/>
            <a:ext cx="3887391" cy="823912"/>
          </a:xfrm>
          <a:noFill/>
        </p:spPr>
        <p:txBody>
          <a:bodyPr wrap="square" anchor="b">
            <a:noAutofit/>
          </a:bodyPr>
          <a:lstStyle>
            <a:lvl1pPr marL="0" indent="0">
              <a:buNone/>
              <a:defRPr sz="21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6"/>
            <a:ext cx="3887391"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dirty="0"/>
          </a:p>
        </p:txBody>
      </p:sp>
      <p:cxnSp>
        <p:nvCxnSpPr>
          <p:cNvPr id="12" name="Straight Connector 11"/>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671451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dirty="0"/>
          </a:p>
        </p:txBody>
      </p:sp>
      <p:cxnSp>
        <p:nvCxnSpPr>
          <p:cNvPr id="8" name="Straight Connector 7"/>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548453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44726" y="-59635"/>
            <a:ext cx="4616726" cy="6983896"/>
          </a:xfrm>
          <a:solidFill>
            <a:schemeClr val="bg2"/>
          </a:solidFill>
          <a:ln w="28575">
            <a:solidFill>
              <a:schemeClr val="accent5"/>
            </a:solidFill>
          </a:ln>
        </p:spPr>
        <p:txBody>
          <a:bodyPr/>
          <a:lstStyle/>
          <a:p>
            <a:r>
              <a:rPr lang="en-US" dirty="0"/>
              <a:t>Click icon to add picture</a:t>
            </a:r>
            <a:endParaRPr lang="en-GB" dirty="0"/>
          </a:p>
        </p:txBody>
      </p:sp>
      <p:sp>
        <p:nvSpPr>
          <p:cNvPr id="10" name="Rectangle 9"/>
          <p:cNvSpPr/>
          <p:nvPr userDrawn="1"/>
        </p:nvSpPr>
        <p:spPr>
          <a:xfrm>
            <a:off x="2410536" y="1992574"/>
            <a:ext cx="641274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700"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14586" y="743803"/>
            <a:ext cx="408692" cy="544923"/>
          </a:xfrm>
          <a:prstGeom prst="rect">
            <a:avLst/>
          </a:prstGeom>
        </p:spPr>
      </p:pic>
      <p:sp>
        <p:nvSpPr>
          <p:cNvPr id="3" name="Content Placeholder 2"/>
          <p:cNvSpPr>
            <a:spLocks noGrp="1"/>
          </p:cNvSpPr>
          <p:nvPr>
            <p:ph idx="1"/>
          </p:nvPr>
        </p:nvSpPr>
        <p:spPr>
          <a:xfrm>
            <a:off x="2653748" y="1992573"/>
            <a:ext cx="616953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spTree>
    <p:extLst>
      <p:ext uri="{BB962C8B-B14F-4D97-AF65-F5344CB8AC3E}">
        <p14:creationId xmlns:p14="http://schemas.microsoft.com/office/powerpoint/2010/main" val="12823148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2792" y="1825626"/>
            <a:ext cx="3695131" cy="376995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dirty="0"/>
          </a:p>
        </p:txBody>
      </p:sp>
      <p:sp>
        <p:nvSpPr>
          <p:cNvPr id="10" name="Title Placeholder 1"/>
          <p:cNvSpPr>
            <a:spLocks noGrp="1"/>
          </p:cNvSpPr>
          <p:nvPr>
            <p:ph type="title"/>
          </p:nvPr>
        </p:nvSpPr>
        <p:spPr>
          <a:xfrm>
            <a:off x="5112792" y="482861"/>
            <a:ext cx="350195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7" name="Picture Placeholder 4"/>
          <p:cNvSpPr>
            <a:spLocks noGrp="1"/>
          </p:cNvSpPr>
          <p:nvPr>
            <p:ph type="pic" sz="quarter" idx="13"/>
          </p:nvPr>
        </p:nvSpPr>
        <p:spPr>
          <a:xfrm>
            <a:off x="-34787" y="-46383"/>
            <a:ext cx="4606787" cy="6964017"/>
          </a:xfrm>
          <a:solidFill>
            <a:schemeClr val="bg2"/>
          </a:solidFill>
          <a:ln w="28575">
            <a:solidFill>
              <a:schemeClr val="accent5"/>
            </a:solidFill>
          </a:ln>
        </p:spPr>
        <p:txBody>
          <a:bodyPr/>
          <a:lstStyle/>
          <a:p>
            <a:r>
              <a:rPr lang="en-US" dirty="0"/>
              <a:t>Click icon to add picture</a:t>
            </a:r>
            <a:endParaRPr lang="en-GB" dirty="0"/>
          </a:p>
        </p:txBody>
      </p:sp>
    </p:spTree>
    <p:extLst>
      <p:ext uri="{BB962C8B-B14F-4D97-AF65-F5344CB8AC3E}">
        <p14:creationId xmlns:p14="http://schemas.microsoft.com/office/powerpoint/2010/main" val="39754575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dirty="0"/>
          </a:p>
        </p:txBody>
      </p:sp>
      <p:cxnSp>
        <p:nvCxnSpPr>
          <p:cNvPr id="8" name="Straight Connector 7"/>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728042" y="2284668"/>
            <a:ext cx="2356247" cy="2090737"/>
          </a:xfrm>
          <a:solidFill>
            <a:schemeClr val="bg2"/>
          </a:solidFill>
        </p:spPr>
        <p:txBody>
          <a:bodyPr/>
          <a:lstStyle/>
          <a:p>
            <a:r>
              <a:rPr lang="en-US" dirty="0"/>
              <a:t>Click icon to add picture</a:t>
            </a:r>
            <a:endParaRPr lang="en-GB" dirty="0"/>
          </a:p>
        </p:txBody>
      </p:sp>
      <p:sp>
        <p:nvSpPr>
          <p:cNvPr id="11" name="Picture Placeholder 2"/>
          <p:cNvSpPr>
            <a:spLocks noGrp="1"/>
          </p:cNvSpPr>
          <p:nvPr>
            <p:ph type="pic" sz="quarter" idx="14"/>
          </p:nvPr>
        </p:nvSpPr>
        <p:spPr>
          <a:xfrm>
            <a:off x="5926089" y="2284669"/>
            <a:ext cx="2356247" cy="2090737"/>
          </a:xfrm>
          <a:solidFill>
            <a:schemeClr val="bg2"/>
          </a:solidFill>
        </p:spPr>
        <p:txBody>
          <a:bodyPr/>
          <a:lstStyle/>
          <a:p>
            <a:r>
              <a:rPr lang="en-US" dirty="0"/>
              <a:t>Click icon to add picture</a:t>
            </a:r>
            <a:endParaRPr lang="en-GB" dirty="0"/>
          </a:p>
        </p:txBody>
      </p:sp>
      <p:sp>
        <p:nvSpPr>
          <p:cNvPr id="12" name="Picture Placeholder 2"/>
          <p:cNvSpPr>
            <a:spLocks noGrp="1"/>
          </p:cNvSpPr>
          <p:nvPr>
            <p:ph type="pic" sz="quarter" idx="15"/>
          </p:nvPr>
        </p:nvSpPr>
        <p:spPr>
          <a:xfrm>
            <a:off x="3327065" y="2284668"/>
            <a:ext cx="2356247" cy="2090737"/>
          </a:xfrm>
          <a:solidFill>
            <a:schemeClr val="bg2"/>
          </a:solidFill>
        </p:spPr>
        <p:txBody>
          <a:bodyPr/>
          <a:lstStyle/>
          <a:p>
            <a:r>
              <a:rPr lang="en-US" dirty="0"/>
              <a:t>Click icon to add picture</a:t>
            </a:r>
            <a:endParaRPr lang="en-GB" dirty="0"/>
          </a:p>
        </p:txBody>
      </p:sp>
      <p:sp>
        <p:nvSpPr>
          <p:cNvPr id="13" name="Text Placeholder 12"/>
          <p:cNvSpPr>
            <a:spLocks noGrp="1"/>
          </p:cNvSpPr>
          <p:nvPr>
            <p:ph type="body" sz="quarter" idx="16"/>
          </p:nvPr>
        </p:nvSpPr>
        <p:spPr>
          <a:xfrm>
            <a:off x="905080" y="4038685"/>
            <a:ext cx="2002169" cy="1524235"/>
          </a:xfrm>
          <a:solidFill>
            <a:schemeClr val="bg1"/>
          </a:solidFill>
        </p:spPr>
        <p:txBody>
          <a:bodyPr tIns="90000"/>
          <a:lstStyle>
            <a:lvl1pPr marL="0" indent="0" algn="ctr">
              <a:buNone/>
              <a:defRPr sz="1500"/>
            </a:lvl1pPr>
          </a:lstStyle>
          <a:p>
            <a:pPr lvl="0"/>
            <a:r>
              <a:rPr lang="en-US"/>
              <a:t>Edit Master text styles</a:t>
            </a:r>
          </a:p>
        </p:txBody>
      </p:sp>
      <p:sp>
        <p:nvSpPr>
          <p:cNvPr id="15" name="Text Placeholder 12"/>
          <p:cNvSpPr>
            <a:spLocks noGrp="1"/>
          </p:cNvSpPr>
          <p:nvPr>
            <p:ph type="body" sz="quarter" idx="17"/>
          </p:nvPr>
        </p:nvSpPr>
        <p:spPr>
          <a:xfrm>
            <a:off x="3504104" y="4041945"/>
            <a:ext cx="2002169" cy="1524235"/>
          </a:xfrm>
          <a:solidFill>
            <a:schemeClr val="bg1"/>
          </a:solidFill>
        </p:spPr>
        <p:txBody>
          <a:bodyPr tIns="90000"/>
          <a:lstStyle>
            <a:lvl1pPr marL="0" indent="0" algn="ctr">
              <a:buNone/>
              <a:defRPr sz="1500"/>
            </a:lvl1pPr>
          </a:lstStyle>
          <a:p>
            <a:pPr lvl="0"/>
            <a:r>
              <a:rPr lang="en-US"/>
              <a:t>Edit Master text styles</a:t>
            </a:r>
          </a:p>
        </p:txBody>
      </p:sp>
      <p:sp>
        <p:nvSpPr>
          <p:cNvPr id="16" name="Text Placeholder 12"/>
          <p:cNvSpPr>
            <a:spLocks noGrp="1"/>
          </p:cNvSpPr>
          <p:nvPr>
            <p:ph type="body" sz="quarter" idx="18"/>
          </p:nvPr>
        </p:nvSpPr>
        <p:spPr>
          <a:xfrm>
            <a:off x="6103127" y="4037438"/>
            <a:ext cx="2002169" cy="1524235"/>
          </a:xfrm>
          <a:solidFill>
            <a:schemeClr val="bg1"/>
          </a:solidFill>
        </p:spPr>
        <p:txBody>
          <a:bodyPr tIns="90000"/>
          <a:lstStyle>
            <a:lvl1pPr marL="0" indent="0" algn="ctr">
              <a:buNone/>
              <a:defRPr sz="1500"/>
            </a:lvl1pPr>
          </a:lstStyle>
          <a:p>
            <a:pPr lvl="0"/>
            <a:r>
              <a:rPr lang="en-US"/>
              <a:t>Edit Master text styles</a:t>
            </a:r>
          </a:p>
        </p:txBody>
      </p:sp>
    </p:spTree>
    <p:extLst>
      <p:ext uri="{BB962C8B-B14F-4D97-AF65-F5344CB8AC3E}">
        <p14:creationId xmlns:p14="http://schemas.microsoft.com/office/powerpoint/2010/main" val="12222214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dirty="0"/>
          </a:p>
        </p:txBody>
      </p:sp>
      <p:cxnSp>
        <p:nvCxnSpPr>
          <p:cNvPr id="8" name="Straight Connector 7"/>
          <p:cNvCxnSpPr/>
          <p:nvPr userDrawn="1"/>
        </p:nvCxnSpPr>
        <p:spPr>
          <a:xfrm flipH="1">
            <a:off x="62865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728042"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2785402" y="2159957"/>
            <a:ext cx="1846193" cy="1638158"/>
          </a:xfrm>
          <a:solidFill>
            <a:schemeClr val="bg2"/>
          </a:solidFill>
        </p:spPr>
        <p:txBody>
          <a:bodyPr/>
          <a:lstStyle/>
          <a:p>
            <a:r>
              <a:rPr lang="en-US" dirty="0"/>
              <a:t>Click icon to add picture</a:t>
            </a:r>
            <a:endParaRPr lang="en-GB" dirty="0"/>
          </a:p>
        </p:txBody>
      </p:sp>
      <p:sp>
        <p:nvSpPr>
          <p:cNvPr id="11" name="Picture Placeholder 2"/>
          <p:cNvSpPr>
            <a:spLocks noGrp="1"/>
          </p:cNvSpPr>
          <p:nvPr>
            <p:ph type="pic" sz="quarter" idx="14"/>
          </p:nvPr>
        </p:nvSpPr>
        <p:spPr>
          <a:xfrm>
            <a:off x="2785402" y="3968881"/>
            <a:ext cx="1846193" cy="1638158"/>
          </a:xfrm>
          <a:solidFill>
            <a:schemeClr val="bg2"/>
          </a:solidFill>
        </p:spPr>
        <p:txBody>
          <a:bodyPr/>
          <a:lstStyle/>
          <a:p>
            <a:r>
              <a:rPr lang="en-US" dirty="0"/>
              <a:t>Click icon to add picture</a:t>
            </a:r>
            <a:endParaRPr lang="en-GB" dirty="0"/>
          </a:p>
        </p:txBody>
      </p:sp>
      <p:sp>
        <p:nvSpPr>
          <p:cNvPr id="12" name="Picture Placeholder 2"/>
          <p:cNvSpPr>
            <a:spLocks noGrp="1"/>
          </p:cNvSpPr>
          <p:nvPr>
            <p:ph type="pic" sz="quarter" idx="15"/>
          </p:nvPr>
        </p:nvSpPr>
        <p:spPr>
          <a:xfrm>
            <a:off x="4743411" y="2159957"/>
            <a:ext cx="1846195" cy="1638159"/>
          </a:xfrm>
          <a:solidFill>
            <a:schemeClr val="bg2"/>
          </a:solidFill>
        </p:spPr>
        <p:txBody>
          <a:bodyPr/>
          <a:lstStyle/>
          <a:p>
            <a:r>
              <a:rPr lang="en-US" dirty="0"/>
              <a:t>Click icon to add picture</a:t>
            </a:r>
            <a:endParaRPr lang="en-GB" dirty="0"/>
          </a:p>
        </p:txBody>
      </p:sp>
      <p:sp>
        <p:nvSpPr>
          <p:cNvPr id="13" name="Text Placeholder 12"/>
          <p:cNvSpPr>
            <a:spLocks noGrp="1"/>
          </p:cNvSpPr>
          <p:nvPr>
            <p:ph type="body" sz="quarter" idx="16"/>
          </p:nvPr>
        </p:nvSpPr>
        <p:spPr>
          <a:xfrm>
            <a:off x="6701420" y="3968880"/>
            <a:ext cx="1890000" cy="1638158"/>
          </a:xfrm>
          <a:noFill/>
        </p:spPr>
        <p:txBody>
          <a:bodyPr tIns="90000"/>
          <a:lstStyle>
            <a:lvl1pPr marL="0" indent="0" algn="l">
              <a:buNone/>
              <a:defRPr sz="1500"/>
            </a:lvl1pPr>
          </a:lstStyle>
          <a:p>
            <a:pPr lvl="0"/>
            <a:r>
              <a:rPr lang="en-US"/>
              <a:t>Edit Master text styles</a:t>
            </a:r>
          </a:p>
        </p:txBody>
      </p:sp>
      <p:sp>
        <p:nvSpPr>
          <p:cNvPr id="16" name="Text Placeholder 12"/>
          <p:cNvSpPr>
            <a:spLocks noGrp="1"/>
          </p:cNvSpPr>
          <p:nvPr>
            <p:ph type="body" sz="quarter" idx="18"/>
          </p:nvPr>
        </p:nvSpPr>
        <p:spPr>
          <a:xfrm>
            <a:off x="775213" y="2159958"/>
            <a:ext cx="1890000" cy="1638159"/>
          </a:xfrm>
          <a:noFill/>
        </p:spPr>
        <p:txBody>
          <a:bodyPr tIns="90000"/>
          <a:lstStyle>
            <a:lvl1pPr marL="0" indent="0" algn="r">
              <a:buNone/>
              <a:defRPr sz="1500"/>
            </a:lvl1pPr>
          </a:lstStyle>
          <a:p>
            <a:pPr lvl="0"/>
            <a:r>
              <a:rPr lang="en-US"/>
              <a:t>Edit Master text styles</a:t>
            </a:r>
          </a:p>
        </p:txBody>
      </p:sp>
      <p:sp>
        <p:nvSpPr>
          <p:cNvPr id="14" name="Picture Placeholder 2"/>
          <p:cNvSpPr>
            <a:spLocks noGrp="1"/>
          </p:cNvSpPr>
          <p:nvPr>
            <p:ph type="pic" sz="quarter" idx="19"/>
          </p:nvPr>
        </p:nvSpPr>
        <p:spPr>
          <a:xfrm>
            <a:off x="4743412" y="3968880"/>
            <a:ext cx="1846193" cy="1638158"/>
          </a:xfrm>
          <a:solidFill>
            <a:schemeClr val="bg2"/>
          </a:solidFill>
        </p:spPr>
        <p:txBody>
          <a:bodyPr/>
          <a:lstStyle/>
          <a:p>
            <a:r>
              <a:rPr lang="en-US" dirty="0"/>
              <a:t>Click icon to add picture</a:t>
            </a:r>
            <a:endParaRPr lang="en-GB" dirty="0"/>
          </a:p>
        </p:txBody>
      </p:sp>
      <p:sp>
        <p:nvSpPr>
          <p:cNvPr id="17" name="Text Placeholder 12"/>
          <p:cNvSpPr>
            <a:spLocks noGrp="1"/>
          </p:cNvSpPr>
          <p:nvPr>
            <p:ph type="body" sz="quarter" idx="20"/>
          </p:nvPr>
        </p:nvSpPr>
        <p:spPr>
          <a:xfrm>
            <a:off x="775213" y="3968881"/>
            <a:ext cx="1890000" cy="1638158"/>
          </a:xfrm>
          <a:noFill/>
        </p:spPr>
        <p:txBody>
          <a:bodyPr tIns="90000"/>
          <a:lstStyle>
            <a:lvl1pPr marL="0" indent="0" algn="r">
              <a:buNone/>
              <a:defRPr sz="1500"/>
            </a:lvl1pPr>
          </a:lstStyle>
          <a:p>
            <a:pPr lvl="0"/>
            <a:r>
              <a:rPr lang="en-US"/>
              <a:t>Edit Master text styles</a:t>
            </a:r>
          </a:p>
        </p:txBody>
      </p:sp>
      <p:sp>
        <p:nvSpPr>
          <p:cNvPr id="18" name="Text Placeholder 12"/>
          <p:cNvSpPr>
            <a:spLocks noGrp="1"/>
          </p:cNvSpPr>
          <p:nvPr>
            <p:ph type="body" sz="quarter" idx="21"/>
          </p:nvPr>
        </p:nvSpPr>
        <p:spPr>
          <a:xfrm>
            <a:off x="6724742" y="2159957"/>
            <a:ext cx="1890000" cy="1638159"/>
          </a:xfrm>
          <a:noFill/>
        </p:spPr>
        <p:txBody>
          <a:bodyPr tIns="90000"/>
          <a:lstStyle>
            <a:lvl1pPr marL="0" indent="0" algn="l">
              <a:buNone/>
              <a:defRPr sz="1500"/>
            </a:lvl1pPr>
          </a:lstStyle>
          <a:p>
            <a:pPr lvl="0"/>
            <a:r>
              <a:rPr lang="en-US"/>
              <a:t>Edit Master text styles</a:t>
            </a:r>
          </a:p>
        </p:txBody>
      </p:sp>
    </p:spTree>
    <p:extLst>
      <p:ext uri="{BB962C8B-B14F-4D97-AF65-F5344CB8AC3E}">
        <p14:creationId xmlns:p14="http://schemas.microsoft.com/office/powerpoint/2010/main" val="22724068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9144000" cy="3429000"/>
          </a:xfrm>
          <a:solidFill>
            <a:schemeClr val="bg2"/>
          </a:solidFill>
        </p:spPr>
        <p:txBody>
          <a:bodyPr/>
          <a:lstStyle/>
          <a:p>
            <a:r>
              <a:rPr lang="en-US" dirty="0"/>
              <a:t>Click icon to add picture</a:t>
            </a:r>
            <a:endParaRPr lang="en-GB" dirty="0"/>
          </a:p>
        </p:txBody>
      </p:sp>
      <p:sp>
        <p:nvSpPr>
          <p:cNvPr id="2" name="Title 1"/>
          <p:cNvSpPr>
            <a:spLocks noGrp="1"/>
          </p:cNvSpPr>
          <p:nvPr>
            <p:ph type="title"/>
          </p:nvPr>
        </p:nvSpPr>
        <p:spPr>
          <a:xfrm>
            <a:off x="628650" y="2646644"/>
            <a:ext cx="78867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dirty="0"/>
          </a:p>
        </p:txBody>
      </p:sp>
      <p:sp>
        <p:nvSpPr>
          <p:cNvPr id="6" name="Text Placeholder 5"/>
          <p:cNvSpPr>
            <a:spLocks noGrp="1"/>
          </p:cNvSpPr>
          <p:nvPr>
            <p:ph type="body" sz="quarter" idx="14"/>
          </p:nvPr>
        </p:nvSpPr>
        <p:spPr>
          <a:xfrm>
            <a:off x="628650" y="3630614"/>
            <a:ext cx="7886700" cy="2035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3942555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dirty="0"/>
          </a:p>
        </p:txBody>
      </p:sp>
    </p:spTree>
    <p:extLst>
      <p:ext uri="{BB962C8B-B14F-4D97-AF65-F5344CB8AC3E}">
        <p14:creationId xmlns:p14="http://schemas.microsoft.com/office/powerpoint/2010/main" val="218782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image" Target="../media/image1.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628650" y="1825625"/>
            <a:ext cx="7886700" cy="3881904"/>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628650" y="6131287"/>
            <a:ext cx="2057400" cy="365125"/>
          </a:xfrm>
          <a:prstGeom prst="rect">
            <a:avLst/>
          </a:prstGeom>
        </p:spPr>
        <p:txBody>
          <a:bodyPr vert="horz" lIns="91440" tIns="45720" rIns="91440" bIns="45720" rtlCol="0" anchor="ctr">
            <a:noAutofit/>
          </a:bodyPr>
          <a:lstStyle>
            <a:lvl1pPr algn="l">
              <a:defRPr sz="900">
                <a:solidFill>
                  <a:schemeClr val="tx1">
                    <a:tint val="75000"/>
                  </a:schemeClr>
                </a:solidFill>
              </a:defRPr>
            </a:lvl1pPr>
          </a:lstStyle>
          <a:p>
            <a:fld id="{F46C79FD-C571-418B-AB0F-5EE936C85276}" type="slidenum">
              <a:rPr lang="en-GB" smtClean="0"/>
              <a:pPr/>
              <a:t>‹#›</a:t>
            </a:fld>
            <a:endParaRPr lang="en-GB" dirty="0"/>
          </a:p>
        </p:txBody>
      </p:sp>
      <p:pic>
        <p:nvPicPr>
          <p:cNvPr id="7" name="Picture 6"/>
          <p:cNvPicPr>
            <a:picLocks noChangeAspect="1"/>
          </p:cNvPicPr>
          <p:nvPr userDrawn="1"/>
        </p:nvPicPr>
        <p:blipFill>
          <a:blip r:embed="rId24" cstate="print">
            <a:extLst>
              <a:ext uri="{28A0092B-C50C-407E-A947-70E740481C1C}">
                <a14:useLocalDpi xmlns:a14="http://schemas.microsoft.com/office/drawing/2010/main"/>
              </a:ext>
            </a:extLst>
          </a:blip>
          <a:stretch>
            <a:fillRect/>
          </a:stretch>
        </p:blipFill>
        <p:spPr>
          <a:xfrm>
            <a:off x="7525389" y="6045989"/>
            <a:ext cx="1286800" cy="450423"/>
          </a:xfrm>
          <a:prstGeom prst="rect">
            <a:avLst/>
          </a:prstGeom>
        </p:spPr>
      </p:pic>
    </p:spTree>
    <p:extLst>
      <p:ext uri="{BB962C8B-B14F-4D97-AF65-F5344CB8AC3E}">
        <p14:creationId xmlns:p14="http://schemas.microsoft.com/office/powerpoint/2010/main" val="357057294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Lst>
  <p:hf hdr="0" ftr="0" dt="0"/>
  <p:txStyles>
    <p:titleStyle>
      <a:lvl1pPr algn="l" defTabSz="685800" rtl="0" eaLnBrk="1" latinLnBrk="0" hangingPunct="1">
        <a:lnSpc>
          <a:spcPct val="90000"/>
        </a:lnSpc>
        <a:spcBef>
          <a:spcPct val="0"/>
        </a:spcBef>
        <a:buNone/>
        <a:defRPr sz="3000" kern="1200">
          <a:solidFill>
            <a:schemeClr val="tx2"/>
          </a:solidFill>
          <a:latin typeface="+mj-lt"/>
          <a:ea typeface="+mj-ea"/>
          <a:cs typeface="+mj-cs"/>
        </a:defRPr>
      </a:lvl1pPr>
    </p:titleStyle>
    <p:bodyStyle>
      <a:lvl1pPr marL="171450" indent="-171450" algn="l" defTabSz="685800" rtl="0" eaLnBrk="1" latinLnBrk="0" hangingPunct="1">
        <a:lnSpc>
          <a:spcPct val="100000"/>
        </a:lnSpc>
        <a:spcBef>
          <a:spcPts val="0"/>
        </a:spcBef>
        <a:spcAft>
          <a:spcPts val="1350"/>
        </a:spcAft>
        <a:buClr>
          <a:schemeClr val="tx2"/>
        </a:buClr>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482861"/>
            <a:ext cx="78867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628650" y="1825625"/>
            <a:ext cx="7886700" cy="3881904"/>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628650" y="6131287"/>
            <a:ext cx="2057400" cy="365125"/>
          </a:xfrm>
          <a:prstGeom prst="rect">
            <a:avLst/>
          </a:prstGeom>
        </p:spPr>
        <p:txBody>
          <a:bodyPr vert="horz" lIns="91440" tIns="45720" rIns="91440" bIns="45720" rtlCol="0" anchor="ctr">
            <a:noAutofit/>
          </a:bodyPr>
          <a:lstStyle>
            <a:lvl1pPr algn="l">
              <a:defRPr sz="900">
                <a:solidFill>
                  <a:schemeClr val="tx1">
                    <a:tint val="75000"/>
                  </a:schemeClr>
                </a:solidFill>
              </a:defRPr>
            </a:lvl1pPr>
          </a:lstStyle>
          <a:p>
            <a:fld id="{F46C79FD-C571-418B-AB0F-5EE936C85276}" type="slidenum">
              <a:rPr lang="en-GB" smtClean="0"/>
              <a:pPr/>
              <a:t>‹#›</a:t>
            </a:fld>
            <a:endParaRPr lang="en-GB" dirty="0"/>
          </a:p>
        </p:txBody>
      </p:sp>
      <p:pic>
        <p:nvPicPr>
          <p:cNvPr id="7" name="Picture 6"/>
          <p:cNvPicPr>
            <a:picLocks noChangeAspect="1"/>
          </p:cNvPicPr>
          <p:nvPr userDrawn="1"/>
        </p:nvPicPr>
        <p:blipFill>
          <a:blip r:embed="rId21" cstate="print">
            <a:extLst>
              <a:ext uri="{28A0092B-C50C-407E-A947-70E740481C1C}">
                <a14:useLocalDpi xmlns:a14="http://schemas.microsoft.com/office/drawing/2010/main"/>
              </a:ext>
            </a:extLst>
          </a:blip>
          <a:stretch>
            <a:fillRect/>
          </a:stretch>
        </p:blipFill>
        <p:spPr>
          <a:xfrm>
            <a:off x="7525389" y="6045989"/>
            <a:ext cx="1286800" cy="450423"/>
          </a:xfrm>
          <a:prstGeom prst="rect">
            <a:avLst/>
          </a:prstGeom>
        </p:spPr>
      </p:pic>
    </p:spTree>
    <p:extLst>
      <p:ext uri="{BB962C8B-B14F-4D97-AF65-F5344CB8AC3E}">
        <p14:creationId xmlns:p14="http://schemas.microsoft.com/office/powerpoint/2010/main" val="188909645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Lst>
  <p:hf sldNum="0" hdr="0" ftr="0" dt="0"/>
  <p:txStyles>
    <p:titleStyle>
      <a:lvl1pPr algn="l" defTabSz="685800" rtl="0" eaLnBrk="1" latinLnBrk="0" hangingPunct="1">
        <a:lnSpc>
          <a:spcPct val="90000"/>
        </a:lnSpc>
        <a:spcBef>
          <a:spcPct val="0"/>
        </a:spcBef>
        <a:buNone/>
        <a:defRPr sz="3000" kern="1200">
          <a:solidFill>
            <a:schemeClr val="tx2"/>
          </a:solidFill>
          <a:latin typeface="+mj-lt"/>
          <a:ea typeface="+mj-ea"/>
          <a:cs typeface="+mj-cs"/>
        </a:defRPr>
      </a:lvl1pPr>
    </p:titleStyle>
    <p:bodyStyle>
      <a:lvl1pPr marL="171450" indent="-171450" algn="l" defTabSz="685800" rtl="0" eaLnBrk="1" latinLnBrk="0" hangingPunct="1">
        <a:lnSpc>
          <a:spcPct val="100000"/>
        </a:lnSpc>
        <a:spcBef>
          <a:spcPts val="0"/>
        </a:spcBef>
        <a:spcAft>
          <a:spcPts val="1350"/>
        </a:spcAft>
        <a:buClr>
          <a:schemeClr val="tx2"/>
        </a:buClr>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hyperlink" Target="https://ec.europa.eu/eurostat/statistics-explained/index.php?title=Glossary:At_risk_of_poverty_or_social_exclusion_(AROPE)#:~:text=At%20risk%20of%20poverty%20or%20social%20exclusion%2C%20abbreviated,a%20household%20with%20a%20very%20low%20work%20intensity."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hyperlink" Target="https://ec.europa.eu/eurostat/databrowser/view/ilc_peps01n/default/table?lang=en"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gi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hyperlink" Target="https://www.euronews.com/next/2023/01/25/minimum-income-initiatives-helping-the-eus-most-vulnerable-households" TargetMode="External"/><Relationship Id="rId2" Type="http://schemas.openxmlformats.org/officeDocument/2006/relationships/hyperlink" Target="https://www.schulzeboeing.de/fileadmin/user_upload/Project-Fiche_CRIS.pdf" TargetMode="Externa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file:///C:\Users\szatmka\Downloads\4.1_List_of_Awarded_Grants_from_2013_for_publication_on_Europa_%20(1).pdf" TargetMode="External"/><Relationship Id="rId2" Type="http://schemas.openxmlformats.org/officeDocument/2006/relationships/hyperlink" Target="https://ec.europa.eu/social/main.jsp?catId=629&amp;langId=en&amp;callId=603&amp;furtherCalls=yes" TargetMode="External"/><Relationship Id="rId1" Type="http://schemas.openxmlformats.org/officeDocument/2006/relationships/slideLayout" Target="../slideLayouts/slideLayout8.xml"/><Relationship Id="rId4" Type="http://schemas.openxmlformats.org/officeDocument/2006/relationships/hyperlink" Target="https://ec.europa.eu/social/main.jsp?advSearchKey=easiproject&amp;mode=advancedSubmit&amp;catId=22&amp;doc_submit=&amp;policyArea=0&amp;policyAreaSub=0&amp;country=0&amp;year=0"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ec.europa.eu/social/main.jsp?catId=1035&amp;langId=en#/" TargetMode="External"/><Relationship Id="rId2" Type="http://schemas.openxmlformats.org/officeDocument/2006/relationships/hyperlink" Target="https://ec.europa.eu/social/main.jsp?catId=632&amp;langId=en" TargetMode="External"/><Relationship Id="rId1" Type="http://schemas.openxmlformats.org/officeDocument/2006/relationships/slideLayout" Target="../slideLayouts/slideLayout8.xml"/><Relationship Id="rId4" Type="http://schemas.openxmlformats.org/officeDocument/2006/relationships/hyperlink" Target="https://ec.europa.eu/info/funding-tenders/opportunities/portal/screen/home"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hyperlink" Target="https://ec.europa.eu/eurostat/statistics-explained/index.php?title=Glossary:At-risk-of-poverty_rate"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hyperlink" Target="https://ec.europa.eu/social/main.jsp?advSearchKey=bench_fram_minincom&amp;mode=advancedSubmit&amp;catId=22&amp;doc_submit=&amp;policyArea=0&amp;policyAreaSub=0&amp;country=0&amp;year=0#navItem-1"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D8CD4-B020-A0C8-4DCC-C727C3F697DA}"/>
              </a:ext>
            </a:extLst>
          </p:cNvPr>
          <p:cNvSpPr>
            <a:spLocks noGrp="1"/>
          </p:cNvSpPr>
          <p:nvPr>
            <p:ph type="sldNum" sz="quarter" idx="12"/>
          </p:nvPr>
        </p:nvSpPr>
        <p:spPr/>
        <p:txBody>
          <a:bodyPr/>
          <a:lstStyle/>
          <a:p>
            <a:fld id="{F46C79FD-C571-418B-AB0F-5EE936C85276}" type="slidenum">
              <a:rPr lang="en-GB" smtClean="0"/>
              <a:t>1</a:t>
            </a:fld>
            <a:endParaRPr lang="en-GB"/>
          </a:p>
        </p:txBody>
      </p:sp>
      <p:sp>
        <p:nvSpPr>
          <p:cNvPr id="3" name="Title 2">
            <a:extLst>
              <a:ext uri="{FF2B5EF4-FFF2-40B4-BE49-F238E27FC236}">
                <a16:creationId xmlns:a16="http://schemas.microsoft.com/office/drawing/2014/main" id="{79C19705-C37A-FCF7-EAB1-ED06C5F6CC7D}"/>
              </a:ext>
            </a:extLst>
          </p:cNvPr>
          <p:cNvSpPr>
            <a:spLocks noGrp="1"/>
          </p:cNvSpPr>
          <p:nvPr>
            <p:ph type="ctrTitle"/>
          </p:nvPr>
        </p:nvSpPr>
        <p:spPr/>
        <p:txBody>
          <a:bodyPr/>
          <a:lstStyle/>
          <a:p>
            <a:br>
              <a:rPr lang="en-US" dirty="0"/>
            </a:br>
            <a:br>
              <a:rPr lang="en-US" dirty="0"/>
            </a:br>
            <a:r>
              <a:rPr lang="en-US" dirty="0"/>
              <a:t> </a:t>
            </a:r>
            <a:endParaRPr lang="en-IE" dirty="0"/>
          </a:p>
        </p:txBody>
      </p:sp>
      <p:sp>
        <p:nvSpPr>
          <p:cNvPr id="4" name="Subtitle 3">
            <a:extLst>
              <a:ext uri="{FF2B5EF4-FFF2-40B4-BE49-F238E27FC236}">
                <a16:creationId xmlns:a16="http://schemas.microsoft.com/office/drawing/2014/main" id="{30EB1264-00AE-84E2-03FD-F70FA24C55B0}"/>
              </a:ext>
            </a:extLst>
          </p:cNvPr>
          <p:cNvSpPr>
            <a:spLocks noGrp="1"/>
          </p:cNvSpPr>
          <p:nvPr>
            <p:ph type="subTitle" idx="1"/>
          </p:nvPr>
        </p:nvSpPr>
        <p:spPr>
          <a:xfrm>
            <a:off x="803513" y="2931134"/>
            <a:ext cx="7908001" cy="800608"/>
          </a:xfrm>
        </p:spPr>
        <p:txBody>
          <a:bodyPr/>
          <a:lstStyle/>
          <a:p>
            <a:r>
              <a:rPr lang="en-US" sz="2800" dirty="0"/>
              <a:t>Tackling poverty and social exclusion in the EU</a:t>
            </a:r>
          </a:p>
        </p:txBody>
      </p:sp>
      <p:sp>
        <p:nvSpPr>
          <p:cNvPr id="5" name="Text Placeholder 4">
            <a:extLst>
              <a:ext uri="{FF2B5EF4-FFF2-40B4-BE49-F238E27FC236}">
                <a16:creationId xmlns:a16="http://schemas.microsoft.com/office/drawing/2014/main" id="{A3FADD15-12DE-A5EE-04CF-CEAA73EE59B7}"/>
              </a:ext>
            </a:extLst>
          </p:cNvPr>
          <p:cNvSpPr>
            <a:spLocks noGrp="1"/>
          </p:cNvSpPr>
          <p:nvPr>
            <p:ph type="body" sz="quarter" idx="13"/>
          </p:nvPr>
        </p:nvSpPr>
        <p:spPr>
          <a:xfrm>
            <a:off x="4572000" y="5261811"/>
            <a:ext cx="3780235" cy="1193846"/>
          </a:xfrm>
        </p:spPr>
        <p:txBody>
          <a:bodyPr/>
          <a:lstStyle/>
          <a:p>
            <a:r>
              <a:rPr lang="en-IE" dirty="0"/>
              <a:t>Katalin Szatmari</a:t>
            </a:r>
          </a:p>
          <a:p>
            <a:r>
              <a:rPr lang="en-IE" dirty="0"/>
              <a:t>EC DG EMPL – Unit D.1</a:t>
            </a:r>
          </a:p>
        </p:txBody>
      </p:sp>
    </p:spTree>
    <p:extLst>
      <p:ext uri="{BB962C8B-B14F-4D97-AF65-F5344CB8AC3E}">
        <p14:creationId xmlns:p14="http://schemas.microsoft.com/office/powerpoint/2010/main" val="1076497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40000"/>
            <a:ext cx="8179274" cy="2576946"/>
          </a:xfrm>
        </p:spPr>
        <p:txBody>
          <a:bodyPr/>
          <a:lstStyle/>
          <a:p>
            <a:pPr marL="457200" indent="-457200">
              <a:buFont typeface="+mj-lt"/>
              <a:buAutoNum type="arabicPeriod"/>
            </a:pPr>
            <a:r>
              <a:rPr lang="en-US" altLang="en-US" sz="2000" dirty="0"/>
              <a:t>Overall policy framework</a:t>
            </a:r>
          </a:p>
          <a:p>
            <a:pPr marL="457200" indent="-457200">
              <a:buFont typeface="+mj-lt"/>
              <a:buAutoNum type="arabicPeriod"/>
            </a:pPr>
            <a:r>
              <a:rPr lang="en-US" altLang="en-US" sz="2000" dirty="0"/>
              <a:t>Key indicators for measuring poverty and main challenges</a:t>
            </a:r>
          </a:p>
          <a:p>
            <a:pPr marL="457200" indent="-457200">
              <a:buFont typeface="+mj-lt"/>
              <a:buAutoNum type="arabicPeriod"/>
            </a:pPr>
            <a:r>
              <a:rPr lang="en-US" altLang="en-US" sz="2000" dirty="0"/>
              <a:t>Policy responses</a:t>
            </a:r>
          </a:p>
          <a:p>
            <a:pPr marL="457200" indent="-457200">
              <a:buFont typeface="+mj-lt"/>
              <a:buAutoNum type="arabicPeriod"/>
            </a:pPr>
            <a:r>
              <a:rPr lang="en-US" altLang="en-US" sz="2000" dirty="0"/>
              <a:t>Role of social innovation</a:t>
            </a:r>
          </a:p>
          <a:p>
            <a:pPr marL="457200" indent="-457200">
              <a:buFont typeface="+mj-lt"/>
              <a:buAutoNum type="arabicPeriod"/>
            </a:pPr>
            <a:r>
              <a:rPr lang="en-US" altLang="en-US" sz="2000" dirty="0"/>
              <a:t>Resources </a:t>
            </a:r>
          </a:p>
        </p:txBody>
      </p:sp>
      <p:sp>
        <p:nvSpPr>
          <p:cNvPr id="2" name="Title 1"/>
          <p:cNvSpPr>
            <a:spLocks noGrp="1"/>
          </p:cNvSpPr>
          <p:nvPr>
            <p:ph type="title"/>
          </p:nvPr>
        </p:nvSpPr>
        <p:spPr/>
        <p:txBody>
          <a:bodyPr/>
          <a:lstStyle/>
          <a:p>
            <a:r>
              <a:rPr lang="en-GB" dirty="0"/>
              <a:t>Overview</a:t>
            </a:r>
          </a:p>
        </p:txBody>
      </p:sp>
    </p:spTree>
    <p:extLst>
      <p:ext uri="{BB962C8B-B14F-4D97-AF65-F5344CB8AC3E}">
        <p14:creationId xmlns:p14="http://schemas.microsoft.com/office/powerpoint/2010/main" val="292321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638" y="541603"/>
            <a:ext cx="8690013" cy="629515"/>
          </a:xfrm>
          <a:ln>
            <a:noFill/>
          </a:ln>
        </p:spPr>
        <p:txBody>
          <a:bodyPr/>
          <a:lstStyle/>
          <a:p>
            <a:pPr marL="342900" lvl="0" indent="0" algn="ctr" defTabSz="914400" fontAlgn="base">
              <a:spcBef>
                <a:spcPct val="20000"/>
              </a:spcBef>
              <a:spcAft>
                <a:spcPts val="600"/>
              </a:spcAft>
              <a:buClr>
                <a:srgbClr val="FFFFFF"/>
              </a:buClr>
              <a:buNone/>
              <a:defRPr/>
            </a:pPr>
            <a:r>
              <a:rPr lang="en-US" sz="2000" b="1" kern="0" dirty="0">
                <a:solidFill>
                  <a:schemeClr val="tx1">
                    <a:lumMod val="75000"/>
                  </a:schemeClr>
                </a:solidFill>
                <a:latin typeface="Arial" panose="020B0604020202020204" pitchFamily="34" charset="0"/>
                <a:cs typeface="Arial" panose="020B0604020202020204" pitchFamily="34" charset="0"/>
              </a:rPr>
              <a:t>Title X of TFEU on </a:t>
            </a:r>
            <a:r>
              <a:rPr lang="en-GB" sz="2000" b="1" kern="0" dirty="0">
                <a:solidFill>
                  <a:schemeClr val="tx1">
                    <a:lumMod val="75000"/>
                  </a:schemeClr>
                </a:solidFill>
                <a:latin typeface="Arial" panose="020B0604020202020204" pitchFamily="34" charset="0"/>
                <a:cs typeface="Arial" panose="020B0604020202020204" pitchFamily="34" charset="0"/>
              </a:rPr>
              <a:t>SOCIAL POLICY </a:t>
            </a:r>
            <a:br>
              <a:rPr lang="en-GB" sz="2000" b="1" kern="0" dirty="0">
                <a:solidFill>
                  <a:schemeClr val="tx1">
                    <a:lumMod val="75000"/>
                  </a:schemeClr>
                </a:solidFill>
                <a:latin typeface="Arial" panose="020B0604020202020204" pitchFamily="34" charset="0"/>
                <a:cs typeface="Arial" panose="020B0604020202020204" pitchFamily="34" charset="0"/>
              </a:rPr>
            </a:br>
            <a:r>
              <a:rPr lang="en-GB" sz="2000" kern="0" dirty="0">
                <a:solidFill>
                  <a:schemeClr val="tx1">
                    <a:lumMod val="75000"/>
                  </a:schemeClr>
                </a:solidFill>
                <a:latin typeface="Arial" panose="020B0604020202020204" pitchFamily="34" charset="0"/>
                <a:cs typeface="Arial" panose="020B0604020202020204" pitchFamily="34" charset="0"/>
              </a:rPr>
              <a:t>(e.g. combating social exclusion, social protection)</a:t>
            </a:r>
          </a:p>
          <a:p>
            <a:pPr marL="0" lvl="0" indent="0" algn="ctr" defTabSz="914400" eaLnBrk="0" fontAlgn="base" hangingPunct="0">
              <a:spcBef>
                <a:spcPct val="20000"/>
              </a:spcBef>
              <a:spcAft>
                <a:spcPct val="0"/>
              </a:spcAft>
              <a:buClr>
                <a:srgbClr val="0F5494"/>
              </a:buClr>
              <a:buNone/>
              <a:defRPr/>
            </a:pPr>
            <a:r>
              <a:rPr lang="en-GB" sz="2000" b="1" kern="0" dirty="0">
                <a:solidFill>
                  <a:schemeClr val="tx1">
                    <a:lumMod val="75000"/>
                  </a:schemeClr>
                </a:solidFill>
                <a:latin typeface="Arial" panose="020B0604020202020204" pitchFamily="34" charset="0"/>
                <a:cs typeface="Arial" panose="020B0604020202020204" pitchFamily="34" charset="0"/>
              </a:rPr>
              <a:t>    </a:t>
            </a:r>
            <a:endParaRPr lang="en-GB" sz="2000" dirty="0">
              <a:solidFill>
                <a:schemeClr val="tx1">
                  <a:lumMod val="75000"/>
                </a:schemeClr>
              </a:solidFill>
              <a:latin typeface="Arial" panose="020B0604020202020204" pitchFamily="34" charset="0"/>
              <a:cs typeface="Arial" panose="020B0604020202020204" pitchFamily="34" charset="0"/>
            </a:endParaRPr>
          </a:p>
        </p:txBody>
      </p:sp>
      <p:sp>
        <p:nvSpPr>
          <p:cNvPr id="14" name="Rectangle 13"/>
          <p:cNvSpPr/>
          <p:nvPr/>
        </p:nvSpPr>
        <p:spPr>
          <a:xfrm>
            <a:off x="4592987" y="11854482"/>
            <a:ext cx="719757" cy="4247317"/>
          </a:xfrm>
          <a:prstGeom prst="rect">
            <a:avLst/>
          </a:prstGeom>
        </p:spPr>
        <p:txBody>
          <a:bodyPr wrap="square">
            <a:spAutoFit/>
          </a:bodyPr>
          <a:lstStyle/>
          <a:p>
            <a:pPr eaLnBrk="1" fontAlgn="auto" hangingPunct="1">
              <a:spcBef>
                <a:spcPts val="0"/>
              </a:spcBef>
              <a:spcAft>
                <a:spcPts val="0"/>
              </a:spcAft>
              <a:defRPr/>
            </a:pPr>
            <a:r>
              <a:rPr lang="en-IE" sz="1800" kern="0" dirty="0">
                <a:solidFill>
                  <a:schemeClr val="tx1">
                    <a:lumMod val="50000"/>
                  </a:schemeClr>
                </a:solidFill>
                <a:latin typeface="Verdana"/>
                <a:ea typeface="+mj-ea"/>
                <a:cs typeface="+mj-cs"/>
              </a:rPr>
              <a:t>European Pillar of Social Rights Action Plan</a:t>
            </a:r>
          </a:p>
          <a:p>
            <a:pPr eaLnBrk="1" fontAlgn="auto" hangingPunct="1">
              <a:spcBef>
                <a:spcPts val="0"/>
              </a:spcBef>
              <a:spcAft>
                <a:spcPts val="0"/>
              </a:spcAft>
              <a:defRPr/>
            </a:pPr>
            <a:endParaRPr lang="en-GB" sz="1800" kern="0" dirty="0">
              <a:solidFill>
                <a:schemeClr val="tx1">
                  <a:lumMod val="50000"/>
                </a:schemeClr>
              </a:solidFill>
              <a:latin typeface="Verdana"/>
              <a:ea typeface="+mj-ea"/>
              <a:cs typeface="+mj-cs"/>
            </a:endParaRPr>
          </a:p>
        </p:txBody>
      </p:sp>
      <p:sp>
        <p:nvSpPr>
          <p:cNvPr id="15" name="Content Placeholder 2"/>
          <p:cNvSpPr txBox="1">
            <a:spLocks/>
          </p:cNvSpPr>
          <p:nvPr/>
        </p:nvSpPr>
        <p:spPr bwMode="auto">
          <a:xfrm>
            <a:off x="4519867" y="4015688"/>
            <a:ext cx="3876714" cy="1251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54013" indent="0" eaLnBrk="1" fontAlgn="auto" hangingPunct="1">
              <a:spcBef>
                <a:spcPts val="0"/>
              </a:spcBef>
              <a:spcAft>
                <a:spcPts val="0"/>
              </a:spcAft>
              <a:buClr>
                <a:srgbClr val="0F5494"/>
              </a:buClr>
              <a:buFontTx/>
              <a:buNone/>
              <a:defRPr/>
            </a:pPr>
            <a:r>
              <a:rPr lang="en-US" sz="1600" i="0" kern="0" dirty="0">
                <a:solidFill>
                  <a:schemeClr val="bg2">
                    <a:lumMod val="25000"/>
                  </a:schemeClr>
                </a:solidFill>
                <a:latin typeface="Arial" panose="020B0604020202020204" pitchFamily="34" charset="0"/>
                <a:ea typeface="+mj-ea"/>
                <a:cs typeface="Arial" panose="020B0604020202020204" pitchFamily="34" charset="0"/>
              </a:rPr>
              <a:t>To reduce the number of people at risk of poverty and social exclusion by at least 15 million by 2030, of which 5 million children</a:t>
            </a:r>
            <a:endParaRPr lang="en-GB" altLang="en-US" sz="1600" i="0" kern="0" dirty="0">
              <a:solidFill>
                <a:schemeClr val="bg2">
                  <a:lumMod val="25000"/>
                </a:schemeClr>
              </a:solidFill>
              <a:latin typeface="Arial" panose="020B0604020202020204" pitchFamily="34" charset="0"/>
              <a:ea typeface="+mj-ea"/>
              <a:cs typeface="Arial" panose="020B0604020202020204" pitchFamily="34" charset="0"/>
            </a:endParaRPr>
          </a:p>
        </p:txBody>
      </p:sp>
      <p:sp>
        <p:nvSpPr>
          <p:cNvPr id="16" name="Right Arrow 15"/>
          <p:cNvSpPr/>
          <p:nvPr/>
        </p:nvSpPr>
        <p:spPr bwMode="auto">
          <a:xfrm>
            <a:off x="4225195" y="4188122"/>
            <a:ext cx="576064" cy="611629"/>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175" eaLnBrk="1" hangingPunct="1">
              <a:defRPr/>
            </a:pPr>
            <a:endParaRPr lang="en-GB" b="0" dirty="0">
              <a:ln w="0"/>
              <a:solidFill>
                <a:schemeClr val="accent1"/>
              </a:solidFill>
              <a:effectLst>
                <a:outerShdw blurRad="38100" dist="25400" dir="5400000" algn="ctr" rotWithShape="0">
                  <a:srgbClr val="6E747A">
                    <a:alpha val="43000"/>
                  </a:srgbClr>
                </a:outerShdw>
              </a:effectLst>
            </a:endParaRPr>
          </a:p>
        </p:txBody>
      </p:sp>
      <p:sp>
        <p:nvSpPr>
          <p:cNvPr id="17" name="Content Placeholder 2"/>
          <p:cNvSpPr txBox="1">
            <a:spLocks/>
          </p:cNvSpPr>
          <p:nvPr/>
        </p:nvSpPr>
        <p:spPr bwMode="auto">
          <a:xfrm>
            <a:off x="1442584" y="1234880"/>
            <a:ext cx="3077283" cy="1592447"/>
          </a:xfrm>
          <a:prstGeom prst="rect">
            <a:avLst/>
          </a:prstGeom>
          <a:noFill/>
          <a:ln>
            <a:headEnd/>
            <a:tailEnd/>
          </a:ln>
        </p:spPr>
        <p:style>
          <a:lnRef idx="2">
            <a:schemeClr val="accent1"/>
          </a:lnRef>
          <a:fillRef idx="1">
            <a:schemeClr val="lt1"/>
          </a:fillRef>
          <a:effectRef idx="0">
            <a:schemeClr val="accent1"/>
          </a:effectRef>
          <a:fontRef idx="minor">
            <a:schemeClr val="dk1"/>
          </a:fontRef>
        </p:style>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54013" indent="0">
              <a:buClr>
                <a:srgbClr val="0F5494"/>
              </a:buClr>
              <a:buFontTx/>
              <a:buNone/>
              <a:defRPr/>
            </a:pPr>
            <a:r>
              <a:rPr lang="en-IE" sz="2000" i="0" kern="0" dirty="0">
                <a:solidFill>
                  <a:schemeClr val="tx1">
                    <a:lumMod val="75000"/>
                  </a:schemeClr>
                </a:solidFill>
                <a:latin typeface="Arial" panose="020B0604020202020204" pitchFamily="34" charset="0"/>
                <a:cs typeface="Arial" panose="020B0604020202020204" pitchFamily="34" charset="0"/>
              </a:rPr>
              <a:t>Member State to act as first competence</a:t>
            </a:r>
            <a:endParaRPr lang="en-GB" sz="2000" i="0" kern="0" dirty="0">
              <a:solidFill>
                <a:schemeClr val="tx1">
                  <a:lumMod val="75000"/>
                </a:schemeClr>
              </a:solidFill>
              <a:latin typeface="Arial" panose="020B0604020202020204" pitchFamily="34" charset="0"/>
              <a:cs typeface="Arial" panose="020B0604020202020204" pitchFamily="34" charset="0"/>
            </a:endParaRPr>
          </a:p>
          <a:p>
            <a:pPr marL="361950" indent="-19050">
              <a:buClr>
                <a:srgbClr val="FFFFFF"/>
              </a:buClr>
              <a:buFontTx/>
              <a:buNone/>
              <a:defRPr/>
            </a:pPr>
            <a:r>
              <a:rPr lang="en-GB" altLang="en-US" sz="2000" b="0" i="0" kern="0" dirty="0">
                <a:solidFill>
                  <a:schemeClr val="tx1">
                    <a:lumMod val="75000"/>
                  </a:schemeClr>
                </a:solidFill>
                <a:latin typeface="Arial" panose="020B0604020202020204" pitchFamily="34" charset="0"/>
                <a:cs typeface="Arial" panose="020B0604020202020204" pitchFamily="34" charset="0"/>
              </a:rPr>
              <a:t>	</a:t>
            </a:r>
            <a:r>
              <a:rPr lang="en-GB" altLang="en-US" sz="1600" b="0" i="0" kern="0" dirty="0">
                <a:solidFill>
                  <a:schemeClr val="tx1">
                    <a:lumMod val="75000"/>
                  </a:schemeClr>
                </a:solidFill>
                <a:latin typeface="Arial" panose="020B0604020202020204" pitchFamily="34" charset="0"/>
                <a:cs typeface="Arial" panose="020B0604020202020204" pitchFamily="34" charset="0"/>
              </a:rPr>
              <a:t>National, local, regional authorities</a:t>
            </a:r>
            <a:endParaRPr lang="en-GB" altLang="en-US" sz="1400" b="0" i="0" kern="0" dirty="0">
              <a:solidFill>
                <a:schemeClr val="tx1">
                  <a:lumMod val="75000"/>
                </a:schemeClr>
              </a:solidFill>
              <a:latin typeface="Arial" panose="020B0604020202020204" pitchFamily="34" charset="0"/>
              <a:cs typeface="Arial" panose="020B0604020202020204" pitchFamily="34" charset="0"/>
            </a:endParaRPr>
          </a:p>
        </p:txBody>
      </p:sp>
      <p:sp>
        <p:nvSpPr>
          <p:cNvPr id="18" name="Rectangle 17"/>
          <p:cNvSpPr/>
          <p:nvPr/>
        </p:nvSpPr>
        <p:spPr>
          <a:xfrm>
            <a:off x="1267745" y="3010730"/>
            <a:ext cx="3612746" cy="646331"/>
          </a:xfrm>
          <a:prstGeom prst="rect">
            <a:avLst/>
          </a:prstGeom>
          <a:ln>
            <a:solidFill>
              <a:schemeClr val="bg1"/>
            </a:solidFill>
          </a:ln>
        </p:spPr>
        <p:txBody>
          <a:bodyPr wrap="square">
            <a:spAutoFit/>
          </a:bodyPr>
          <a:lstStyle/>
          <a:p>
            <a:pPr eaLnBrk="1" fontAlgn="auto" hangingPunct="1">
              <a:spcBef>
                <a:spcPts val="0"/>
              </a:spcBef>
              <a:spcAft>
                <a:spcPts val="0"/>
              </a:spcAft>
              <a:defRPr/>
            </a:pPr>
            <a:r>
              <a:rPr lang="en-GB" altLang="en-US" sz="1800" kern="0" dirty="0">
                <a:solidFill>
                  <a:schemeClr val="tx1">
                    <a:lumMod val="50000"/>
                  </a:schemeClr>
                </a:solidFill>
                <a:latin typeface="Arial" panose="020B0604020202020204" pitchFamily="34" charset="0"/>
                <a:ea typeface="+mj-ea"/>
                <a:cs typeface="Arial" panose="020B0604020202020204" pitchFamily="34" charset="0"/>
              </a:rPr>
              <a:t>European Pillar of Social Rights (EPSR)</a:t>
            </a:r>
          </a:p>
        </p:txBody>
      </p:sp>
      <p:sp>
        <p:nvSpPr>
          <p:cNvPr id="19" name="Right Arrow 18"/>
          <p:cNvSpPr/>
          <p:nvPr/>
        </p:nvSpPr>
        <p:spPr bwMode="auto">
          <a:xfrm>
            <a:off x="4220867" y="2995550"/>
            <a:ext cx="576064" cy="611629"/>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175" eaLnBrk="1" hangingPunct="1">
              <a:defRPr/>
            </a:pPr>
            <a:endParaRPr lang="en-GB" dirty="0">
              <a:ln>
                <a:solidFill>
                  <a:sysClr val="windowText" lastClr="000000"/>
                </a:solidFill>
              </a:ln>
              <a:solidFill>
                <a:schemeClr val="tx1">
                  <a:lumMod val="50000"/>
                </a:schemeClr>
              </a:solidFill>
            </a:endParaRPr>
          </a:p>
        </p:txBody>
      </p:sp>
      <p:sp>
        <p:nvSpPr>
          <p:cNvPr id="20" name="Content Placeholder 2"/>
          <p:cNvSpPr txBox="1">
            <a:spLocks/>
          </p:cNvSpPr>
          <p:nvPr/>
        </p:nvSpPr>
        <p:spPr bwMode="auto">
          <a:xfrm>
            <a:off x="4508899" y="2910391"/>
            <a:ext cx="3876713"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54013" indent="0">
              <a:buClr>
                <a:srgbClr val="0F5494"/>
              </a:buClr>
              <a:buFontTx/>
              <a:buNone/>
              <a:defRPr/>
            </a:pPr>
            <a:r>
              <a:rPr lang="en-IE" altLang="en-US" sz="1600" b="0" i="0" kern="0" dirty="0">
                <a:solidFill>
                  <a:schemeClr val="tx1">
                    <a:lumMod val="50000"/>
                  </a:schemeClr>
                </a:solidFill>
                <a:latin typeface="Arial" panose="020B0604020202020204" pitchFamily="34" charset="0"/>
                <a:cs typeface="Arial" panose="020B0604020202020204" pitchFamily="34" charset="0"/>
              </a:rPr>
              <a:t>Chapter III – Social Protection and Social Inclusion</a:t>
            </a:r>
          </a:p>
        </p:txBody>
      </p:sp>
      <p:sp>
        <p:nvSpPr>
          <p:cNvPr id="21" name="Rectangle 20"/>
          <p:cNvSpPr/>
          <p:nvPr/>
        </p:nvSpPr>
        <p:spPr>
          <a:xfrm>
            <a:off x="1267745" y="4153420"/>
            <a:ext cx="2759306" cy="646331"/>
          </a:xfrm>
          <a:prstGeom prst="rect">
            <a:avLst/>
          </a:prstGeom>
          <a:ln>
            <a:solidFill>
              <a:schemeClr val="bg1"/>
            </a:solidFill>
          </a:ln>
        </p:spPr>
        <p:txBody>
          <a:bodyPr wrap="square">
            <a:spAutoFit/>
          </a:bodyPr>
          <a:lstStyle/>
          <a:p>
            <a:pPr eaLnBrk="1" fontAlgn="auto" hangingPunct="1">
              <a:spcBef>
                <a:spcPts val="0"/>
              </a:spcBef>
              <a:spcAft>
                <a:spcPts val="0"/>
              </a:spcAft>
              <a:defRPr/>
            </a:pPr>
            <a:r>
              <a:rPr lang="en-GB" altLang="en-US" sz="1800" kern="0" dirty="0">
                <a:solidFill>
                  <a:schemeClr val="tx1">
                    <a:lumMod val="50000"/>
                  </a:schemeClr>
                </a:solidFill>
                <a:latin typeface="Arial" panose="020B0604020202020204" pitchFamily="34" charset="0"/>
                <a:ea typeface="+mj-ea"/>
                <a:cs typeface="Arial" panose="020B0604020202020204" pitchFamily="34" charset="0"/>
              </a:rPr>
              <a:t>EPSR Action Plan and </a:t>
            </a:r>
          </a:p>
          <a:p>
            <a:pPr eaLnBrk="1" fontAlgn="auto" hangingPunct="1">
              <a:spcBef>
                <a:spcPts val="0"/>
              </a:spcBef>
              <a:spcAft>
                <a:spcPts val="0"/>
              </a:spcAft>
              <a:defRPr/>
            </a:pPr>
            <a:r>
              <a:rPr lang="en-GB" altLang="en-US" sz="1800" kern="0" dirty="0">
                <a:solidFill>
                  <a:schemeClr val="tx1">
                    <a:lumMod val="50000"/>
                  </a:schemeClr>
                </a:solidFill>
                <a:latin typeface="Arial" panose="020B0604020202020204" pitchFamily="34" charset="0"/>
                <a:ea typeface="+mj-ea"/>
                <a:cs typeface="Arial" panose="020B0604020202020204" pitchFamily="34" charset="0"/>
              </a:rPr>
              <a:t>Porto Declaration</a:t>
            </a:r>
          </a:p>
        </p:txBody>
      </p:sp>
      <p:cxnSp>
        <p:nvCxnSpPr>
          <p:cNvPr id="6" name="Elbow Connector 5"/>
          <p:cNvCxnSpPr>
            <a:cxnSpLocks/>
            <a:stCxn id="21" idx="2"/>
            <a:endCxn id="22" idx="1"/>
          </p:cNvCxnSpPr>
          <p:nvPr/>
        </p:nvCxnSpPr>
        <p:spPr>
          <a:xfrm rot="16200000" flipH="1">
            <a:off x="2944562" y="4502587"/>
            <a:ext cx="819598" cy="141392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Content Placeholder 2"/>
          <p:cNvSpPr txBox="1">
            <a:spLocks/>
          </p:cNvSpPr>
          <p:nvPr/>
        </p:nvSpPr>
        <p:spPr bwMode="auto">
          <a:xfrm>
            <a:off x="4061324" y="5193492"/>
            <a:ext cx="3810763" cy="85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54013" indent="0" eaLnBrk="1" fontAlgn="auto" hangingPunct="1">
              <a:spcBef>
                <a:spcPts val="0"/>
              </a:spcBef>
              <a:spcAft>
                <a:spcPts val="0"/>
              </a:spcAft>
              <a:buClr>
                <a:srgbClr val="0F5494"/>
              </a:buClr>
              <a:buFontTx/>
              <a:buNone/>
              <a:defRPr/>
            </a:pPr>
            <a:r>
              <a:rPr lang="en-IE" altLang="en-US" sz="1400" b="0" i="0" kern="0" dirty="0">
                <a:solidFill>
                  <a:schemeClr val="tx1">
                    <a:lumMod val="50000"/>
                  </a:schemeClr>
                </a:solidFill>
                <a:latin typeface="Arial" panose="020B0604020202020204" pitchFamily="34" charset="0"/>
                <a:ea typeface="+mj-ea"/>
                <a:cs typeface="Arial" panose="020B0604020202020204" pitchFamily="34" charset="0"/>
              </a:rPr>
              <a:t>Principles into actions </a:t>
            </a:r>
          </a:p>
          <a:p>
            <a:pPr marL="354013" indent="0" eaLnBrk="1" fontAlgn="auto" hangingPunct="1">
              <a:spcBef>
                <a:spcPts val="0"/>
              </a:spcBef>
              <a:spcAft>
                <a:spcPts val="0"/>
              </a:spcAft>
              <a:buClr>
                <a:srgbClr val="0F5494"/>
              </a:buClr>
              <a:buFontTx/>
              <a:buNone/>
              <a:defRPr/>
            </a:pPr>
            <a:r>
              <a:rPr lang="en-IE" altLang="en-US" sz="1400" b="0" i="0" kern="0" dirty="0">
                <a:solidFill>
                  <a:schemeClr val="tx1">
                    <a:lumMod val="50000"/>
                  </a:schemeClr>
                </a:solidFill>
                <a:latin typeface="Arial" panose="020B0604020202020204" pitchFamily="34" charset="0"/>
                <a:ea typeface="+mj-ea"/>
                <a:cs typeface="Arial" panose="020B0604020202020204" pitchFamily="34" charset="0"/>
              </a:rPr>
              <a:t>(e.g. European Child Guarantee, Minimum Income Recommendation, Report on access to essential services, Homelessness Platform, Disability Strategy, etc.)</a:t>
            </a:r>
            <a:endParaRPr lang="en-GB" altLang="en-US" sz="1400" b="0" i="0" kern="0" dirty="0">
              <a:solidFill>
                <a:schemeClr val="tx1">
                  <a:lumMod val="50000"/>
                </a:schemeClr>
              </a:solidFill>
              <a:latin typeface="Arial" panose="020B0604020202020204" pitchFamily="34" charset="0"/>
              <a:ea typeface="+mj-ea"/>
              <a:cs typeface="Arial" panose="020B0604020202020204" pitchFamily="34" charset="0"/>
            </a:endParaRPr>
          </a:p>
        </p:txBody>
      </p:sp>
      <p:sp>
        <p:nvSpPr>
          <p:cNvPr id="5" name="Content Placeholder 2"/>
          <p:cNvSpPr txBox="1">
            <a:spLocks/>
          </p:cNvSpPr>
          <p:nvPr/>
        </p:nvSpPr>
        <p:spPr bwMode="auto">
          <a:xfrm>
            <a:off x="4333434" y="1234880"/>
            <a:ext cx="3266545" cy="1602087"/>
          </a:xfrm>
          <a:prstGeom prst="rect">
            <a:avLst/>
          </a:prstGeom>
          <a:noFill/>
          <a:ln>
            <a:headEnd/>
            <a:tailEnd/>
          </a:ln>
        </p:spPr>
        <p:style>
          <a:lnRef idx="2">
            <a:schemeClr val="accent1"/>
          </a:lnRef>
          <a:fillRef idx="1">
            <a:schemeClr val="lt1"/>
          </a:fillRef>
          <a:effectRef idx="0">
            <a:schemeClr val="accent1"/>
          </a:effectRef>
          <a:fontRef idx="minor">
            <a:schemeClr val="dk1"/>
          </a:fontRef>
        </p:style>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54013" indent="0">
              <a:buClr>
                <a:srgbClr val="0F5494"/>
              </a:buClr>
              <a:buFontTx/>
              <a:buNone/>
              <a:defRPr/>
            </a:pPr>
            <a:r>
              <a:rPr lang="en-GB" sz="2000" i="0" kern="0" dirty="0">
                <a:solidFill>
                  <a:schemeClr val="tx1">
                    <a:lumMod val="75000"/>
                  </a:schemeClr>
                </a:solidFill>
                <a:latin typeface="Arial" panose="020B0604020202020204" pitchFamily="34" charset="0"/>
                <a:cs typeface="Arial" panose="020B0604020202020204" pitchFamily="34" charset="0"/>
              </a:rPr>
              <a:t>The EU “shall support and complement”</a:t>
            </a:r>
          </a:p>
          <a:p>
            <a:pPr marL="361950" indent="-19050">
              <a:buClr>
                <a:srgbClr val="FFFFFF"/>
              </a:buClr>
              <a:buFontTx/>
              <a:buNone/>
              <a:defRPr/>
            </a:pPr>
            <a:r>
              <a:rPr lang="en-GB" altLang="en-US" sz="1600" b="0" i="0" kern="0" dirty="0">
                <a:solidFill>
                  <a:schemeClr val="tx1">
                    <a:lumMod val="75000"/>
                  </a:schemeClr>
                </a:solidFill>
                <a:latin typeface="Arial" panose="020B0604020202020204" pitchFamily="34" charset="0"/>
                <a:cs typeface="Arial" panose="020B0604020202020204" pitchFamily="34" charset="0"/>
              </a:rPr>
              <a:t>	</a:t>
            </a:r>
            <a:r>
              <a:rPr lang="fr-BE" altLang="en-US" sz="1600" b="0" i="0" kern="0" dirty="0">
                <a:solidFill>
                  <a:schemeClr val="tx1">
                    <a:lumMod val="75000"/>
                  </a:schemeClr>
                </a:solidFill>
                <a:latin typeface="Arial" panose="020B0604020202020204" pitchFamily="34" charset="0"/>
                <a:cs typeface="Arial" panose="020B0604020202020204" pitchFamily="34" charset="0"/>
              </a:rPr>
              <a:t>Guidance, Monitoring, </a:t>
            </a:r>
            <a:r>
              <a:rPr lang="en-IE" altLang="en-US" sz="1600" b="0" i="0" kern="0" dirty="0">
                <a:solidFill>
                  <a:schemeClr val="tx1">
                    <a:lumMod val="75000"/>
                  </a:schemeClr>
                </a:solidFill>
                <a:latin typeface="Arial" panose="020B0604020202020204" pitchFamily="34" charset="0"/>
                <a:cs typeface="Arial" panose="020B0604020202020204" pitchFamily="34" charset="0"/>
              </a:rPr>
              <a:t>Mutual</a:t>
            </a:r>
            <a:r>
              <a:rPr lang="fr-BE" altLang="en-US" sz="1600" b="0" i="0" kern="0" dirty="0">
                <a:solidFill>
                  <a:schemeClr val="tx1">
                    <a:lumMod val="75000"/>
                  </a:schemeClr>
                </a:solidFill>
                <a:latin typeface="Arial" panose="020B0604020202020204" pitchFamily="34" charset="0"/>
                <a:cs typeface="Arial" panose="020B0604020202020204" pitchFamily="34" charset="0"/>
              </a:rPr>
              <a:t> </a:t>
            </a:r>
            <a:r>
              <a:rPr lang="en-IE" altLang="en-US" sz="1600" b="0" i="0" kern="0" dirty="0">
                <a:solidFill>
                  <a:schemeClr val="tx1">
                    <a:lumMod val="75000"/>
                  </a:schemeClr>
                </a:solidFill>
                <a:latin typeface="Arial" panose="020B0604020202020204" pitchFamily="34" charset="0"/>
                <a:cs typeface="Arial" panose="020B0604020202020204" pitchFamily="34" charset="0"/>
              </a:rPr>
              <a:t>Learning</a:t>
            </a:r>
            <a:r>
              <a:rPr lang="fr-BE" altLang="en-US" sz="1600" b="0" i="0" kern="0" dirty="0">
                <a:solidFill>
                  <a:schemeClr val="tx1">
                    <a:lumMod val="75000"/>
                  </a:schemeClr>
                </a:solidFill>
                <a:latin typeface="Arial" panose="020B0604020202020204" pitchFamily="34" charset="0"/>
                <a:cs typeface="Arial" panose="020B0604020202020204" pitchFamily="34" charset="0"/>
              </a:rPr>
              <a:t>, Exchange of good practices, Financial support</a:t>
            </a:r>
            <a:endParaRPr lang="en-GB" altLang="en-US" sz="1600" b="0" i="0" kern="0"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8678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999" y="1293474"/>
            <a:ext cx="8337765" cy="5247590"/>
          </a:xfrm>
          <a:prstGeom prst="rect">
            <a:avLst/>
          </a:prstGeom>
        </p:spPr>
        <p:txBody>
          <a:bodyPr wrap="square">
            <a:spAutoFit/>
          </a:bodyPr>
          <a:lstStyle/>
          <a:p>
            <a:pPr marL="0" marR="0" lvl="0" indent="0" algn="l" defTabSz="914400" rtl="0" eaLnBrk="0" fontAlgn="base" latinLnBrk="0" hangingPunct="0">
              <a:lnSpc>
                <a:spcPct val="100000"/>
              </a:lnSpc>
              <a:spcBef>
                <a:spcPts val="600"/>
              </a:spcBef>
              <a:spcAft>
                <a:spcPct val="0"/>
              </a:spcAft>
              <a:buClr>
                <a:srgbClr val="FFFFFF"/>
              </a:buClr>
              <a:buSzTx/>
              <a:buFontTx/>
              <a:buNone/>
              <a:tabLst/>
              <a:defRPr/>
            </a:pPr>
            <a:r>
              <a:rPr kumimoji="0" lang="en-US" altLang="en-US" sz="2000" b="1" i="0" u="none" strike="noStrike" kern="0" cap="none" spc="0" normalizeH="0" baseline="0" noProof="0" dirty="0">
                <a:ln>
                  <a:noFill/>
                </a:ln>
                <a:solidFill>
                  <a:schemeClr val="bg2">
                    <a:lumMod val="25000"/>
                  </a:schemeClr>
                </a:solidFill>
                <a:effectLst/>
                <a:uLnTx/>
                <a:uFillTx/>
                <a:latin typeface="+mj-lt"/>
              </a:rPr>
              <a:t>Income support </a:t>
            </a:r>
          </a:p>
          <a:p>
            <a:pPr marL="228600" marR="0" lvl="0" indent="-228600" algn="l" defTabSz="914400" rtl="0" eaLnBrk="0" fontAlgn="base" latinLnBrk="0" hangingPunct="0">
              <a:lnSpc>
                <a:spcPct val="100000"/>
              </a:lnSpc>
              <a:spcBef>
                <a:spcPct val="0"/>
              </a:spcBef>
              <a:spcAft>
                <a:spcPct val="0"/>
              </a:spcAft>
              <a:buClr>
                <a:srgbClr val="FFFFFF"/>
              </a:buClr>
              <a:buSzTx/>
              <a:buFont typeface="+mj-lt"/>
              <a:buAutoNum type="arabicPeriod"/>
              <a:tabLst/>
              <a:defRPr/>
            </a:pPr>
            <a:r>
              <a:rPr kumimoji="0" lang="en-GB" sz="1800" b="0" i="0" u="none" strike="noStrike" kern="0" cap="none" spc="0" normalizeH="0" baseline="0" noProof="0" dirty="0">
                <a:ln>
                  <a:noFill/>
                </a:ln>
                <a:solidFill>
                  <a:srgbClr val="0F5494"/>
                </a:solidFill>
                <a:effectLst/>
                <a:uLnTx/>
                <a:uFillTx/>
                <a:latin typeface="+mj-lt"/>
              </a:rPr>
              <a:t>Principle 14, also 15 (pensions)</a:t>
            </a:r>
          </a:p>
          <a:p>
            <a:pPr marL="228600" lvl="0" indent="-228600">
              <a:buClr>
                <a:srgbClr val="FFFFFF"/>
              </a:buClr>
              <a:buFont typeface="+mj-lt"/>
              <a:buAutoNum type="arabicPeriod"/>
              <a:defRPr/>
            </a:pPr>
            <a:r>
              <a:rPr kumimoji="0" lang="en-GB" sz="1800" b="0" i="0" u="none" strike="noStrike" kern="0" cap="none" spc="0" normalizeH="0" baseline="0" noProof="0" dirty="0">
                <a:ln>
                  <a:noFill/>
                </a:ln>
                <a:solidFill>
                  <a:srgbClr val="0F5494"/>
                </a:solidFill>
                <a:effectLst/>
                <a:uLnTx/>
                <a:uFillTx/>
                <a:latin typeface="+mj-lt"/>
              </a:rPr>
              <a:t>14. - The right to adequate minimum income </a:t>
            </a:r>
          </a:p>
          <a:p>
            <a:pPr marL="228600" lvl="0" indent="-228600">
              <a:buClr>
                <a:srgbClr val="FFFFFF"/>
              </a:buClr>
              <a:buFont typeface="+mj-lt"/>
              <a:buAutoNum type="arabicPeriod"/>
              <a:defRPr/>
            </a:pPr>
            <a:r>
              <a:rPr kumimoji="0" lang="en-GB" sz="1800" b="0" i="0" u="none" strike="noStrike" kern="0" cap="none" spc="0" normalizeH="0" baseline="0" noProof="0" dirty="0">
                <a:ln>
                  <a:noFill/>
                </a:ln>
                <a:solidFill>
                  <a:srgbClr val="0F5494"/>
                </a:solidFill>
                <a:effectLst/>
                <a:uLnTx/>
                <a:uFillTx/>
                <a:latin typeface="+mj-lt"/>
              </a:rPr>
              <a:t>benefits ensuring a life in dignity and </a:t>
            </a:r>
          </a:p>
          <a:p>
            <a:pPr marL="228600" lvl="0" indent="-228600">
              <a:buClr>
                <a:srgbClr val="FFFFFF"/>
              </a:buClr>
              <a:buFont typeface="+mj-lt"/>
              <a:buAutoNum type="arabicPeriod"/>
              <a:defRPr/>
            </a:pPr>
            <a:r>
              <a:rPr kumimoji="0" lang="en-GB" sz="1800" b="0" i="0" u="none" strike="noStrike" kern="0" cap="none" spc="0" normalizeH="0" baseline="0" noProof="0" dirty="0">
                <a:ln>
                  <a:noFill/>
                </a:ln>
                <a:solidFill>
                  <a:srgbClr val="0F5494"/>
                </a:solidFill>
                <a:effectLst/>
                <a:uLnTx/>
                <a:uFillTx/>
                <a:latin typeface="+mj-lt"/>
              </a:rPr>
              <a:t>enabling</a:t>
            </a:r>
            <a:r>
              <a:rPr kumimoji="0" lang="en-GB" sz="1800" b="0" i="0" u="none" strike="noStrike" kern="0" cap="none" spc="0" normalizeH="0" noProof="0" dirty="0">
                <a:ln>
                  <a:noFill/>
                </a:ln>
                <a:solidFill>
                  <a:srgbClr val="0F5494"/>
                </a:solidFill>
                <a:effectLst/>
                <a:uLnTx/>
                <a:uFillTx/>
                <a:latin typeface="+mj-lt"/>
              </a:rPr>
              <a:t> goods and services, </a:t>
            </a:r>
            <a:r>
              <a:rPr lang="en-US" sz="1800" b="0" kern="0" dirty="0">
                <a:solidFill>
                  <a:srgbClr val="0F5494"/>
                </a:solidFill>
                <a:latin typeface="+mj-lt"/>
              </a:rPr>
              <a:t>combined </a:t>
            </a:r>
          </a:p>
          <a:p>
            <a:pPr marL="228600" lvl="0" indent="-228600">
              <a:buClr>
                <a:srgbClr val="FFFFFF"/>
              </a:buClr>
              <a:buFont typeface="+mj-lt"/>
              <a:buAutoNum type="arabicPeriod"/>
              <a:defRPr/>
            </a:pPr>
            <a:r>
              <a:rPr lang="en-US" sz="1800" b="0" kern="0" dirty="0">
                <a:solidFill>
                  <a:srgbClr val="0F5494"/>
                </a:solidFill>
                <a:latin typeface="+mj-lt"/>
              </a:rPr>
              <a:t>with incentives to (re)integrate </a:t>
            </a:r>
          </a:p>
          <a:p>
            <a:pPr marL="228600" lvl="0" indent="-228600">
              <a:buClr>
                <a:srgbClr val="FFFFFF"/>
              </a:buClr>
              <a:buFont typeface="+mj-lt"/>
              <a:buAutoNum type="arabicPeriod"/>
              <a:defRPr/>
            </a:pPr>
            <a:r>
              <a:rPr lang="en-US" sz="1800" b="0" kern="0" dirty="0">
                <a:solidFill>
                  <a:srgbClr val="0F5494"/>
                </a:solidFill>
                <a:latin typeface="+mj-lt"/>
              </a:rPr>
              <a:t>into the </a:t>
            </a:r>
            <a:r>
              <a:rPr lang="en-US" sz="1800" b="0" kern="0" dirty="0" err="1">
                <a:solidFill>
                  <a:srgbClr val="0F5494"/>
                </a:solidFill>
                <a:latin typeface="+mj-lt"/>
              </a:rPr>
              <a:t>labour</a:t>
            </a:r>
            <a:r>
              <a:rPr lang="en-US" sz="1800" b="0" kern="0" dirty="0">
                <a:solidFill>
                  <a:srgbClr val="0F5494"/>
                </a:solidFill>
                <a:latin typeface="+mj-lt"/>
              </a:rPr>
              <a:t> market</a:t>
            </a:r>
            <a:endParaRPr kumimoji="0" lang="en-GB" sz="1800" b="0" i="0" u="none" strike="noStrike" kern="0" cap="none" spc="0" normalizeH="0" baseline="0" noProof="0" dirty="0">
              <a:ln>
                <a:noFill/>
              </a:ln>
              <a:solidFill>
                <a:srgbClr val="0F5494"/>
              </a:solidFill>
              <a:effectLst/>
              <a:uLnTx/>
              <a:uFillTx/>
              <a:latin typeface="+mj-lt"/>
            </a:endParaRPr>
          </a:p>
          <a:p>
            <a:pPr marL="0" marR="0" lvl="0" indent="0" algn="l" defTabSz="914400" rtl="0" eaLnBrk="0" fontAlgn="base" latinLnBrk="0" hangingPunct="0">
              <a:lnSpc>
                <a:spcPct val="100000"/>
              </a:lnSpc>
              <a:spcBef>
                <a:spcPts val="300"/>
              </a:spcBef>
              <a:spcAft>
                <a:spcPct val="0"/>
              </a:spcAft>
              <a:buClr>
                <a:srgbClr val="FFFFFF"/>
              </a:buClr>
              <a:buSzTx/>
              <a:buFontTx/>
              <a:buNone/>
              <a:tabLst/>
              <a:defRPr/>
            </a:pPr>
            <a:r>
              <a:rPr kumimoji="0" lang="en-US" altLang="en-US" sz="2000" b="1" i="0" u="none" strike="noStrike" kern="0" cap="none" spc="0" normalizeH="0" baseline="0" noProof="0" dirty="0">
                <a:ln>
                  <a:noFill/>
                </a:ln>
                <a:solidFill>
                  <a:schemeClr val="bg2">
                    <a:lumMod val="25000"/>
                  </a:schemeClr>
                </a:solidFill>
                <a:effectLst/>
                <a:uLnTx/>
                <a:uFillTx/>
                <a:latin typeface="+mj-lt"/>
              </a:rPr>
              <a:t>Inclusive </a:t>
            </a:r>
            <a:r>
              <a:rPr kumimoji="0" lang="en-US" altLang="en-US" sz="2000" b="1" i="0" u="none" strike="noStrike" kern="0" cap="none" spc="0" normalizeH="0" baseline="0" noProof="0" dirty="0" err="1">
                <a:ln>
                  <a:noFill/>
                </a:ln>
                <a:solidFill>
                  <a:schemeClr val="bg2">
                    <a:lumMod val="25000"/>
                  </a:schemeClr>
                </a:solidFill>
                <a:effectLst/>
                <a:uLnTx/>
                <a:uFillTx/>
                <a:latin typeface="+mj-lt"/>
              </a:rPr>
              <a:t>Labour</a:t>
            </a:r>
            <a:r>
              <a:rPr kumimoji="0" lang="en-US" altLang="en-US" sz="2000" b="1" i="0" u="none" strike="noStrike" kern="0" cap="none" spc="0" normalizeH="0" baseline="0" noProof="0" dirty="0">
                <a:ln>
                  <a:noFill/>
                </a:ln>
                <a:solidFill>
                  <a:schemeClr val="bg2">
                    <a:lumMod val="25000"/>
                  </a:schemeClr>
                </a:solidFill>
                <a:effectLst/>
                <a:uLnTx/>
                <a:uFillTx/>
                <a:latin typeface="+mj-lt"/>
              </a:rPr>
              <a:t> Markets</a:t>
            </a:r>
          </a:p>
          <a:p>
            <a:pPr marL="228600" lvl="0" indent="-228600">
              <a:buClr>
                <a:srgbClr val="FFFFFF"/>
              </a:buClr>
              <a:buFont typeface="+mj-lt"/>
              <a:buAutoNum type="arabicPeriod"/>
              <a:defRPr/>
            </a:pPr>
            <a:r>
              <a:rPr kumimoji="0" lang="en-GB" sz="1800" b="0" i="0" u="none" strike="noStrike" kern="0" cap="none" spc="0" normalizeH="0" baseline="0" noProof="0" dirty="0">
                <a:ln>
                  <a:noFill/>
                </a:ln>
                <a:solidFill>
                  <a:srgbClr val="0F5494"/>
                </a:solidFill>
                <a:effectLst/>
                <a:uLnTx/>
                <a:uFillTx/>
                <a:latin typeface="+mj-lt"/>
              </a:rPr>
              <a:t>Principle 4</a:t>
            </a:r>
            <a:r>
              <a:rPr lang="en-GB" sz="1800" b="0" kern="0" dirty="0">
                <a:solidFill>
                  <a:srgbClr val="0F5494"/>
                </a:solidFill>
                <a:latin typeface="+mj-lt"/>
              </a:rPr>
              <a:t>, 12, 13</a:t>
            </a:r>
            <a:endParaRPr kumimoji="0" lang="en-GB" sz="1800" b="0" i="0" u="none" strike="noStrike" kern="0" cap="none" spc="0" normalizeH="0" baseline="0" noProof="0" dirty="0">
              <a:ln>
                <a:noFill/>
              </a:ln>
              <a:solidFill>
                <a:srgbClr val="0F5494"/>
              </a:solidFill>
              <a:effectLst/>
              <a:uLnTx/>
              <a:uFillTx/>
              <a:latin typeface="+mj-lt"/>
            </a:endParaRPr>
          </a:p>
          <a:p>
            <a:pPr marL="228600" marR="0" lvl="0" indent="-228600" algn="l" defTabSz="914400" rtl="0" eaLnBrk="0" fontAlgn="base" latinLnBrk="0" hangingPunct="0">
              <a:lnSpc>
                <a:spcPct val="100000"/>
              </a:lnSpc>
              <a:spcBef>
                <a:spcPct val="0"/>
              </a:spcBef>
              <a:spcAft>
                <a:spcPct val="0"/>
              </a:spcAft>
              <a:buClr>
                <a:srgbClr val="FFFFFF"/>
              </a:buClr>
              <a:buSzTx/>
              <a:buFont typeface="+mj-lt"/>
              <a:buAutoNum type="arabicPeriod"/>
              <a:tabLst/>
              <a:defRPr/>
            </a:pPr>
            <a:r>
              <a:rPr kumimoji="0" lang="en-GB" sz="1800" b="0" i="0" u="none" strike="noStrike" kern="0" cap="none" spc="0" normalizeH="0" baseline="0" noProof="0" dirty="0">
                <a:ln>
                  <a:noFill/>
                </a:ln>
                <a:solidFill>
                  <a:srgbClr val="0F5494"/>
                </a:solidFill>
                <a:effectLst/>
                <a:uLnTx/>
                <a:uFillTx/>
                <a:latin typeface="+mj-lt"/>
              </a:rPr>
              <a:t>The right to timely and tailor-made assistance to improve employment or self-employment prospects; the right to adequate activation support from PES to re/integrate in the labour market, and adequate unemployment benefits.</a:t>
            </a:r>
            <a:endParaRPr kumimoji="0" lang="en-US" altLang="en-US" sz="800" b="0" i="0" u="none" strike="noStrike" kern="0" cap="none" spc="0" normalizeH="0" baseline="0" noProof="0" dirty="0">
              <a:ln>
                <a:noFill/>
              </a:ln>
              <a:solidFill>
                <a:srgbClr val="0F5494"/>
              </a:solidFill>
              <a:effectLst/>
              <a:uLnTx/>
              <a:uFillTx/>
              <a:latin typeface="+mj-lt"/>
            </a:endParaRPr>
          </a:p>
          <a:p>
            <a:pPr marL="0" marR="0" lvl="0" indent="0" algn="l" defTabSz="914400" rtl="0" eaLnBrk="0" fontAlgn="base" latinLnBrk="0" hangingPunct="0">
              <a:lnSpc>
                <a:spcPct val="100000"/>
              </a:lnSpc>
              <a:spcBef>
                <a:spcPts val="300"/>
              </a:spcBef>
              <a:spcAft>
                <a:spcPct val="0"/>
              </a:spcAft>
              <a:buClr>
                <a:srgbClr val="FFFFFF"/>
              </a:buClr>
              <a:buSzTx/>
              <a:buFontTx/>
              <a:buNone/>
              <a:tabLst/>
              <a:defRPr/>
            </a:pPr>
            <a:r>
              <a:rPr kumimoji="0" lang="en-GB" sz="2000" b="1" i="0" u="none" strike="noStrike" kern="0" cap="none" spc="0" normalizeH="0" baseline="0" noProof="0" dirty="0">
                <a:ln>
                  <a:noFill/>
                </a:ln>
                <a:solidFill>
                  <a:schemeClr val="bg2">
                    <a:lumMod val="25000"/>
                  </a:schemeClr>
                </a:solidFill>
                <a:effectLst/>
                <a:uLnTx/>
                <a:uFillTx/>
                <a:latin typeface="+mj-lt"/>
              </a:rPr>
              <a:t>Access to quality services</a:t>
            </a:r>
          </a:p>
          <a:p>
            <a:pPr marL="228600" marR="0" lvl="1" indent="-228600" algn="l" defTabSz="914400" rtl="0" eaLnBrk="0" fontAlgn="base" latinLnBrk="0" hangingPunct="0">
              <a:lnSpc>
                <a:spcPct val="100000"/>
              </a:lnSpc>
              <a:spcBef>
                <a:spcPct val="0"/>
              </a:spcBef>
              <a:spcAft>
                <a:spcPct val="0"/>
              </a:spcAft>
              <a:buClr>
                <a:srgbClr val="FFFFFF"/>
              </a:buClr>
              <a:buSzTx/>
              <a:buFont typeface="+mj-lt"/>
              <a:buAutoNum type="arabicPeriod"/>
              <a:tabLst/>
              <a:defRPr/>
            </a:pPr>
            <a:r>
              <a:rPr kumimoji="0" lang="en-GB" altLang="en-US" sz="1800" b="0" i="0" u="none" strike="noStrike" kern="0" cap="none" spc="0" normalizeH="0" baseline="0" noProof="0" dirty="0">
                <a:ln>
                  <a:noFill/>
                </a:ln>
                <a:solidFill>
                  <a:srgbClr val="0F5494"/>
                </a:solidFill>
                <a:effectLst/>
                <a:uLnTx/>
                <a:uFillTx/>
                <a:latin typeface="+mj-lt"/>
              </a:rPr>
              <a:t>Principle 14 - t</a:t>
            </a:r>
            <a:r>
              <a:rPr kumimoji="0" lang="en-GB" sz="1800" b="0" i="0" u="none" strike="noStrike" kern="1200" cap="none" spc="0" normalizeH="0" baseline="0" noProof="0" dirty="0">
                <a:ln>
                  <a:noFill/>
                </a:ln>
                <a:solidFill>
                  <a:srgbClr val="0F5494"/>
                </a:solidFill>
                <a:effectLst/>
                <a:uLnTx/>
                <a:uFillTx/>
                <a:latin typeface="+mj-lt"/>
              </a:rPr>
              <a:t>he right to effective access to enabling services.</a:t>
            </a:r>
          </a:p>
          <a:p>
            <a:pPr marL="228600" marR="0" lvl="1" indent="-228600" algn="l" defTabSz="914400" rtl="0" eaLnBrk="0" fontAlgn="base" latinLnBrk="0" hangingPunct="0">
              <a:lnSpc>
                <a:spcPct val="100000"/>
              </a:lnSpc>
              <a:spcBef>
                <a:spcPct val="0"/>
              </a:spcBef>
              <a:spcAft>
                <a:spcPct val="0"/>
              </a:spcAft>
              <a:buClr>
                <a:srgbClr val="FFFFFF"/>
              </a:buClr>
              <a:buSzTx/>
              <a:buFont typeface="+mj-lt"/>
              <a:buAutoNum type="arabicPeriod"/>
              <a:tabLst/>
              <a:defRPr/>
            </a:pPr>
            <a:endParaRPr kumimoji="0" lang="en-GB" sz="1800" b="0" i="0" u="none" strike="noStrike" kern="1200" cap="none" spc="0" normalizeH="0" baseline="0" noProof="0" dirty="0">
              <a:ln>
                <a:noFill/>
              </a:ln>
              <a:solidFill>
                <a:srgbClr val="0F5494"/>
              </a:solidFill>
              <a:effectLst/>
              <a:uLnTx/>
              <a:uFillTx/>
              <a:latin typeface="+mj-lt"/>
            </a:endParaRPr>
          </a:p>
          <a:p>
            <a:pPr marL="228600" lvl="1" indent="-228600">
              <a:buClr>
                <a:srgbClr val="FFFFFF"/>
              </a:buClr>
              <a:buFont typeface="+mj-lt"/>
              <a:buAutoNum type="arabicPeriod"/>
              <a:defRPr/>
            </a:pPr>
            <a:r>
              <a:rPr kumimoji="0" lang="en-GB" sz="1800" b="0" i="0" u="none" strike="noStrike" kern="1200" cap="none" spc="0" normalizeH="0" baseline="0" noProof="0" dirty="0">
                <a:ln>
                  <a:noFill/>
                </a:ln>
                <a:solidFill>
                  <a:srgbClr val="0F5494"/>
                </a:solidFill>
                <a:effectLst/>
                <a:uLnTx/>
                <a:uFillTx/>
                <a:latin typeface="+mj-lt"/>
              </a:rPr>
              <a:t>Other principles: </a:t>
            </a:r>
            <a:r>
              <a:rPr kumimoji="0" lang="en-GB" sz="1800" b="1" i="0" u="none" strike="noStrike" kern="1200" cap="none" spc="0" normalizeH="0" baseline="0" noProof="0" dirty="0">
                <a:ln>
                  <a:noFill/>
                </a:ln>
                <a:solidFill>
                  <a:srgbClr val="0F5494"/>
                </a:solidFill>
                <a:effectLst/>
                <a:uLnTx/>
                <a:uFillTx/>
                <a:latin typeface="+mj-lt"/>
              </a:rPr>
              <a:t>childcare and support to children</a:t>
            </a:r>
            <a:r>
              <a:rPr kumimoji="0" lang="en-GB" sz="1800" b="0" i="0" u="none" strike="noStrike" kern="1200" cap="none" spc="0" normalizeH="0" baseline="0" noProof="0" dirty="0">
                <a:ln>
                  <a:noFill/>
                </a:ln>
                <a:solidFill>
                  <a:srgbClr val="0F5494"/>
                </a:solidFill>
                <a:effectLst/>
                <a:uLnTx/>
                <a:uFillTx/>
                <a:latin typeface="+mj-lt"/>
              </a:rPr>
              <a:t> </a:t>
            </a:r>
            <a:r>
              <a:rPr kumimoji="0" lang="en-GB" sz="1800" i="0" u="none" strike="noStrike" kern="1200" cap="none" spc="0" normalizeH="0" baseline="0" noProof="0" dirty="0">
                <a:ln>
                  <a:noFill/>
                </a:ln>
                <a:solidFill>
                  <a:srgbClr val="0F5494"/>
                </a:solidFill>
                <a:effectLst/>
                <a:uLnTx/>
                <a:uFillTx/>
                <a:latin typeface="+mj-lt"/>
              </a:rPr>
              <a:t>(11), </a:t>
            </a:r>
            <a:r>
              <a:rPr lang="en-GB" sz="1800" dirty="0">
                <a:solidFill>
                  <a:srgbClr val="0F5494"/>
                </a:solidFill>
                <a:latin typeface="Arial"/>
              </a:rPr>
              <a:t>essential services (20)</a:t>
            </a:r>
            <a:r>
              <a:rPr kumimoji="0" lang="en-GB" sz="1800" i="0" u="none" strike="noStrike" kern="1200" cap="none" spc="0" normalizeH="0" baseline="0" noProof="0" dirty="0">
                <a:ln>
                  <a:noFill/>
                </a:ln>
                <a:solidFill>
                  <a:srgbClr val="0F5494"/>
                </a:solidFill>
                <a:effectLst/>
                <a:uLnTx/>
                <a:uFillTx/>
                <a:latin typeface="+mj-lt"/>
              </a:rPr>
              <a:t>, </a:t>
            </a:r>
            <a:r>
              <a:rPr lang="en-GB" sz="1800" b="0" dirty="0">
                <a:solidFill>
                  <a:srgbClr val="0F5494"/>
                </a:solidFill>
                <a:latin typeface="+mj-lt"/>
              </a:rPr>
              <a:t>wages – in-work poverty (6), </a:t>
            </a:r>
            <a:r>
              <a:rPr kumimoji="0" lang="en-GB" sz="1800" b="0" i="0" u="none" strike="noStrike" kern="1200" cap="none" spc="0" normalizeH="0" baseline="0" noProof="0" dirty="0">
                <a:ln>
                  <a:noFill/>
                </a:ln>
                <a:solidFill>
                  <a:srgbClr val="0F5494"/>
                </a:solidFill>
                <a:effectLst/>
                <a:uLnTx/>
                <a:uFillTx/>
                <a:latin typeface="+mj-lt"/>
              </a:rPr>
              <a:t>healthcare (16), people with disabilities (17), education, training (01), LTC (18), housing (19)</a:t>
            </a:r>
            <a:endParaRPr kumimoji="0" lang="en-GB" sz="1800" i="0" u="none" strike="noStrike" kern="1200" cap="none" spc="0" normalizeH="0" baseline="0" noProof="0" dirty="0">
              <a:ln>
                <a:noFill/>
              </a:ln>
              <a:solidFill>
                <a:srgbClr val="0F5494"/>
              </a:solidFill>
              <a:effectLst/>
              <a:uLnTx/>
              <a:uFillTx/>
              <a:latin typeface="+mj-lt"/>
            </a:endParaRPr>
          </a:p>
        </p:txBody>
      </p:sp>
      <p:pic>
        <p:nvPicPr>
          <p:cNvPr id="5" name="Picture 2" descr="European Pillar of Social Rights | European Commission"/>
          <p:cNvPicPr>
            <a:picLocks noChangeAspect="1" noChangeArrowheads="1"/>
          </p:cNvPicPr>
          <p:nvPr/>
        </p:nvPicPr>
        <p:blipFill rotWithShape="1">
          <a:blip r:embed="rId3">
            <a:extLst>
              <a:ext uri="{28A0092B-C50C-407E-A947-70E740481C1C}">
                <a14:useLocalDpi xmlns:a14="http://schemas.microsoft.com/office/drawing/2010/main" val="0"/>
              </a:ext>
            </a:extLst>
          </a:blip>
          <a:srcRect l="11316" r="13960"/>
          <a:stretch/>
        </p:blipFill>
        <p:spPr bwMode="auto">
          <a:xfrm>
            <a:off x="5113868" y="215505"/>
            <a:ext cx="3731898" cy="374855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616164" y="215505"/>
            <a:ext cx="8229600" cy="936625"/>
          </a:xfrm>
        </p:spPr>
        <p:txBody>
          <a:bodyPr/>
          <a:lstStyle/>
          <a:p>
            <a:r>
              <a:rPr lang="en-IE" altLang="en-US"/>
              <a:t>The European Pillar </a:t>
            </a:r>
            <a:br>
              <a:rPr lang="en-IE" altLang="en-US"/>
            </a:br>
            <a:r>
              <a:rPr lang="en-IE" altLang="en-US"/>
              <a:t>of Social Rights</a:t>
            </a:r>
            <a:endParaRPr lang="en-GB" altLang="en-US" dirty="0"/>
          </a:p>
        </p:txBody>
      </p:sp>
    </p:spTree>
    <p:extLst>
      <p:ext uri="{BB962C8B-B14F-4D97-AF65-F5344CB8AC3E}">
        <p14:creationId xmlns:p14="http://schemas.microsoft.com/office/powerpoint/2010/main" val="830198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39282" y="111516"/>
            <a:ext cx="8332958" cy="911167"/>
          </a:xfrm>
        </p:spPr>
        <p:txBody>
          <a:bodyPr/>
          <a:lstStyle/>
          <a:p>
            <a:r>
              <a:rPr lang="en-US" altLang="en-US" dirty="0"/>
              <a:t>At-risk-of poverty and social exclusion (AROPE)</a:t>
            </a:r>
            <a:endParaRPr lang="en-GB" altLang="en-US" dirty="0"/>
          </a:p>
        </p:txBody>
      </p:sp>
      <p:sp>
        <p:nvSpPr>
          <p:cNvPr id="8" name="Content Placeholder 2"/>
          <p:cNvSpPr>
            <a:spLocks noGrp="1"/>
          </p:cNvSpPr>
          <p:nvPr>
            <p:ph idx="1"/>
          </p:nvPr>
        </p:nvSpPr>
        <p:spPr>
          <a:xfrm>
            <a:off x="639282" y="1655805"/>
            <a:ext cx="4847118" cy="4312509"/>
          </a:xfrm>
        </p:spPr>
        <p:txBody>
          <a:bodyPr/>
          <a:lstStyle/>
          <a:p>
            <a:pPr marL="0" lvl="2" indent="0" defTabSz="914400" eaLnBrk="0" fontAlgn="base" hangingPunct="0">
              <a:spcBef>
                <a:spcPts val="900"/>
              </a:spcBef>
              <a:spcAft>
                <a:spcPts val="0"/>
              </a:spcAft>
              <a:buClr>
                <a:srgbClr val="0F5494"/>
              </a:buClr>
              <a:buSzPct val="120000"/>
              <a:buNone/>
              <a:defRPr/>
            </a:pPr>
            <a:r>
              <a:rPr lang="en-US" altLang="en-US" sz="1600" b="1" dirty="0"/>
              <a:t>Definition</a:t>
            </a:r>
          </a:p>
          <a:p>
            <a:pPr marL="0" lvl="2" indent="0" defTabSz="914400" eaLnBrk="0" fontAlgn="base" hangingPunct="0">
              <a:spcBef>
                <a:spcPts val="900"/>
              </a:spcBef>
              <a:spcAft>
                <a:spcPts val="0"/>
              </a:spcAft>
              <a:buClr>
                <a:srgbClr val="0F5494"/>
              </a:buClr>
              <a:buSzPct val="120000"/>
              <a:buNone/>
              <a:defRPr/>
            </a:pPr>
            <a:r>
              <a:rPr lang="en-US" altLang="en-US" sz="1600" dirty="0"/>
              <a:t>P</a:t>
            </a:r>
            <a:r>
              <a:rPr lang="en-US" altLang="en-US" sz="1600" i="0" dirty="0"/>
              <a:t>ersons who are either </a:t>
            </a:r>
            <a:r>
              <a:rPr lang="en-US" altLang="en-US" sz="1600" b="1" i="0" dirty="0"/>
              <a:t>at risk of poverty </a:t>
            </a:r>
            <a:r>
              <a:rPr lang="en-US" altLang="en-US" sz="1600" i="0" dirty="0"/>
              <a:t>(AROP), </a:t>
            </a:r>
            <a:br>
              <a:rPr lang="en-US" altLang="en-US" sz="1600" i="0" dirty="0"/>
            </a:br>
            <a:r>
              <a:rPr lang="en-US" altLang="en-US" sz="1600" i="0" dirty="0"/>
              <a:t>or </a:t>
            </a:r>
            <a:r>
              <a:rPr lang="en-US" altLang="en-US" sz="1600" b="1" i="0" dirty="0"/>
              <a:t>severely materially and socially deprived </a:t>
            </a:r>
            <a:br>
              <a:rPr lang="en-US" altLang="en-US" sz="1600" b="1" i="0" dirty="0"/>
            </a:br>
            <a:r>
              <a:rPr lang="en-US" altLang="en-US" sz="1600" i="0" dirty="0"/>
              <a:t>(SMSD)</a:t>
            </a:r>
            <a:r>
              <a:rPr lang="en-US" altLang="en-US" sz="1600" b="1" i="0" dirty="0"/>
              <a:t> </a:t>
            </a:r>
            <a:r>
              <a:rPr lang="en-US" altLang="en-US" sz="1600" i="0" dirty="0"/>
              <a:t>or </a:t>
            </a:r>
            <a:r>
              <a:rPr lang="en-US" altLang="en-US" sz="1600" b="1" i="0" dirty="0"/>
              <a:t>living in a household with a </a:t>
            </a:r>
            <a:br>
              <a:rPr lang="en-US" altLang="en-US" sz="1600" b="1" i="0" dirty="0"/>
            </a:br>
            <a:r>
              <a:rPr lang="en-US" altLang="en-US" sz="1600" b="1" i="0" dirty="0"/>
              <a:t>very low work intensity </a:t>
            </a:r>
            <a:r>
              <a:rPr lang="en-US" altLang="en-US" sz="1600" i="0" dirty="0"/>
              <a:t>(VLWI). </a:t>
            </a:r>
            <a:br>
              <a:rPr lang="en-US" altLang="en-US" sz="1600" i="0" dirty="0"/>
            </a:br>
            <a:r>
              <a:rPr lang="en-US" altLang="en-US" sz="1600" i="1" dirty="0"/>
              <a:t>[Or in two or all situations]</a:t>
            </a:r>
          </a:p>
          <a:p>
            <a:pPr marL="0" lvl="2" indent="0" defTabSz="914400" eaLnBrk="0" fontAlgn="base" hangingPunct="0">
              <a:spcBef>
                <a:spcPts val="900"/>
              </a:spcBef>
              <a:spcAft>
                <a:spcPts val="0"/>
              </a:spcAft>
              <a:buClr>
                <a:srgbClr val="0F5494"/>
              </a:buClr>
              <a:buSzPct val="120000"/>
              <a:buNone/>
              <a:defRPr/>
            </a:pPr>
            <a:r>
              <a:rPr lang="en-US" altLang="en-US" sz="1600" dirty="0"/>
              <a:t>It is a composite indicator to reflect multidimensionality of poverty</a:t>
            </a:r>
          </a:p>
          <a:p>
            <a:pPr marL="342900" lvl="2" indent="-342900" defTabSz="914400" eaLnBrk="0" fontAlgn="base" hangingPunct="0">
              <a:spcBef>
                <a:spcPts val="900"/>
              </a:spcBef>
              <a:spcAft>
                <a:spcPts val="0"/>
              </a:spcAft>
              <a:buClr>
                <a:srgbClr val="0F5494"/>
              </a:buClr>
              <a:buSzPct val="120000"/>
              <a:buFontTx/>
              <a:buChar char="-"/>
              <a:defRPr/>
            </a:pPr>
            <a:r>
              <a:rPr lang="en-US" altLang="en-US" sz="1600" dirty="0"/>
              <a:t>Monetary poverty: at-risk of poverty &lt; 60% median income (relative)</a:t>
            </a:r>
          </a:p>
          <a:p>
            <a:pPr marL="342900" lvl="2" indent="-342900" defTabSz="914400" eaLnBrk="0" fontAlgn="base" hangingPunct="0">
              <a:spcBef>
                <a:spcPts val="900"/>
              </a:spcBef>
              <a:spcAft>
                <a:spcPts val="0"/>
              </a:spcAft>
              <a:buClr>
                <a:srgbClr val="0F5494"/>
              </a:buClr>
              <a:buSzPct val="120000"/>
              <a:buFontTx/>
              <a:buChar char="-"/>
              <a:defRPr/>
            </a:pPr>
            <a:r>
              <a:rPr lang="en-US" altLang="en-US" sz="1600" dirty="0"/>
              <a:t>Living conditions: severe material and social deprivation</a:t>
            </a:r>
          </a:p>
          <a:p>
            <a:pPr marL="342900" lvl="2" indent="-342900" defTabSz="914400" eaLnBrk="0" fontAlgn="base" hangingPunct="0">
              <a:spcBef>
                <a:spcPts val="900"/>
              </a:spcBef>
              <a:spcAft>
                <a:spcPts val="0"/>
              </a:spcAft>
              <a:buClr>
                <a:srgbClr val="0F5494"/>
              </a:buClr>
              <a:buSzPct val="120000"/>
              <a:buFontTx/>
              <a:buChar char="-"/>
              <a:defRPr/>
            </a:pPr>
            <a:r>
              <a:rPr lang="en-US" altLang="en-US" sz="1600" dirty="0"/>
              <a:t>Work dimension: living in quasi-jobless households</a:t>
            </a:r>
          </a:p>
          <a:p>
            <a:pPr marL="0" lvl="2" indent="0" defTabSz="914400" eaLnBrk="0" fontAlgn="base" hangingPunct="0">
              <a:spcBef>
                <a:spcPts val="900"/>
              </a:spcBef>
              <a:spcAft>
                <a:spcPts val="0"/>
              </a:spcAft>
              <a:buClr>
                <a:srgbClr val="0F5494"/>
              </a:buClr>
              <a:buSzPct val="120000"/>
              <a:buNone/>
              <a:defRPr/>
            </a:pPr>
            <a:endParaRPr lang="en-US" altLang="en-US" sz="1600" dirty="0"/>
          </a:p>
        </p:txBody>
      </p:sp>
      <p:graphicFrame>
        <p:nvGraphicFramePr>
          <p:cNvPr id="10" name="Content Placeholder 12"/>
          <p:cNvGraphicFramePr>
            <a:graphicFrameLocks/>
          </p:cNvGraphicFramePr>
          <p:nvPr>
            <p:extLst>
              <p:ext uri="{D42A27DB-BD31-4B8C-83A1-F6EECF244321}">
                <p14:modId xmlns:p14="http://schemas.microsoft.com/office/powerpoint/2010/main" val="810723332"/>
              </p:ext>
            </p:extLst>
          </p:nvPr>
        </p:nvGraphicFramePr>
        <p:xfrm>
          <a:off x="5113818" y="1232749"/>
          <a:ext cx="3390900" cy="2320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p:cNvSpPr/>
          <p:nvPr/>
        </p:nvSpPr>
        <p:spPr>
          <a:xfrm>
            <a:off x="7591425" y="3343276"/>
            <a:ext cx="1293938" cy="1018460"/>
          </a:xfrm>
          <a:prstGeom prst="rect">
            <a:avLst/>
          </a:prstGeom>
        </p:spPr>
        <p:txBody>
          <a:bodyPr wrap="square">
            <a:spAutoFit/>
          </a:bodyPr>
          <a:lstStyle/>
          <a:p>
            <a:pPr marL="0" lvl="2">
              <a:spcBef>
                <a:spcPts val="900"/>
              </a:spcBef>
              <a:spcAft>
                <a:spcPts val="0"/>
              </a:spcAft>
              <a:buClr>
                <a:srgbClr val="0F5494"/>
              </a:buClr>
              <a:buSzPct val="120000"/>
              <a:defRPr/>
            </a:pPr>
            <a:r>
              <a:rPr lang="en-US" sz="1000" b="0" dirty="0">
                <a:latin typeface="+mn-lt"/>
                <a:hlinkClick r:id="rId8"/>
              </a:rPr>
              <a:t>Glossary:At risk of poverty or social exclusion (AROPE) - Statistics Explained (europa.eu)</a:t>
            </a:r>
            <a:endParaRPr lang="en-US" sz="1000" b="0" baseline="30000" dirty="0">
              <a:latin typeface="+mn-lt"/>
            </a:endParaRPr>
          </a:p>
        </p:txBody>
      </p:sp>
    </p:spTree>
    <p:extLst>
      <p:ext uri="{BB962C8B-B14F-4D97-AF65-F5344CB8AC3E}">
        <p14:creationId xmlns:p14="http://schemas.microsoft.com/office/powerpoint/2010/main" val="946643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65218"/>
            <a:ext cx="8179274" cy="5355919"/>
          </a:xfrm>
        </p:spPr>
        <p:txBody>
          <a:bodyPr/>
          <a:lstStyle/>
          <a:p>
            <a:pPr marL="457200" lvl="2" indent="-342900" defTabSz="914400" eaLnBrk="0" fontAlgn="base" hangingPunct="0">
              <a:spcBef>
                <a:spcPts val="900"/>
              </a:spcBef>
              <a:spcAft>
                <a:spcPts val="0"/>
              </a:spcAft>
              <a:buClr>
                <a:srgbClr val="0F5494"/>
              </a:buClr>
              <a:buSzPct val="120000"/>
              <a:defRPr/>
            </a:pPr>
            <a:r>
              <a:rPr lang="en-US" sz="1400" b="1" kern="0" dirty="0">
                <a:solidFill>
                  <a:srgbClr val="133176"/>
                </a:solidFill>
              </a:rPr>
              <a:t>Relative median at-risk-of-poverty gap</a:t>
            </a:r>
            <a:r>
              <a:rPr lang="en-US" sz="1400" kern="0" dirty="0">
                <a:solidFill>
                  <a:srgbClr val="133176"/>
                </a:solidFill>
              </a:rPr>
              <a:t> (measures depth of poverty): difference between the median </a:t>
            </a:r>
            <a:r>
              <a:rPr lang="en-US" sz="1400" kern="0" dirty="0" err="1">
                <a:solidFill>
                  <a:srgbClr val="133176"/>
                </a:solidFill>
              </a:rPr>
              <a:t>equivalised</a:t>
            </a:r>
            <a:r>
              <a:rPr lang="en-US" sz="1400" kern="0" dirty="0">
                <a:solidFill>
                  <a:srgbClr val="133176"/>
                </a:solidFill>
              </a:rPr>
              <a:t> disposable income of people below AROP threshold and the AROP threshold, expressed as % of AROP threshold.</a:t>
            </a:r>
          </a:p>
          <a:p>
            <a:pPr marL="457200" lvl="2" indent="-342900" defTabSz="914400" eaLnBrk="0" fontAlgn="base" hangingPunct="0">
              <a:spcBef>
                <a:spcPts val="900"/>
              </a:spcBef>
              <a:spcAft>
                <a:spcPts val="0"/>
              </a:spcAft>
              <a:buClr>
                <a:srgbClr val="0F5494"/>
              </a:buClr>
              <a:buSzPct val="120000"/>
              <a:defRPr/>
            </a:pPr>
            <a:r>
              <a:rPr lang="en-US" sz="1400" b="1" kern="0" dirty="0">
                <a:solidFill>
                  <a:srgbClr val="133176"/>
                </a:solidFill>
              </a:rPr>
              <a:t>Persistent at-risk-of-poverty rate</a:t>
            </a:r>
            <a:r>
              <a:rPr lang="en-US" sz="1400" kern="0" dirty="0">
                <a:solidFill>
                  <a:srgbClr val="133176"/>
                </a:solidFill>
              </a:rPr>
              <a:t>: % people below the AROP threshold in the current year and in at least 2 of the 3 preceding years</a:t>
            </a:r>
            <a:endParaRPr lang="en-US" sz="1400" kern="0" dirty="0">
              <a:solidFill>
                <a:schemeClr val="tx1">
                  <a:lumMod val="75000"/>
                </a:schemeClr>
              </a:solidFill>
            </a:endParaRPr>
          </a:p>
          <a:p>
            <a:pPr marL="457200" lvl="2" indent="-342900" defTabSz="914400" eaLnBrk="0" fontAlgn="base" hangingPunct="0">
              <a:spcBef>
                <a:spcPts val="900"/>
              </a:spcBef>
              <a:spcAft>
                <a:spcPts val="0"/>
              </a:spcAft>
              <a:buClr>
                <a:srgbClr val="0F5494"/>
              </a:buClr>
              <a:buSzPct val="120000"/>
              <a:defRPr/>
            </a:pPr>
            <a:r>
              <a:rPr lang="en-US" sz="1400" b="1" kern="0" dirty="0">
                <a:solidFill>
                  <a:srgbClr val="133176"/>
                </a:solidFill>
              </a:rPr>
              <a:t>In-work at-risk-of-poverty rate</a:t>
            </a:r>
            <a:r>
              <a:rPr lang="en-US" sz="1400" kern="0" dirty="0">
                <a:solidFill>
                  <a:srgbClr val="133176"/>
                </a:solidFill>
              </a:rPr>
              <a:t>: % of </a:t>
            </a:r>
            <a:r>
              <a:rPr lang="en-US" sz="1400" u="sng" kern="0" dirty="0">
                <a:solidFill>
                  <a:srgbClr val="133176"/>
                </a:solidFill>
              </a:rPr>
              <a:t>employed individuals </a:t>
            </a:r>
            <a:r>
              <a:rPr lang="en-US" sz="1400" kern="0" dirty="0">
                <a:solidFill>
                  <a:srgbClr val="133176"/>
                </a:solidFill>
              </a:rPr>
              <a:t>(18-64y) being AROP </a:t>
            </a:r>
            <a:r>
              <a:rPr lang="en-US" sz="1400" i="1" kern="0" dirty="0">
                <a:solidFill>
                  <a:srgbClr val="133176"/>
                </a:solidFill>
                <a:sym typeface="Wingdings" panose="05000000000000000000" pitchFamily="2" charset="2"/>
              </a:rPr>
              <a:t> mainly to be addressed by </a:t>
            </a:r>
            <a:r>
              <a:rPr lang="en-US" sz="1400" i="1" kern="0" dirty="0" err="1">
                <a:solidFill>
                  <a:srgbClr val="133176"/>
                </a:solidFill>
                <a:sym typeface="Wingdings" panose="05000000000000000000" pitchFamily="2" charset="2"/>
              </a:rPr>
              <a:t>labour</a:t>
            </a:r>
            <a:r>
              <a:rPr lang="en-US" sz="1400" i="1" kern="0" dirty="0">
                <a:solidFill>
                  <a:srgbClr val="133176"/>
                </a:solidFill>
                <a:sym typeface="Wingdings" panose="05000000000000000000" pitchFamily="2" charset="2"/>
              </a:rPr>
              <a:t> market policies (e.g. minimum wages, but access to services and social protection are also important)</a:t>
            </a:r>
            <a:endParaRPr lang="en-US" sz="1400" i="1" kern="0" dirty="0">
              <a:solidFill>
                <a:srgbClr val="133176"/>
              </a:solidFill>
            </a:endParaRPr>
          </a:p>
          <a:p>
            <a:pPr marL="457200" lvl="2" indent="-342900" defTabSz="914400" eaLnBrk="0" fontAlgn="base" hangingPunct="0">
              <a:spcBef>
                <a:spcPts val="900"/>
              </a:spcBef>
              <a:spcAft>
                <a:spcPts val="0"/>
              </a:spcAft>
              <a:buClr>
                <a:srgbClr val="0F5494"/>
              </a:buClr>
              <a:buSzPct val="120000"/>
              <a:defRPr/>
            </a:pPr>
            <a:r>
              <a:rPr lang="en-US" sz="1400" b="1" kern="0" dirty="0">
                <a:solidFill>
                  <a:srgbClr val="133176"/>
                </a:solidFill>
              </a:rPr>
              <a:t>Material and social deprivation rate: </a:t>
            </a:r>
            <a:r>
              <a:rPr lang="en-US" sz="1400" kern="0" dirty="0">
                <a:solidFill>
                  <a:srgbClr val="133176"/>
                </a:solidFill>
              </a:rPr>
              <a:t>% of persons with an enforced lack </a:t>
            </a:r>
            <a:br>
              <a:rPr lang="en-US" sz="1400" kern="0" dirty="0">
                <a:solidFill>
                  <a:srgbClr val="133176"/>
                </a:solidFill>
              </a:rPr>
            </a:br>
            <a:r>
              <a:rPr lang="en-US" sz="1400" kern="0" dirty="0">
                <a:solidFill>
                  <a:srgbClr val="133176"/>
                </a:solidFill>
              </a:rPr>
              <a:t>at least </a:t>
            </a:r>
            <a:r>
              <a:rPr lang="en-US" sz="1400" u="sng" kern="0" dirty="0">
                <a:solidFill>
                  <a:srgbClr val="133176"/>
                </a:solidFill>
              </a:rPr>
              <a:t>5 items </a:t>
            </a:r>
            <a:r>
              <a:rPr lang="en-US" sz="1400" kern="0" dirty="0">
                <a:solidFill>
                  <a:srgbClr val="133176"/>
                </a:solidFill>
              </a:rPr>
              <a:t>in a basket of 13 material and social deprivation items.</a:t>
            </a:r>
          </a:p>
          <a:p>
            <a:pPr marL="457200" lvl="2" indent="-342900" defTabSz="914400" eaLnBrk="0" fontAlgn="base" hangingPunct="0">
              <a:spcBef>
                <a:spcPts val="900"/>
              </a:spcBef>
              <a:spcAft>
                <a:spcPts val="0"/>
              </a:spcAft>
              <a:buClr>
                <a:srgbClr val="0F5494"/>
              </a:buClr>
              <a:buSzPct val="120000"/>
              <a:defRPr/>
            </a:pPr>
            <a:r>
              <a:rPr lang="en-US" sz="1400" b="1" kern="0" dirty="0">
                <a:solidFill>
                  <a:srgbClr val="133176"/>
                </a:solidFill>
              </a:rPr>
              <a:t>Impact of social transfers (excl. pensions) on poverty reduction</a:t>
            </a:r>
            <a:r>
              <a:rPr lang="en-US" sz="1400" kern="0" dirty="0">
                <a:solidFill>
                  <a:srgbClr val="133176"/>
                </a:solidFill>
              </a:rPr>
              <a:t>: Reduction in percentage of AROP rate due to in-cash social transfers (excl. pensions): calculated by comparing AROP rate before in-cash social transfers with AROP rate after in-cash social transfers (where transfers </a:t>
            </a:r>
            <a:r>
              <a:rPr lang="en-US" sz="1400" kern="0" dirty="0" err="1">
                <a:solidFill>
                  <a:srgbClr val="133176"/>
                </a:solidFill>
              </a:rPr>
              <a:t>excl</a:t>
            </a:r>
            <a:r>
              <a:rPr lang="en-US" sz="1400" kern="0" dirty="0">
                <a:solidFill>
                  <a:srgbClr val="133176"/>
                </a:solidFill>
              </a:rPr>
              <a:t> pensions). </a:t>
            </a:r>
            <a:r>
              <a:rPr lang="en-US" sz="1400" b="1" kern="0" dirty="0">
                <a:solidFill>
                  <a:schemeClr val="accent3">
                    <a:lumMod val="75000"/>
                  </a:schemeClr>
                </a:solidFill>
              </a:rPr>
              <a:t>[</a:t>
            </a:r>
            <a:r>
              <a:rPr lang="en-US" altLang="en-US" sz="1400" b="1" u="sng" dirty="0">
                <a:solidFill>
                  <a:schemeClr val="accent3">
                    <a:lumMod val="75000"/>
                  </a:schemeClr>
                </a:solidFill>
              </a:rPr>
              <a:t>Social scoreboard headline indicator ]</a:t>
            </a:r>
          </a:p>
          <a:p>
            <a:pPr marL="457200" lvl="2" indent="-342900" defTabSz="914400" eaLnBrk="0" fontAlgn="base" hangingPunct="0">
              <a:spcBef>
                <a:spcPts val="900"/>
              </a:spcBef>
              <a:spcAft>
                <a:spcPts val="0"/>
              </a:spcAft>
              <a:buClr>
                <a:srgbClr val="0F5494"/>
              </a:buClr>
              <a:buSzPct val="120000"/>
              <a:defRPr/>
            </a:pPr>
            <a:r>
              <a:rPr lang="en-US" sz="1400" b="1" kern="0" dirty="0">
                <a:solidFill>
                  <a:srgbClr val="133176"/>
                </a:solidFill>
              </a:rPr>
              <a:t>Expenditure on social protection</a:t>
            </a:r>
            <a:r>
              <a:rPr lang="en-US" sz="1400" kern="0" dirty="0">
                <a:solidFill>
                  <a:srgbClr val="133176"/>
                </a:solidFill>
              </a:rPr>
              <a:t>: includes social benefits, both in cash and in kind, administration costs and other expenditure related to social protection schemes. It is expressed in current price as a percentage of the GDP, also provided per head of population, by type (e.g. social benefit, administration cost) or by function (e.g. social protection, health, education).</a:t>
            </a:r>
          </a:p>
          <a:p>
            <a:pPr marL="114300" lvl="2" indent="0" defTabSz="914400" eaLnBrk="0" fontAlgn="base" hangingPunct="0">
              <a:spcBef>
                <a:spcPts val="900"/>
              </a:spcBef>
              <a:spcAft>
                <a:spcPts val="0"/>
              </a:spcAft>
              <a:buClr>
                <a:srgbClr val="0F5494"/>
              </a:buClr>
              <a:buSzPct val="120000"/>
              <a:buNone/>
              <a:defRPr/>
            </a:pPr>
            <a:endParaRPr lang="en-US" sz="1400" b="1" kern="0" dirty="0">
              <a:solidFill>
                <a:srgbClr val="133176"/>
              </a:solidFill>
            </a:endParaRPr>
          </a:p>
        </p:txBody>
      </p:sp>
      <p:sp>
        <p:nvSpPr>
          <p:cNvPr id="3" name="Title 2"/>
          <p:cNvSpPr>
            <a:spLocks noGrp="1"/>
          </p:cNvSpPr>
          <p:nvPr>
            <p:ph type="title"/>
          </p:nvPr>
        </p:nvSpPr>
        <p:spPr>
          <a:xfrm>
            <a:off x="628650" y="88968"/>
            <a:ext cx="7886700" cy="782357"/>
          </a:xfrm>
        </p:spPr>
        <p:txBody>
          <a:bodyPr/>
          <a:lstStyle/>
          <a:p>
            <a:r>
              <a:rPr lang="en-IE" dirty="0"/>
              <a:t>Additional indicators</a:t>
            </a:r>
            <a:endParaRPr lang="en-GB" dirty="0"/>
          </a:p>
        </p:txBody>
      </p:sp>
      <p:sp>
        <p:nvSpPr>
          <p:cNvPr id="5" name="TextBox 4"/>
          <p:cNvSpPr txBox="1"/>
          <p:nvPr/>
        </p:nvSpPr>
        <p:spPr>
          <a:xfrm>
            <a:off x="782198" y="5910804"/>
            <a:ext cx="8025726" cy="600164"/>
          </a:xfrm>
          <a:prstGeom prst="rect">
            <a:avLst/>
          </a:prstGeom>
          <a:solidFill>
            <a:schemeClr val="bg2"/>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marL="0" lvl="2">
              <a:spcBef>
                <a:spcPts val="900"/>
              </a:spcBef>
              <a:spcAft>
                <a:spcPts val="0"/>
              </a:spcAft>
              <a:buClr>
                <a:srgbClr val="0F5494"/>
              </a:buClr>
              <a:buSzPct val="120000"/>
              <a:defRPr/>
            </a:pPr>
            <a:r>
              <a:rPr lang="en-US" sz="1400" kern="0" dirty="0">
                <a:solidFill>
                  <a:srgbClr val="133176"/>
                </a:solidFill>
                <a:latin typeface="+mj-lt"/>
              </a:rPr>
              <a:t>Disaggregation (i.e. breakdowns) is important:</a:t>
            </a:r>
          </a:p>
          <a:p>
            <a:pPr marL="0" lvl="2">
              <a:spcBef>
                <a:spcPts val="600"/>
              </a:spcBef>
              <a:spcAft>
                <a:spcPts val="0"/>
              </a:spcAft>
              <a:buClr>
                <a:srgbClr val="0F5494"/>
              </a:buClr>
              <a:buSzPct val="120000"/>
              <a:defRPr/>
            </a:pPr>
            <a:r>
              <a:rPr lang="en-US" sz="1400" kern="0" dirty="0">
                <a:solidFill>
                  <a:srgbClr val="133176"/>
                </a:solidFill>
                <a:latin typeface="+mj-lt"/>
              </a:rPr>
              <a:t>By: age, (sex), household type, activity status, education, urban/rural, disability, </a:t>
            </a:r>
            <a:r>
              <a:rPr lang="en-US" sz="1400" kern="0" dirty="0" err="1">
                <a:solidFill>
                  <a:srgbClr val="133176"/>
                </a:solidFill>
                <a:latin typeface="+mj-lt"/>
              </a:rPr>
              <a:t>etc</a:t>
            </a:r>
            <a:r>
              <a:rPr lang="en-US" sz="1400" kern="0" dirty="0">
                <a:solidFill>
                  <a:srgbClr val="E76C53"/>
                </a:solidFill>
                <a:latin typeface="+mj-lt"/>
              </a:rPr>
              <a:t>  </a:t>
            </a:r>
          </a:p>
        </p:txBody>
      </p:sp>
    </p:spTree>
    <p:extLst>
      <p:ext uri="{BB962C8B-B14F-4D97-AF65-F5344CB8AC3E}">
        <p14:creationId xmlns:p14="http://schemas.microsoft.com/office/powerpoint/2010/main" val="185823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F960C76-F7FA-9872-A53B-1492C5B3C97A}"/>
              </a:ext>
            </a:extLst>
          </p:cNvPr>
          <p:cNvSpPr>
            <a:spLocks noGrp="1"/>
          </p:cNvSpPr>
          <p:nvPr>
            <p:ph type="sldNum" sz="quarter" idx="12"/>
          </p:nvPr>
        </p:nvSpPr>
        <p:spPr>
          <a:xfrm>
            <a:off x="628650" y="6131287"/>
            <a:ext cx="2057400" cy="365125"/>
          </a:xfrm>
        </p:spPr>
        <p:txBody>
          <a:bodyPr anchor="ctr">
            <a:normAutofit/>
          </a:bodyPr>
          <a:lstStyle/>
          <a:p>
            <a:pPr>
              <a:spcAft>
                <a:spcPts val="600"/>
              </a:spcAft>
            </a:pPr>
            <a:fld id="{F46C79FD-C571-418B-AB0F-5EE936C85276}" type="slidenum">
              <a:rPr lang="en-GB" smtClean="0"/>
              <a:pPr>
                <a:spcAft>
                  <a:spcPts val="600"/>
                </a:spcAft>
              </a:pPr>
              <a:t>7</a:t>
            </a:fld>
            <a:endParaRPr lang="en-GB"/>
          </a:p>
        </p:txBody>
      </p:sp>
      <p:sp>
        <p:nvSpPr>
          <p:cNvPr id="4" name="Title 3">
            <a:extLst>
              <a:ext uri="{FF2B5EF4-FFF2-40B4-BE49-F238E27FC236}">
                <a16:creationId xmlns:a16="http://schemas.microsoft.com/office/drawing/2014/main" id="{26270401-3335-5221-D075-DFB46331C6C6}"/>
              </a:ext>
            </a:extLst>
          </p:cNvPr>
          <p:cNvSpPr>
            <a:spLocks noGrp="1"/>
          </p:cNvSpPr>
          <p:nvPr>
            <p:ph type="title"/>
          </p:nvPr>
        </p:nvSpPr>
        <p:spPr>
          <a:xfrm>
            <a:off x="628650" y="361588"/>
            <a:ext cx="7886700" cy="782357"/>
          </a:xfrm>
        </p:spPr>
        <p:txBody>
          <a:bodyPr anchor="b">
            <a:normAutofit fontScale="90000"/>
          </a:bodyPr>
          <a:lstStyle/>
          <a:p>
            <a:r>
              <a:rPr lang="en-IE" dirty="0"/>
              <a:t>Poverty and social exclusion by EPSR scoreboard</a:t>
            </a:r>
          </a:p>
        </p:txBody>
      </p:sp>
      <p:pic>
        <p:nvPicPr>
          <p:cNvPr id="16" name="Picture 15">
            <a:extLst>
              <a:ext uri="{FF2B5EF4-FFF2-40B4-BE49-F238E27FC236}">
                <a16:creationId xmlns:a16="http://schemas.microsoft.com/office/drawing/2014/main" id="{7CFFA4C0-CECC-E930-DEA6-DFBE04CAD453}"/>
              </a:ext>
            </a:extLst>
          </p:cNvPr>
          <p:cNvPicPr>
            <a:picLocks noChangeAspect="1"/>
          </p:cNvPicPr>
          <p:nvPr/>
        </p:nvPicPr>
        <p:blipFill rotWithShape="1">
          <a:blip r:embed="rId2"/>
          <a:srcRect l="7962" t="27795" r="61515" b="34403"/>
          <a:stretch/>
        </p:blipFill>
        <p:spPr>
          <a:xfrm>
            <a:off x="728042" y="1291821"/>
            <a:ext cx="7125025" cy="2550506"/>
          </a:xfrm>
          <a:prstGeom prst="rect">
            <a:avLst/>
          </a:prstGeom>
        </p:spPr>
      </p:pic>
      <p:sp>
        <p:nvSpPr>
          <p:cNvPr id="22" name="TextBox 21">
            <a:extLst>
              <a:ext uri="{FF2B5EF4-FFF2-40B4-BE49-F238E27FC236}">
                <a16:creationId xmlns:a16="http://schemas.microsoft.com/office/drawing/2014/main" id="{BD505C1C-5494-0CD6-481B-6A7A0B0DF738}"/>
              </a:ext>
            </a:extLst>
          </p:cNvPr>
          <p:cNvSpPr txBox="1"/>
          <p:nvPr/>
        </p:nvSpPr>
        <p:spPr>
          <a:xfrm>
            <a:off x="868217" y="3842327"/>
            <a:ext cx="7746525" cy="2677656"/>
          </a:xfrm>
          <a:prstGeom prst="rect">
            <a:avLst/>
          </a:prstGeom>
          <a:noFill/>
        </p:spPr>
        <p:txBody>
          <a:bodyPr wrap="square" rtlCol="0">
            <a:spAutoFit/>
          </a:bodyPr>
          <a:lstStyle/>
          <a:p>
            <a:r>
              <a:rPr lang="en-IE" sz="1400" dirty="0">
                <a:solidFill>
                  <a:schemeClr val="tx1">
                    <a:lumMod val="75000"/>
                  </a:schemeClr>
                </a:solidFill>
                <a:latin typeface="+mn-lt"/>
              </a:rPr>
              <a:t>Social Scoreboard headline indicators:</a:t>
            </a:r>
          </a:p>
          <a:p>
            <a:pPr marL="285750" indent="-285750">
              <a:buFont typeface="Arial" panose="020B0604020202020204" pitchFamily="34" charset="0"/>
              <a:buChar char="•"/>
            </a:pPr>
            <a:r>
              <a:rPr lang="en-IE" sz="1400" dirty="0">
                <a:solidFill>
                  <a:schemeClr val="tx1">
                    <a:lumMod val="75000"/>
                  </a:schemeClr>
                </a:solidFill>
                <a:latin typeface="+mn-lt"/>
              </a:rPr>
              <a:t>At-risk-of poverty or social exclusion rate </a:t>
            </a:r>
            <a:r>
              <a:rPr lang="en-IE" sz="1400" b="0" dirty="0">
                <a:solidFill>
                  <a:schemeClr val="tx1">
                    <a:lumMod val="75000"/>
                  </a:schemeClr>
                </a:solidFill>
                <a:latin typeface="+mn-lt"/>
              </a:rPr>
              <a:t>(and AROPE components)</a:t>
            </a:r>
          </a:p>
          <a:p>
            <a:pPr marL="285750" indent="-285750">
              <a:buFont typeface="Arial" panose="020B0604020202020204" pitchFamily="34" charset="0"/>
              <a:buChar char="•"/>
            </a:pPr>
            <a:r>
              <a:rPr lang="en-IE" sz="1400" dirty="0">
                <a:solidFill>
                  <a:schemeClr val="tx1">
                    <a:lumMod val="75000"/>
                  </a:schemeClr>
                </a:solidFill>
                <a:latin typeface="+mn-lt"/>
              </a:rPr>
              <a:t>Impact of social transfers (excl. pensions) on poverty reduction</a:t>
            </a:r>
          </a:p>
          <a:p>
            <a:pPr marL="285750" indent="-285750">
              <a:buFont typeface="Arial" panose="020B0604020202020204" pitchFamily="34" charset="0"/>
              <a:buChar char="•"/>
            </a:pPr>
            <a:r>
              <a:rPr lang="en-US" sz="1400" dirty="0">
                <a:solidFill>
                  <a:schemeClr val="tx1">
                    <a:lumMod val="75000"/>
                  </a:schemeClr>
                </a:solidFill>
                <a:latin typeface="+mn-lt"/>
              </a:rPr>
              <a:t>At-risk-of poverty or exclusion rate for children </a:t>
            </a:r>
            <a:r>
              <a:rPr lang="en-US" sz="1400" b="0" dirty="0">
                <a:solidFill>
                  <a:schemeClr val="tx1">
                    <a:lumMod val="75000"/>
                  </a:schemeClr>
                </a:solidFill>
                <a:latin typeface="+mn-lt"/>
              </a:rPr>
              <a:t>(and AROPE components)</a:t>
            </a:r>
          </a:p>
          <a:p>
            <a:pPr marL="285750" indent="-285750">
              <a:buFont typeface="Arial" panose="020B0604020202020204" pitchFamily="34" charset="0"/>
              <a:buChar char="•"/>
            </a:pPr>
            <a:r>
              <a:rPr lang="en-US" sz="1400" dirty="0">
                <a:solidFill>
                  <a:schemeClr val="tx1">
                    <a:lumMod val="75000"/>
                  </a:schemeClr>
                </a:solidFill>
                <a:latin typeface="+mn-lt"/>
              </a:rPr>
              <a:t>Children aged less than 3 years in formal childcare </a:t>
            </a:r>
          </a:p>
          <a:p>
            <a:pPr marL="285750" indent="-285750">
              <a:buFont typeface="Arial" panose="020B0604020202020204" pitchFamily="34" charset="0"/>
              <a:buChar char="•"/>
            </a:pPr>
            <a:r>
              <a:rPr lang="en-US" sz="1400" dirty="0">
                <a:solidFill>
                  <a:schemeClr val="tx1">
                    <a:lumMod val="75000"/>
                  </a:schemeClr>
                </a:solidFill>
                <a:latin typeface="+mn-lt"/>
              </a:rPr>
              <a:t>Early leavers from education and training</a:t>
            </a:r>
          </a:p>
          <a:p>
            <a:endParaRPr lang="en-US" sz="1400" b="0" dirty="0">
              <a:solidFill>
                <a:schemeClr val="tx1">
                  <a:lumMod val="75000"/>
                </a:schemeClr>
              </a:solidFill>
              <a:latin typeface="+mn-lt"/>
            </a:endParaRPr>
          </a:p>
          <a:p>
            <a:r>
              <a:rPr lang="en-US" sz="1400" b="0" dirty="0">
                <a:solidFill>
                  <a:schemeClr val="tx1">
                    <a:lumMod val="75000"/>
                  </a:schemeClr>
                </a:solidFill>
                <a:latin typeface="+mn-lt"/>
              </a:rPr>
              <a:t>In addition:</a:t>
            </a:r>
          </a:p>
          <a:p>
            <a:pPr marL="285750" indent="-285750">
              <a:buFont typeface="Arial" panose="020B0604020202020204" pitchFamily="34" charset="0"/>
              <a:buChar char="•"/>
            </a:pPr>
            <a:r>
              <a:rPr lang="en-IE" sz="1400" dirty="0">
                <a:solidFill>
                  <a:schemeClr val="tx1">
                    <a:lumMod val="75000"/>
                  </a:schemeClr>
                </a:solidFill>
                <a:latin typeface="+mn-lt"/>
              </a:rPr>
              <a:t>Break-down by vulnerable groups </a:t>
            </a:r>
            <a:r>
              <a:rPr lang="en-IE" sz="1400" b="0" dirty="0">
                <a:solidFill>
                  <a:schemeClr val="tx1">
                    <a:lumMod val="75000"/>
                  </a:schemeClr>
                </a:solidFill>
                <a:latin typeface="+mn-lt"/>
              </a:rPr>
              <a:t>– e.g. “</a:t>
            </a:r>
            <a:r>
              <a:rPr lang="en-US" sz="1400" b="0" dirty="0">
                <a:solidFill>
                  <a:schemeClr val="tx1">
                    <a:lumMod val="75000"/>
                  </a:schemeClr>
                </a:solidFill>
                <a:latin typeface="+mn-lt"/>
              </a:rPr>
              <a:t>At risk of poverty and social exclusion rate for </a:t>
            </a:r>
            <a:r>
              <a:rPr lang="en-US" sz="1400" b="0" dirty="0" err="1">
                <a:solidFill>
                  <a:schemeClr val="tx1">
                    <a:lumMod val="75000"/>
                  </a:schemeClr>
                </a:solidFill>
                <a:latin typeface="+mn-lt"/>
              </a:rPr>
              <a:t>PwDs</a:t>
            </a:r>
            <a:r>
              <a:rPr lang="en-US" sz="1400" b="0" dirty="0">
                <a:solidFill>
                  <a:schemeClr val="tx1">
                    <a:lumMod val="75000"/>
                  </a:schemeClr>
                </a:solidFill>
                <a:latin typeface="+mn-lt"/>
              </a:rPr>
              <a:t> stands at 29,7% at the EU level, reaching up to 45% in some national contexts, compared to 18,8% for persons without disabilities”</a:t>
            </a:r>
            <a:endParaRPr lang="en-IE" sz="1400" b="0" dirty="0">
              <a:solidFill>
                <a:schemeClr val="tx1">
                  <a:lumMod val="75000"/>
                </a:schemeClr>
              </a:solidFill>
              <a:latin typeface="+mn-lt"/>
            </a:endParaRPr>
          </a:p>
          <a:p>
            <a:pPr marL="285750" indent="-285750">
              <a:buFont typeface="Arial" panose="020B0604020202020204" pitchFamily="34" charset="0"/>
              <a:buChar char="•"/>
            </a:pPr>
            <a:r>
              <a:rPr lang="en-IE" sz="1400" b="0" dirty="0">
                <a:solidFill>
                  <a:schemeClr val="tx1">
                    <a:lumMod val="75000"/>
                  </a:schemeClr>
                </a:solidFill>
                <a:latin typeface="+mn-lt"/>
              </a:rPr>
              <a:t>Indicators to monitor the policy responses (</a:t>
            </a:r>
            <a:r>
              <a:rPr lang="en-IE" sz="1400" dirty="0">
                <a:solidFill>
                  <a:schemeClr val="tx1">
                    <a:lumMod val="75000"/>
                  </a:schemeClr>
                </a:solidFill>
                <a:latin typeface="+mn-lt"/>
              </a:rPr>
              <a:t>Benchmarking frameworks</a:t>
            </a:r>
            <a:r>
              <a:rPr lang="en-IE" sz="1400" b="0" dirty="0">
                <a:solidFill>
                  <a:schemeClr val="tx1">
                    <a:lumMod val="75000"/>
                  </a:schemeClr>
                </a:solidFill>
                <a:latin typeface="+mn-lt"/>
              </a:rPr>
              <a:t>)</a:t>
            </a:r>
          </a:p>
        </p:txBody>
      </p:sp>
    </p:spTree>
    <p:extLst>
      <p:ext uri="{BB962C8B-B14F-4D97-AF65-F5344CB8AC3E}">
        <p14:creationId xmlns:p14="http://schemas.microsoft.com/office/powerpoint/2010/main" val="1646304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sz="2700" dirty="0"/>
              <a:t>Poverty challenges</a:t>
            </a:r>
          </a:p>
        </p:txBody>
      </p:sp>
      <p:sp>
        <p:nvSpPr>
          <p:cNvPr id="10" name="Rectangle 9"/>
          <p:cNvSpPr/>
          <p:nvPr/>
        </p:nvSpPr>
        <p:spPr>
          <a:xfrm>
            <a:off x="470296" y="5561841"/>
            <a:ext cx="6058895" cy="553998"/>
          </a:xfrm>
          <a:prstGeom prst="rect">
            <a:avLst/>
          </a:prstGeom>
        </p:spPr>
        <p:txBody>
          <a:bodyPr wrap="square">
            <a:spAutoFit/>
          </a:bodyPr>
          <a:lstStyle/>
          <a:p>
            <a:pPr lvl="0">
              <a:defRPr/>
            </a:pPr>
            <a:r>
              <a:rPr lang="en-IE" sz="750" dirty="0">
                <a:solidFill>
                  <a:schemeClr val="accent5">
                    <a:lumMod val="75000"/>
                  </a:schemeClr>
                </a:solidFill>
                <a:latin typeface="+mj-lt"/>
              </a:rPr>
              <a:t>Source: </a:t>
            </a:r>
            <a:r>
              <a:rPr lang="en-GB" sz="750" dirty="0">
                <a:latin typeface="+mj-lt"/>
                <a:hlinkClick r:id="rId3"/>
              </a:rPr>
              <a:t>Statistics | Eurostat (europa.eu)</a:t>
            </a:r>
            <a:endParaRPr lang="en-GB" sz="750" dirty="0">
              <a:latin typeface="+mj-lt"/>
            </a:endParaRPr>
          </a:p>
          <a:p>
            <a:pPr>
              <a:spcAft>
                <a:spcPts val="0"/>
              </a:spcAft>
            </a:pPr>
            <a:r>
              <a:rPr lang="en-US" sz="750" dirty="0">
                <a:solidFill>
                  <a:srgbClr val="1F497D"/>
                </a:solidFill>
                <a:latin typeface="Calibri" panose="020F0502020204030204" pitchFamily="34" charset="0"/>
                <a:ea typeface="Calibri" panose="020F0502020204030204" pitchFamily="34" charset="0"/>
              </a:rPr>
              <a:t>Note: for AROPE: data from SILC 2010 to SILC 2014 is based on old definition of AROPE. Data from SILC 2015 to SILC 2021 is based on new definition of AROPE. There’s a break in EU27 data in SILC 2020 for both (new) AROPE and poverty gap (mainly due to change in methodology for DE data). </a:t>
            </a:r>
          </a:p>
          <a:p>
            <a:pPr lvl="0">
              <a:defRPr/>
            </a:pPr>
            <a:endParaRPr lang="en-IE" sz="750" b="0" dirty="0">
              <a:latin typeface="+mj-lt"/>
            </a:endParaRPr>
          </a:p>
        </p:txBody>
      </p:sp>
      <p:pic>
        <p:nvPicPr>
          <p:cNvPr id="3" name="Picture 2"/>
          <p:cNvPicPr>
            <a:picLocks noChangeAspect="1"/>
          </p:cNvPicPr>
          <p:nvPr/>
        </p:nvPicPr>
        <p:blipFill>
          <a:blip r:embed="rId4"/>
          <a:stretch>
            <a:fillRect/>
          </a:stretch>
        </p:blipFill>
        <p:spPr>
          <a:xfrm>
            <a:off x="339816" y="2327346"/>
            <a:ext cx="4037064" cy="2016578"/>
          </a:xfrm>
          <a:prstGeom prst="rect">
            <a:avLst/>
          </a:prstGeom>
        </p:spPr>
      </p:pic>
      <p:pic>
        <p:nvPicPr>
          <p:cNvPr id="2" name="Picture 1">
            <a:extLst>
              <a:ext uri="{FF2B5EF4-FFF2-40B4-BE49-F238E27FC236}">
                <a16:creationId xmlns:a16="http://schemas.microsoft.com/office/drawing/2014/main" id="{37295F57-E02D-F897-520E-39810675147A}"/>
              </a:ext>
            </a:extLst>
          </p:cNvPr>
          <p:cNvPicPr>
            <a:picLocks noChangeAspect="1"/>
          </p:cNvPicPr>
          <p:nvPr/>
        </p:nvPicPr>
        <p:blipFill>
          <a:blip r:embed="rId5"/>
          <a:stretch>
            <a:fillRect/>
          </a:stretch>
        </p:blipFill>
        <p:spPr>
          <a:xfrm>
            <a:off x="4671392" y="2327346"/>
            <a:ext cx="4232184" cy="2166830"/>
          </a:xfrm>
          <a:prstGeom prst="rect">
            <a:avLst/>
          </a:prstGeom>
        </p:spPr>
      </p:pic>
    </p:spTree>
    <p:extLst>
      <p:ext uri="{BB962C8B-B14F-4D97-AF65-F5344CB8AC3E}">
        <p14:creationId xmlns:p14="http://schemas.microsoft.com/office/powerpoint/2010/main" val="2211583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19336"/>
            <a:ext cx="8515350" cy="936625"/>
          </a:xfrm>
        </p:spPr>
        <p:txBody>
          <a:bodyPr/>
          <a:lstStyle/>
          <a:p>
            <a:r>
              <a:rPr lang="en-GB" altLang="en-US" dirty="0"/>
              <a:t>The overall main challenges - Situation in the EU</a:t>
            </a:r>
          </a:p>
        </p:txBody>
      </p:sp>
      <p:sp>
        <p:nvSpPr>
          <p:cNvPr id="27651" name="Content Placeholder 2"/>
          <p:cNvSpPr>
            <a:spLocks noGrp="1"/>
          </p:cNvSpPr>
          <p:nvPr>
            <p:ph idx="1"/>
          </p:nvPr>
        </p:nvSpPr>
        <p:spPr>
          <a:xfrm>
            <a:off x="233916" y="1116419"/>
            <a:ext cx="8556044" cy="5241851"/>
          </a:xfrm>
          <a:solidFill>
            <a:schemeClr val="bg1"/>
          </a:solidFill>
        </p:spPr>
        <p:txBody>
          <a:bodyPr/>
          <a:lstStyle/>
          <a:p>
            <a:pPr marL="514350" indent="-342900">
              <a:spcAft>
                <a:spcPts val="600"/>
              </a:spcAft>
            </a:pPr>
            <a:r>
              <a:rPr lang="en-GB" altLang="en-US" b="1" dirty="0"/>
              <a:t>Employment and social situation improving before </a:t>
            </a:r>
            <a:r>
              <a:rPr lang="en-GB" altLang="en-US" b="1" dirty="0" err="1"/>
              <a:t>Covid</a:t>
            </a:r>
            <a:r>
              <a:rPr lang="en-GB" altLang="en-US" b="1" dirty="0"/>
              <a:t> 19, yet:</a:t>
            </a:r>
          </a:p>
          <a:p>
            <a:pPr marL="857250" lvl="1" indent="-342900">
              <a:spcAft>
                <a:spcPts val="600"/>
              </a:spcAft>
            </a:pPr>
            <a:r>
              <a:rPr lang="en-GB" altLang="en-US" sz="1600" dirty="0"/>
              <a:t>remaining high poverty and social exclusion at EU level despite economic and employment growth</a:t>
            </a:r>
          </a:p>
          <a:p>
            <a:pPr marL="857250" lvl="1" indent="-342900">
              <a:spcAft>
                <a:spcPts val="600"/>
              </a:spcAft>
            </a:pPr>
            <a:r>
              <a:rPr lang="en-GB" altLang="en-US" sz="1600" dirty="0"/>
              <a:t>significant differences among the Member States</a:t>
            </a:r>
          </a:p>
          <a:p>
            <a:pPr marL="514350" indent="-342900">
              <a:spcAft>
                <a:spcPts val="600"/>
              </a:spcAft>
            </a:pPr>
            <a:r>
              <a:rPr lang="en-IE" altLang="en-US" b="1" dirty="0"/>
              <a:t>The negative impact of Covid-19 on poverty and social exclusion was effectively mitigated, yet:</a:t>
            </a:r>
          </a:p>
          <a:p>
            <a:pPr marL="857250" lvl="1" indent="-342900">
              <a:spcAft>
                <a:spcPts val="600"/>
              </a:spcAft>
            </a:pPr>
            <a:r>
              <a:rPr lang="en-IE" altLang="en-US" sz="1600" dirty="0"/>
              <a:t>Gaps in social protection remain and were addressed only as temporary/emergency measures</a:t>
            </a:r>
          </a:p>
          <a:p>
            <a:pPr marL="857250" lvl="1" indent="-342900">
              <a:spcAft>
                <a:spcPts val="600"/>
              </a:spcAft>
            </a:pPr>
            <a:r>
              <a:rPr lang="en-IE" altLang="en-US" sz="1600" dirty="0"/>
              <a:t>Certain groups were more affected</a:t>
            </a:r>
          </a:p>
          <a:p>
            <a:pPr marL="514350" indent="-342900">
              <a:spcAft>
                <a:spcPts val="600"/>
              </a:spcAft>
            </a:pPr>
            <a:r>
              <a:rPr lang="en-IE" altLang="en-US" b="1" dirty="0"/>
              <a:t>Data 2020 and 2021, and early estimates, indicate overall stability for poverty and social exclusion across Member States, BUT:</a:t>
            </a:r>
          </a:p>
          <a:p>
            <a:pPr marL="857250" lvl="1" indent="-342900">
              <a:spcAft>
                <a:spcPts val="600"/>
              </a:spcAft>
            </a:pPr>
            <a:r>
              <a:rPr lang="en-IE" altLang="en-US" sz="1600" dirty="0"/>
              <a:t>The current climate of economic and geopolitical uncertainty threatens post-pandemic recovery, including social conditions</a:t>
            </a:r>
          </a:p>
          <a:p>
            <a:pPr marL="857250" lvl="1" indent="-342900">
              <a:spcAft>
                <a:spcPts val="600"/>
              </a:spcAft>
            </a:pPr>
            <a:r>
              <a:rPr lang="en-IE" altLang="en-US" sz="1600" dirty="0"/>
              <a:t>Inflationary pressure and energy price peaks could have consequences on poverty and social inclusion</a:t>
            </a:r>
          </a:p>
          <a:p>
            <a:pPr marL="857250" lvl="1" indent="-342900">
              <a:spcAft>
                <a:spcPts val="600"/>
              </a:spcAft>
            </a:pPr>
            <a:r>
              <a:rPr lang="en-IE" altLang="en-US" sz="1600" dirty="0"/>
              <a:t>Careful monitoring, while social protection systems may remain under pressure</a:t>
            </a:r>
          </a:p>
          <a:p>
            <a:pPr marL="514350" indent="-342900">
              <a:spcAft>
                <a:spcPts val="600"/>
              </a:spcAft>
            </a:pPr>
            <a:endParaRPr lang="en-US" altLang="en-US" dirty="0"/>
          </a:p>
          <a:p>
            <a:pPr marL="457200" lvl="1" indent="0">
              <a:buClr>
                <a:srgbClr val="0F5494"/>
              </a:buClr>
              <a:buNone/>
              <a:defRPr/>
            </a:pPr>
            <a:endParaRPr lang="en-GB" sz="2000" dirty="0">
              <a:latin typeface="Segoe UI Light" panose="020B0502040204020203" pitchFamily="34" charset="0"/>
              <a:ea typeface="Calibri" panose="020F0502020204030204" pitchFamily="34" charset="0"/>
            </a:endParaRPr>
          </a:p>
        </p:txBody>
      </p:sp>
    </p:spTree>
    <p:extLst>
      <p:ext uri="{BB962C8B-B14F-4D97-AF65-F5344CB8AC3E}">
        <p14:creationId xmlns:p14="http://schemas.microsoft.com/office/powerpoint/2010/main" val="4222631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8796" y="1487814"/>
            <a:ext cx="6506782" cy="4156411"/>
          </a:xfrm>
        </p:spPr>
        <p:txBody>
          <a:bodyPr/>
          <a:lstStyle/>
          <a:p>
            <a:pPr>
              <a:buFont typeface="Wingdings" panose="05000000000000000000" pitchFamily="2" charset="2"/>
              <a:buChar char="§"/>
            </a:pPr>
            <a:r>
              <a:rPr lang="en-US" sz="1050" dirty="0">
                <a:solidFill>
                  <a:srgbClr val="002060"/>
                </a:solidFill>
              </a:rPr>
              <a:t>The </a:t>
            </a:r>
            <a:r>
              <a:rPr lang="en-US" sz="1050" dirty="0">
                <a:solidFill>
                  <a:srgbClr val="FF0000"/>
                </a:solidFill>
              </a:rPr>
              <a:t>Directive on adequate minimum wages </a:t>
            </a:r>
            <a:r>
              <a:rPr lang="en-US" sz="1050" dirty="0">
                <a:solidFill>
                  <a:srgbClr val="002060"/>
                </a:solidFill>
              </a:rPr>
              <a:t>seeks to establish a framework to improve the adequacy of minimum wages and to increase the access for workers to minimum wage protection, thereby contributing to addressing in-work poverty and low-wage traps.</a:t>
            </a:r>
            <a:endParaRPr lang="en-GB" sz="1050" dirty="0">
              <a:solidFill>
                <a:srgbClr val="002060"/>
              </a:solidFill>
            </a:endParaRPr>
          </a:p>
          <a:p>
            <a:pPr>
              <a:buFont typeface="Wingdings" panose="05000000000000000000" pitchFamily="2" charset="2"/>
              <a:buChar char="§"/>
            </a:pPr>
            <a:r>
              <a:rPr lang="en-US" sz="1050" dirty="0">
                <a:solidFill>
                  <a:srgbClr val="002060"/>
                </a:solidFill>
              </a:rPr>
              <a:t>The </a:t>
            </a:r>
            <a:r>
              <a:rPr lang="en-US" sz="1050" dirty="0">
                <a:solidFill>
                  <a:srgbClr val="FF0000"/>
                </a:solidFill>
              </a:rPr>
              <a:t>Council Recommendation on the integration of the long-term unemployed </a:t>
            </a:r>
            <a:r>
              <a:rPr lang="en-US" sz="1050" dirty="0">
                <a:solidFill>
                  <a:srgbClr val="002060"/>
                </a:solidFill>
              </a:rPr>
              <a:t>into the </a:t>
            </a:r>
            <a:r>
              <a:rPr lang="en-US" sz="1050" dirty="0" err="1">
                <a:solidFill>
                  <a:srgbClr val="002060"/>
                </a:solidFill>
              </a:rPr>
              <a:t>labour</a:t>
            </a:r>
            <a:r>
              <a:rPr lang="en-US" sz="1050" dirty="0">
                <a:solidFill>
                  <a:srgbClr val="002060"/>
                </a:solidFill>
              </a:rPr>
              <a:t> market recommends that Member States provide individual support to long-term unemployed and encourage a better coordination of relevant services.</a:t>
            </a:r>
          </a:p>
          <a:p>
            <a:pPr>
              <a:buFont typeface="Wingdings" panose="05000000000000000000" pitchFamily="2" charset="2"/>
              <a:buChar char="§"/>
            </a:pPr>
            <a:r>
              <a:rPr lang="en-US" sz="1050" dirty="0">
                <a:solidFill>
                  <a:srgbClr val="002060"/>
                </a:solidFill>
              </a:rPr>
              <a:t>The </a:t>
            </a:r>
            <a:r>
              <a:rPr lang="en-US" sz="1050" dirty="0">
                <a:solidFill>
                  <a:srgbClr val="FF0000"/>
                </a:solidFill>
              </a:rPr>
              <a:t>Council Recommendation on </a:t>
            </a:r>
            <a:r>
              <a:rPr lang="en-US" sz="1050" b="1" dirty="0">
                <a:solidFill>
                  <a:srgbClr val="FF0000"/>
                </a:solidFill>
              </a:rPr>
              <a:t>access to social protection </a:t>
            </a:r>
            <a:r>
              <a:rPr lang="en-US" sz="1050" dirty="0">
                <a:solidFill>
                  <a:srgbClr val="FF0000"/>
                </a:solidFill>
              </a:rPr>
              <a:t>for workers and the self-employed</a:t>
            </a:r>
            <a:r>
              <a:rPr lang="en-US" sz="1050" dirty="0">
                <a:solidFill>
                  <a:srgbClr val="002060"/>
                </a:solidFill>
              </a:rPr>
              <a:t> aims at ensuring that all of them contribute and have formal access to effective, adequate and transparent social protection systems.</a:t>
            </a:r>
          </a:p>
          <a:p>
            <a:pPr>
              <a:buFont typeface="Wingdings" panose="05000000000000000000" pitchFamily="2" charset="2"/>
              <a:buChar char="§"/>
            </a:pPr>
            <a:r>
              <a:rPr lang="en-US" sz="1050" dirty="0">
                <a:solidFill>
                  <a:srgbClr val="FF0000"/>
                </a:solidFill>
              </a:rPr>
              <a:t>European Child Guarantee</a:t>
            </a:r>
            <a:r>
              <a:rPr lang="en-US" sz="1050" dirty="0">
                <a:solidFill>
                  <a:srgbClr val="002060"/>
                </a:solidFill>
              </a:rPr>
              <a:t> invites Member States to guarantee for children at risk of poverty or social exclusion free and effective access to key services.</a:t>
            </a:r>
          </a:p>
          <a:p>
            <a:pPr>
              <a:buFont typeface="Wingdings" panose="05000000000000000000" pitchFamily="2" charset="2"/>
              <a:buChar char="§"/>
            </a:pPr>
            <a:r>
              <a:rPr lang="en-US" sz="1050" dirty="0">
                <a:solidFill>
                  <a:srgbClr val="002060"/>
                </a:solidFill>
              </a:rPr>
              <a:t>The </a:t>
            </a:r>
            <a:r>
              <a:rPr lang="en-US" sz="1050" dirty="0">
                <a:solidFill>
                  <a:srgbClr val="FF0000"/>
                </a:solidFill>
              </a:rPr>
              <a:t>social economy action plan </a:t>
            </a:r>
            <a:r>
              <a:rPr lang="en-US" sz="1050" dirty="0">
                <a:solidFill>
                  <a:srgbClr val="002060"/>
                </a:solidFill>
              </a:rPr>
              <a:t>helps social economy thrive, tapping into its economic and job-creation potential. (forthcoming council recommendation)</a:t>
            </a:r>
          </a:p>
          <a:p>
            <a:pPr>
              <a:buFont typeface="Wingdings" panose="05000000000000000000" pitchFamily="2" charset="2"/>
              <a:buChar char="§"/>
            </a:pPr>
            <a:r>
              <a:rPr lang="en-US" sz="1050" dirty="0">
                <a:solidFill>
                  <a:srgbClr val="002060"/>
                </a:solidFill>
              </a:rPr>
              <a:t>The </a:t>
            </a:r>
            <a:r>
              <a:rPr lang="en-US" sz="1050" dirty="0">
                <a:solidFill>
                  <a:srgbClr val="FF0000"/>
                </a:solidFill>
              </a:rPr>
              <a:t>European Care Strategy </a:t>
            </a:r>
            <a:r>
              <a:rPr lang="en-US" sz="1050" dirty="0">
                <a:solidFill>
                  <a:srgbClr val="002060"/>
                </a:solidFill>
              </a:rPr>
              <a:t>to ensure quality, affordable and accessible care services and improve the situation for both care receivers and the people caring for them.</a:t>
            </a:r>
          </a:p>
          <a:p>
            <a:pPr>
              <a:buFont typeface="Wingdings" panose="05000000000000000000" pitchFamily="2" charset="2"/>
              <a:buChar char="§"/>
            </a:pPr>
            <a:r>
              <a:rPr lang="en-US" sz="1050" dirty="0">
                <a:solidFill>
                  <a:srgbClr val="002060"/>
                </a:solidFill>
              </a:rPr>
              <a:t>The </a:t>
            </a:r>
            <a:r>
              <a:rPr lang="en-US" sz="1050" dirty="0">
                <a:solidFill>
                  <a:srgbClr val="FF0000"/>
                </a:solidFill>
              </a:rPr>
              <a:t>European Platform on Combatting Homelessness </a:t>
            </a:r>
            <a:r>
              <a:rPr lang="en-US" sz="1050" dirty="0">
                <a:solidFill>
                  <a:srgbClr val="002060"/>
                </a:solidFill>
              </a:rPr>
              <a:t>to trigger dialogue, facilitate mutual learning, improve evidence and monitoring, and strengthen cooperation among all actors.</a:t>
            </a:r>
          </a:p>
          <a:p>
            <a:pPr>
              <a:buFont typeface="Wingdings" panose="05000000000000000000" pitchFamily="2" charset="2"/>
              <a:buChar char="§"/>
            </a:pPr>
            <a:r>
              <a:rPr lang="en-US" sz="1600" dirty="0">
                <a:solidFill>
                  <a:srgbClr val="002060"/>
                </a:solidFill>
              </a:rPr>
              <a:t>The </a:t>
            </a:r>
            <a:r>
              <a:rPr lang="en-US" sz="1600" b="1" dirty="0">
                <a:solidFill>
                  <a:srgbClr val="FF0000"/>
                </a:solidFill>
              </a:rPr>
              <a:t>Council recommendation on adequate minimum income, ensuring active inclusion </a:t>
            </a:r>
            <a:r>
              <a:rPr lang="en-US" sz="1600" dirty="0">
                <a:solidFill>
                  <a:srgbClr val="002060"/>
                </a:solidFill>
              </a:rPr>
              <a:t>is the most recent initiative to provide guidance for reforms in social inclusion and social assistance</a:t>
            </a:r>
          </a:p>
          <a:p>
            <a:endParaRPr lang="en-GB" sz="1200" dirty="0"/>
          </a:p>
        </p:txBody>
      </p:sp>
      <p:sp>
        <p:nvSpPr>
          <p:cNvPr id="3" name="Title 2"/>
          <p:cNvSpPr>
            <a:spLocks noGrp="1"/>
          </p:cNvSpPr>
          <p:nvPr>
            <p:ph type="title"/>
          </p:nvPr>
        </p:nvSpPr>
        <p:spPr/>
        <p:txBody>
          <a:bodyPr/>
          <a:lstStyle/>
          <a:p>
            <a:br>
              <a:rPr lang="en-GB" dirty="0"/>
            </a:br>
            <a:br>
              <a:rPr lang="en-GB" dirty="0"/>
            </a:br>
            <a:br>
              <a:rPr lang="en-GB" dirty="0"/>
            </a:br>
            <a:br>
              <a:rPr lang="en-GB" dirty="0"/>
            </a:br>
            <a:r>
              <a:rPr lang="en-GB" sz="2700" dirty="0"/>
              <a:t>Initiative package to tackle various challenges of poverty and social exclusion </a:t>
            </a:r>
          </a:p>
        </p:txBody>
      </p:sp>
      <p:sp>
        <p:nvSpPr>
          <p:cNvPr id="6" name="AutoShape 2" descr="Feature image poverty: Poor and scruffy woman is holding Euro and Cent coins in her hand - close-up with selective focus with very little depth of field "/>
          <p:cNvSpPr>
            <a:spLocks noChangeAspect="1" noChangeArrowheads="1"/>
          </p:cNvSpPr>
          <p:nvPr/>
        </p:nvSpPr>
        <p:spPr bwMode="auto">
          <a:xfrm>
            <a:off x="1645408" y="3616525"/>
            <a:ext cx="1127261" cy="112726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sz="5700"/>
          </a:p>
        </p:txBody>
      </p:sp>
      <p:sp>
        <p:nvSpPr>
          <p:cNvPr id="17" name="Text Placeholder 7"/>
          <p:cNvSpPr txBox="1">
            <a:spLocks/>
          </p:cNvSpPr>
          <p:nvPr/>
        </p:nvSpPr>
        <p:spPr>
          <a:xfrm flipH="1">
            <a:off x="5939914" y="3667886"/>
            <a:ext cx="2528888" cy="357162"/>
          </a:xfrm>
          <a:prstGeom prst="rect">
            <a:avLst/>
          </a:prstGeom>
          <a:noFill/>
        </p:spPr>
        <p:txBody>
          <a:bodyPr vert="horz" lIns="68580" tIns="67500" rIns="68580" bIns="34290" rtlCol="0">
            <a:noAutofit/>
          </a:bodyPr>
          <a:lstStyle>
            <a:lvl1pPr marL="0" indent="0" algn="ctr" defTabSz="914400" rtl="0" eaLnBrk="1" latinLnBrk="0" hangingPunct="1">
              <a:lnSpc>
                <a:spcPct val="100000"/>
              </a:lnSpc>
              <a:spcBef>
                <a:spcPts val="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GB" sz="1500" dirty="0">
              <a:solidFill>
                <a:schemeClr val="accent1"/>
              </a:solidFill>
            </a:endParaRPr>
          </a:p>
        </p:txBody>
      </p:sp>
      <p:pic>
        <p:nvPicPr>
          <p:cNvPr id="2" name="Picture 1"/>
          <p:cNvPicPr>
            <a:picLocks noChangeAspect="1"/>
          </p:cNvPicPr>
          <p:nvPr/>
        </p:nvPicPr>
        <p:blipFill>
          <a:blip r:embed="rId3"/>
          <a:stretch>
            <a:fillRect/>
          </a:stretch>
        </p:blipFill>
        <p:spPr>
          <a:xfrm>
            <a:off x="4831492" y="2315996"/>
            <a:ext cx="6102284" cy="3054190"/>
          </a:xfrm>
          <a:prstGeom prst="rect">
            <a:avLst/>
          </a:prstGeom>
        </p:spPr>
      </p:pic>
    </p:spTree>
    <p:extLst>
      <p:ext uri="{BB962C8B-B14F-4D97-AF65-F5344CB8AC3E}">
        <p14:creationId xmlns:p14="http://schemas.microsoft.com/office/powerpoint/2010/main" val="642697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78713" y="33637"/>
            <a:ext cx="8229600" cy="936625"/>
          </a:xfrm>
        </p:spPr>
        <p:txBody>
          <a:bodyPr/>
          <a:lstStyle/>
          <a:p>
            <a:r>
              <a:rPr lang="en-GB" altLang="en-US" sz="3200" kern="0" dirty="0">
                <a:solidFill>
                  <a:srgbClr val="0F5494"/>
                </a:solidFill>
              </a:rPr>
              <a:t>Social protection and inclusion </a:t>
            </a:r>
            <a:endParaRPr lang="en-GB" altLang="en-US" dirty="0"/>
          </a:p>
        </p:txBody>
      </p:sp>
      <p:sp>
        <p:nvSpPr>
          <p:cNvPr id="3" name="Content Placeholder 2"/>
          <p:cNvSpPr>
            <a:spLocks noGrp="1"/>
          </p:cNvSpPr>
          <p:nvPr>
            <p:ph idx="1"/>
          </p:nvPr>
        </p:nvSpPr>
        <p:spPr>
          <a:xfrm>
            <a:off x="581890" y="1024898"/>
            <a:ext cx="8414327" cy="2015067"/>
          </a:xfrm>
        </p:spPr>
        <p:txBody>
          <a:bodyPr/>
          <a:lstStyle/>
          <a:p>
            <a:pPr marL="0" lvl="0" indent="0" defTabSz="914400" eaLnBrk="0" fontAlgn="base" hangingPunct="0">
              <a:spcBef>
                <a:spcPct val="20000"/>
              </a:spcBef>
              <a:spcAft>
                <a:spcPct val="0"/>
              </a:spcAft>
              <a:buClr>
                <a:srgbClr val="0F5494"/>
              </a:buClr>
              <a:buSzPct val="120000"/>
              <a:buNone/>
              <a:defRPr/>
            </a:pPr>
            <a:r>
              <a:rPr lang="en-GB" altLang="en-US" sz="2000" kern="0" dirty="0">
                <a:solidFill>
                  <a:srgbClr val="0F5494"/>
                </a:solidFill>
                <a:latin typeface="+mj-lt"/>
              </a:rPr>
              <a:t>Social protection systems are key for tackling poverty</a:t>
            </a:r>
          </a:p>
          <a:p>
            <a:pPr marL="685800" lvl="2" indent="-342900" defTabSz="914400" eaLnBrk="0" fontAlgn="base" hangingPunct="0">
              <a:spcBef>
                <a:spcPct val="20000"/>
              </a:spcBef>
              <a:spcAft>
                <a:spcPct val="0"/>
              </a:spcAft>
              <a:buClr>
                <a:srgbClr val="0F5494"/>
              </a:buClr>
              <a:buSzPct val="120000"/>
              <a:buFontTx/>
              <a:buChar char="•"/>
              <a:defRPr/>
            </a:pPr>
            <a:r>
              <a:rPr lang="en-GB" altLang="en-US" sz="1400" i="1" kern="0" dirty="0">
                <a:solidFill>
                  <a:srgbClr val="0F5494"/>
                </a:solidFill>
                <a:latin typeface="+mj-lt"/>
              </a:rPr>
              <a:t>respond to social risks, such as job loss, weak health conditions, or old age</a:t>
            </a:r>
          </a:p>
          <a:p>
            <a:pPr marL="685800" lvl="2" indent="-342900" defTabSz="914400" eaLnBrk="0" fontAlgn="base" hangingPunct="0">
              <a:spcBef>
                <a:spcPct val="20000"/>
              </a:spcBef>
              <a:spcAft>
                <a:spcPct val="0"/>
              </a:spcAft>
              <a:buClr>
                <a:srgbClr val="0F5494"/>
              </a:buClr>
              <a:buSzPct val="120000"/>
              <a:buFontTx/>
              <a:buChar char="•"/>
              <a:defRPr/>
            </a:pPr>
            <a:r>
              <a:rPr lang="en-GB" altLang="en-US" sz="1400" i="1" kern="0" dirty="0">
                <a:solidFill>
                  <a:srgbClr val="0F5494"/>
                </a:solidFill>
                <a:latin typeface="+mj-lt"/>
              </a:rPr>
              <a:t>contribute to prevent and alleviate poverty, including during shocks responding to systemic risks</a:t>
            </a:r>
          </a:p>
          <a:p>
            <a:pPr marL="685800" lvl="2" indent="-342900" defTabSz="914400" eaLnBrk="0" fontAlgn="base" hangingPunct="0">
              <a:spcBef>
                <a:spcPct val="20000"/>
              </a:spcBef>
              <a:spcAft>
                <a:spcPct val="0"/>
              </a:spcAft>
              <a:buClr>
                <a:srgbClr val="0F5494"/>
              </a:buClr>
              <a:buSzPct val="120000"/>
              <a:buFontTx/>
              <a:buChar char="•"/>
              <a:defRPr/>
            </a:pPr>
            <a:r>
              <a:rPr lang="en-GB" altLang="en-US" sz="1400" i="1" kern="0" dirty="0">
                <a:solidFill>
                  <a:srgbClr val="0F5494"/>
                </a:solidFill>
                <a:latin typeface="+mj-lt"/>
              </a:rPr>
              <a:t>contributory based vs means tested income support</a:t>
            </a:r>
          </a:p>
          <a:p>
            <a:pPr marL="685800" lvl="2" indent="-342900" defTabSz="914400" eaLnBrk="0" fontAlgn="base" hangingPunct="0">
              <a:spcBef>
                <a:spcPct val="20000"/>
              </a:spcBef>
              <a:spcAft>
                <a:spcPct val="0"/>
              </a:spcAft>
              <a:buClr>
                <a:srgbClr val="0F5494"/>
              </a:buClr>
              <a:buSzPct val="120000"/>
              <a:buFontTx/>
              <a:buChar char="•"/>
              <a:defRPr/>
            </a:pPr>
            <a:r>
              <a:rPr lang="en-GB" altLang="en-US" sz="1400" i="1" kern="0" dirty="0">
                <a:solidFill>
                  <a:srgbClr val="0F5494"/>
                </a:solidFill>
                <a:latin typeface="+mj-lt"/>
              </a:rPr>
              <a:t>variety of social protection and inclusion systems across the Member States</a:t>
            </a:r>
          </a:p>
          <a:p>
            <a:pPr marL="685800" lvl="2" indent="-342900" defTabSz="914400" eaLnBrk="0" fontAlgn="base" hangingPunct="0">
              <a:spcBef>
                <a:spcPct val="20000"/>
              </a:spcBef>
              <a:spcAft>
                <a:spcPct val="0"/>
              </a:spcAft>
              <a:buClr>
                <a:srgbClr val="0F5494"/>
              </a:buClr>
              <a:buSzPct val="120000"/>
              <a:buFontTx/>
              <a:buChar char="•"/>
              <a:defRPr/>
            </a:pPr>
            <a:r>
              <a:rPr lang="en-GB" altLang="en-US" sz="1400" i="1" kern="0" dirty="0">
                <a:solidFill>
                  <a:srgbClr val="0F5494"/>
                </a:solidFill>
                <a:latin typeface="+mj-lt"/>
              </a:rPr>
              <a:t>specific challenges regarding coverage and adequate income and service support</a:t>
            </a:r>
          </a:p>
        </p:txBody>
      </p:sp>
      <p:sp>
        <p:nvSpPr>
          <p:cNvPr id="7" name="Content Placeholder 2"/>
          <p:cNvSpPr txBox="1">
            <a:spLocks/>
          </p:cNvSpPr>
          <p:nvPr/>
        </p:nvSpPr>
        <p:spPr bwMode="auto">
          <a:xfrm>
            <a:off x="704377" y="2781300"/>
            <a:ext cx="7839548"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buClr>
                <a:srgbClr val="0F5494"/>
              </a:buClr>
              <a:buSzPct val="120000"/>
              <a:buNone/>
              <a:defRPr/>
            </a:pPr>
            <a:r>
              <a:rPr lang="en-GB" altLang="en-US" sz="2000" b="0" i="0" kern="0" dirty="0">
                <a:latin typeface="+mj-lt"/>
              </a:rPr>
              <a:t>Active Inclusion approach - integrated policy mix of income support, activation and social services</a:t>
            </a:r>
          </a:p>
          <a:p>
            <a:pPr marL="0" marR="0" lvl="0" indent="0" algn="l" defTabSz="914400" rtl="0" eaLnBrk="0" fontAlgn="base" latinLnBrk="0" hangingPunct="0">
              <a:lnSpc>
                <a:spcPct val="100000"/>
              </a:lnSpc>
              <a:spcBef>
                <a:spcPct val="20000"/>
              </a:spcBef>
              <a:spcAft>
                <a:spcPct val="0"/>
              </a:spcAft>
              <a:buClr>
                <a:srgbClr val="0F5494"/>
              </a:buClr>
              <a:buSzPct val="120000"/>
              <a:buFontTx/>
              <a:buNone/>
              <a:tabLst/>
              <a:defRPr/>
            </a:pPr>
            <a:endParaRPr kumimoji="0" lang="en-GB" altLang="en-US" sz="1800" b="1" i="0" u="sng" strike="noStrike" kern="0" cap="none" spc="0" normalizeH="0" baseline="0" noProof="0" dirty="0">
              <a:ln>
                <a:noFill/>
              </a:ln>
              <a:solidFill>
                <a:schemeClr val="tx1">
                  <a:lumMod val="75000"/>
                </a:schemeClr>
              </a:solidFill>
              <a:effectLst/>
              <a:uLnTx/>
              <a:uFillTx/>
              <a:latin typeface="+mj-lt"/>
              <a:ea typeface="+mn-ea"/>
              <a:cs typeface="+mn-cs"/>
            </a:endParaRPr>
          </a:p>
          <a:p>
            <a:pPr marL="285750" marR="0" lvl="0" indent="-285750" algn="l" defTabSz="914400" rtl="0" eaLnBrk="0" fontAlgn="base" latinLnBrk="0" hangingPunct="0">
              <a:lnSpc>
                <a:spcPct val="100000"/>
              </a:lnSpc>
              <a:spcBef>
                <a:spcPct val="20000"/>
              </a:spcBef>
              <a:spcAft>
                <a:spcPct val="0"/>
              </a:spcAft>
              <a:buClr>
                <a:srgbClr val="0F5494"/>
              </a:buClr>
              <a:buSzPct val="120000"/>
              <a:buFontTx/>
              <a:buChar char="•"/>
              <a:tabLst/>
              <a:defRPr/>
            </a:pPr>
            <a:endParaRPr kumimoji="0" lang="en-GB" altLang="en-US" sz="1800" b="1" i="0" u="none" strike="noStrike" kern="0" cap="none" spc="0" normalizeH="0" baseline="0" noProof="0" dirty="0">
              <a:ln>
                <a:noFill/>
              </a:ln>
              <a:solidFill>
                <a:schemeClr val="tx1">
                  <a:lumMod val="75000"/>
                </a:schemeClr>
              </a:solidFill>
              <a:effectLst/>
              <a:uLnTx/>
              <a:uFillTx/>
              <a:latin typeface="+mj-lt"/>
              <a:ea typeface="+mn-ea"/>
              <a:cs typeface="+mn-cs"/>
            </a:endParaRPr>
          </a:p>
          <a:p>
            <a:pPr marL="285750" marR="0" lvl="0" indent="-285750" algn="l" defTabSz="914400" rtl="0" eaLnBrk="0" fontAlgn="base" latinLnBrk="0" hangingPunct="0">
              <a:lnSpc>
                <a:spcPct val="100000"/>
              </a:lnSpc>
              <a:spcBef>
                <a:spcPct val="20000"/>
              </a:spcBef>
              <a:spcAft>
                <a:spcPct val="0"/>
              </a:spcAft>
              <a:buClr>
                <a:srgbClr val="0F5494"/>
              </a:buClr>
              <a:buSzPct val="120000"/>
              <a:buFontTx/>
              <a:buChar char="•"/>
              <a:tabLst/>
              <a:defRPr/>
            </a:pPr>
            <a:endParaRPr kumimoji="0" lang="en-GB" altLang="en-US" sz="1800" b="1" i="0" u="none" strike="noStrike" kern="0" cap="none" spc="0" normalizeH="0" baseline="0" noProof="0" dirty="0">
              <a:ln>
                <a:noFill/>
              </a:ln>
              <a:solidFill>
                <a:schemeClr val="tx1">
                  <a:lumMod val="75000"/>
                </a:schemeClr>
              </a:solidFill>
              <a:effectLst/>
              <a:uLnTx/>
              <a:uFillTx/>
              <a:latin typeface="+mj-lt"/>
              <a:ea typeface="+mn-ea"/>
              <a:cs typeface="+mn-cs"/>
            </a:endParaRPr>
          </a:p>
        </p:txBody>
      </p:sp>
      <p:sp>
        <p:nvSpPr>
          <p:cNvPr id="8" name="Rectangle 7"/>
          <p:cNvSpPr/>
          <p:nvPr/>
        </p:nvSpPr>
        <p:spPr>
          <a:xfrm>
            <a:off x="704377" y="3459221"/>
            <a:ext cx="8067090" cy="2916183"/>
          </a:xfrm>
          <a:prstGeom prst="rect">
            <a:avLst/>
          </a:prstGeom>
        </p:spPr>
        <p:txBody>
          <a:bodyPr wrap="square">
            <a:spAutoFit/>
          </a:bodyPr>
          <a:lstStyle/>
          <a:p>
            <a:pPr marL="0" marR="0" lvl="0" indent="0" algn="l" defTabSz="914400" rtl="0" eaLnBrk="0" fontAlgn="base" latinLnBrk="0" hangingPunct="0">
              <a:lnSpc>
                <a:spcPct val="100000"/>
              </a:lnSpc>
              <a:spcBef>
                <a:spcPts val="600"/>
              </a:spcBef>
              <a:spcAft>
                <a:spcPct val="0"/>
              </a:spcAft>
              <a:buClr>
                <a:srgbClr val="FFFFFF"/>
              </a:buClr>
              <a:buSzTx/>
              <a:buFontTx/>
              <a:buNone/>
              <a:tabLst/>
              <a:defRPr/>
            </a:pPr>
            <a:r>
              <a:rPr kumimoji="0" lang="en-US" altLang="en-US" sz="1800" b="1" i="0" u="none" strike="noStrike" kern="0" cap="none" spc="0" normalizeH="0" baseline="0" noProof="0" dirty="0">
                <a:ln>
                  <a:noFill/>
                </a:ln>
                <a:solidFill>
                  <a:schemeClr val="bg2">
                    <a:lumMod val="25000"/>
                  </a:schemeClr>
                </a:solidFill>
                <a:effectLst/>
                <a:uLnTx/>
                <a:uFillTx/>
                <a:latin typeface="+mj-lt"/>
                <a:ea typeface="+mn-ea"/>
                <a:cs typeface="+mn-cs"/>
              </a:rPr>
              <a:t>Income support </a:t>
            </a:r>
          </a:p>
          <a:p>
            <a:pPr marL="228600" marR="0" lvl="0" indent="-228600" algn="l" defTabSz="914400" rtl="0" eaLnBrk="0" fontAlgn="base" latinLnBrk="0" hangingPunct="0">
              <a:lnSpc>
                <a:spcPct val="100000"/>
              </a:lnSpc>
              <a:spcBef>
                <a:spcPct val="0"/>
              </a:spcBef>
              <a:spcAft>
                <a:spcPct val="0"/>
              </a:spcAft>
              <a:buClr>
                <a:srgbClr val="FFFFFF"/>
              </a:buClr>
              <a:buSzTx/>
              <a:buFont typeface="+mj-lt"/>
              <a:buAutoNum type="arabicPeriod"/>
              <a:tabLst/>
              <a:defRPr/>
            </a:pPr>
            <a:r>
              <a:rPr kumimoji="0" lang="en-GB" sz="1800" b="1" i="0" u="none" strike="noStrike" kern="0" cap="none" spc="0" normalizeH="0" baseline="0" noProof="0" dirty="0">
                <a:ln>
                  <a:noFill/>
                </a:ln>
                <a:solidFill>
                  <a:schemeClr val="tx1">
                    <a:lumMod val="75000"/>
                  </a:schemeClr>
                </a:solidFill>
                <a:effectLst/>
                <a:uLnTx/>
                <a:uFillTx/>
                <a:latin typeface="+mj-lt"/>
                <a:ea typeface="+mn-ea"/>
                <a:cs typeface="+mn-cs"/>
              </a:rPr>
              <a:t>Individual’s basic right to resources and social assistance sufficient to lead a life in dignity</a:t>
            </a:r>
          </a:p>
          <a:p>
            <a:pPr marL="0" marR="0" lvl="0" indent="0" algn="l" defTabSz="914400" rtl="0" eaLnBrk="0" fontAlgn="base" latinLnBrk="0" hangingPunct="0">
              <a:lnSpc>
                <a:spcPct val="100000"/>
              </a:lnSpc>
              <a:spcBef>
                <a:spcPts val="300"/>
              </a:spcBef>
              <a:spcAft>
                <a:spcPct val="0"/>
              </a:spcAft>
              <a:buClr>
                <a:srgbClr val="FFFFFF"/>
              </a:buClr>
              <a:buSzTx/>
              <a:buFontTx/>
              <a:buNone/>
              <a:tabLst/>
              <a:defRPr/>
            </a:pPr>
            <a:endParaRPr kumimoji="0" lang="en-US" altLang="en-US" sz="700" b="1" i="0" u="none" strike="noStrike" kern="0" cap="none" spc="0" normalizeH="0" baseline="0" noProof="0" dirty="0">
              <a:ln>
                <a:noFill/>
              </a:ln>
              <a:solidFill>
                <a:srgbClr val="FFD624"/>
              </a:solidFill>
              <a:effectLst/>
              <a:uLnTx/>
              <a:uFillTx/>
              <a:latin typeface="+mj-lt"/>
              <a:ea typeface="+mn-ea"/>
              <a:cs typeface="+mn-cs"/>
            </a:endParaRPr>
          </a:p>
          <a:p>
            <a:pPr marL="0" marR="0" lvl="0" indent="0" algn="l" defTabSz="914400" rtl="0" eaLnBrk="0" fontAlgn="base" latinLnBrk="0" hangingPunct="0">
              <a:lnSpc>
                <a:spcPct val="100000"/>
              </a:lnSpc>
              <a:spcBef>
                <a:spcPts val="300"/>
              </a:spcBef>
              <a:spcAft>
                <a:spcPct val="0"/>
              </a:spcAft>
              <a:buClr>
                <a:srgbClr val="FFFFFF"/>
              </a:buClr>
              <a:buSzTx/>
              <a:buFontTx/>
              <a:buNone/>
              <a:tabLst/>
              <a:defRPr/>
            </a:pPr>
            <a:r>
              <a:rPr kumimoji="0" lang="en-US" altLang="en-US" sz="1800" b="1" i="0" u="none" strike="noStrike" kern="0" cap="none" spc="0" normalizeH="0" baseline="0" noProof="0" dirty="0">
                <a:ln>
                  <a:noFill/>
                </a:ln>
                <a:solidFill>
                  <a:schemeClr val="bg2">
                    <a:lumMod val="25000"/>
                  </a:schemeClr>
                </a:solidFill>
                <a:effectLst/>
                <a:uLnTx/>
                <a:uFillTx/>
                <a:latin typeface="+mj-lt"/>
                <a:ea typeface="+mn-ea"/>
                <a:cs typeface="+mn-cs"/>
              </a:rPr>
              <a:t>Inclusive </a:t>
            </a:r>
            <a:r>
              <a:rPr kumimoji="0" lang="en-US" altLang="en-US" sz="1800" b="1" i="0" u="none" strike="noStrike" kern="0" cap="none" spc="0" normalizeH="0" baseline="0" noProof="0" dirty="0" err="1">
                <a:ln>
                  <a:noFill/>
                </a:ln>
                <a:solidFill>
                  <a:schemeClr val="bg2">
                    <a:lumMod val="25000"/>
                  </a:schemeClr>
                </a:solidFill>
                <a:effectLst/>
                <a:uLnTx/>
                <a:uFillTx/>
                <a:latin typeface="+mj-lt"/>
                <a:ea typeface="+mn-ea"/>
                <a:cs typeface="+mn-cs"/>
              </a:rPr>
              <a:t>Labour</a:t>
            </a:r>
            <a:r>
              <a:rPr kumimoji="0" lang="en-US" altLang="en-US" sz="1800" b="1" i="0" u="none" strike="noStrike" kern="0" cap="none" spc="0" normalizeH="0" baseline="0" noProof="0" dirty="0">
                <a:ln>
                  <a:noFill/>
                </a:ln>
                <a:solidFill>
                  <a:schemeClr val="bg2">
                    <a:lumMod val="25000"/>
                  </a:schemeClr>
                </a:solidFill>
                <a:effectLst/>
                <a:uLnTx/>
                <a:uFillTx/>
                <a:latin typeface="+mj-lt"/>
                <a:ea typeface="+mn-ea"/>
                <a:cs typeface="+mn-cs"/>
              </a:rPr>
              <a:t> Markets</a:t>
            </a:r>
          </a:p>
          <a:p>
            <a:pPr marL="228600" marR="0" lvl="0" indent="-228600" algn="l" defTabSz="914400" rtl="0" eaLnBrk="0" fontAlgn="base" latinLnBrk="0" hangingPunct="0">
              <a:lnSpc>
                <a:spcPct val="100000"/>
              </a:lnSpc>
              <a:spcBef>
                <a:spcPct val="0"/>
              </a:spcBef>
              <a:spcAft>
                <a:spcPct val="0"/>
              </a:spcAft>
              <a:buClr>
                <a:srgbClr val="FFFFFF"/>
              </a:buClr>
              <a:buSzTx/>
              <a:buFont typeface="+mj-lt"/>
              <a:buAutoNum type="arabicPeriod"/>
              <a:tabLst/>
              <a:defRPr/>
            </a:pPr>
            <a:r>
              <a:rPr kumimoji="0" lang="en-GB" sz="1800" b="1" i="0" u="none" strike="noStrike" kern="0" cap="none" spc="0" normalizeH="0" baseline="0" noProof="0" dirty="0">
                <a:ln>
                  <a:noFill/>
                </a:ln>
                <a:solidFill>
                  <a:schemeClr val="tx1">
                    <a:lumMod val="75000"/>
                  </a:schemeClr>
                </a:solidFill>
                <a:effectLst/>
                <a:uLnTx/>
                <a:uFillTx/>
                <a:latin typeface="+mj-lt"/>
                <a:ea typeface="+mn-ea"/>
                <a:cs typeface="+mn-cs"/>
              </a:rPr>
              <a:t>People fit for work receive effective help to enter or re-enter employment</a:t>
            </a:r>
          </a:p>
          <a:p>
            <a:pPr marL="228600" marR="0" lvl="0" indent="-228600" algn="l" defTabSz="914400" rtl="0" eaLnBrk="0" fontAlgn="base" latinLnBrk="0" hangingPunct="0">
              <a:lnSpc>
                <a:spcPct val="100000"/>
              </a:lnSpc>
              <a:spcBef>
                <a:spcPct val="0"/>
              </a:spcBef>
              <a:spcAft>
                <a:spcPct val="0"/>
              </a:spcAft>
              <a:buClr>
                <a:srgbClr val="FFFFFF"/>
              </a:buClr>
              <a:buSzTx/>
              <a:buFont typeface="+mj-lt"/>
              <a:buAutoNum type="arabicPeriod"/>
              <a:tabLst/>
              <a:defRPr/>
            </a:pPr>
            <a:endParaRPr kumimoji="0" lang="en-US" altLang="en-US" sz="700" b="1" i="0" u="none" strike="noStrike" kern="0" cap="none" spc="0" normalizeH="0" baseline="0" noProof="0" dirty="0">
              <a:ln>
                <a:noFill/>
              </a:ln>
              <a:solidFill>
                <a:schemeClr val="bg2">
                  <a:lumMod val="25000"/>
                </a:schemeClr>
              </a:solidFill>
              <a:effectLst/>
              <a:uLnTx/>
              <a:uFillTx/>
              <a:latin typeface="+mj-lt"/>
              <a:ea typeface="+mn-ea"/>
              <a:cs typeface="+mn-cs"/>
            </a:endParaRPr>
          </a:p>
          <a:p>
            <a:pPr marL="0" marR="0" lvl="0" indent="0" algn="l" defTabSz="914400" rtl="0" eaLnBrk="0" fontAlgn="base" latinLnBrk="0" hangingPunct="0">
              <a:lnSpc>
                <a:spcPct val="100000"/>
              </a:lnSpc>
              <a:spcBef>
                <a:spcPts val="300"/>
              </a:spcBef>
              <a:spcAft>
                <a:spcPct val="0"/>
              </a:spcAft>
              <a:buClr>
                <a:srgbClr val="FFFFFF"/>
              </a:buClr>
              <a:buSzTx/>
              <a:buFontTx/>
              <a:buNone/>
              <a:tabLst/>
              <a:defRPr/>
            </a:pPr>
            <a:r>
              <a:rPr kumimoji="0" lang="en-GB" sz="1800" b="1" i="0" u="none" strike="noStrike" kern="0" cap="none" spc="0" normalizeH="0" baseline="0" noProof="0" dirty="0">
                <a:ln>
                  <a:noFill/>
                </a:ln>
                <a:solidFill>
                  <a:schemeClr val="bg2">
                    <a:lumMod val="25000"/>
                  </a:schemeClr>
                </a:solidFill>
                <a:effectLst/>
                <a:uLnTx/>
                <a:uFillTx/>
                <a:latin typeface="+mj-lt"/>
                <a:ea typeface="+mn-ea"/>
                <a:cs typeface="+mn-cs"/>
              </a:rPr>
              <a:t>Access to quality services</a:t>
            </a:r>
          </a:p>
          <a:p>
            <a:pPr marL="228600" marR="0" lvl="1" indent="-228600" algn="l" defTabSz="914400" rtl="0" eaLnBrk="0" fontAlgn="base" latinLnBrk="0" hangingPunct="0">
              <a:lnSpc>
                <a:spcPct val="100000"/>
              </a:lnSpc>
              <a:spcBef>
                <a:spcPct val="0"/>
              </a:spcBef>
              <a:spcAft>
                <a:spcPct val="0"/>
              </a:spcAft>
              <a:buClr>
                <a:srgbClr val="FFFFFF"/>
              </a:buClr>
              <a:buSzTx/>
              <a:buFont typeface="+mj-lt"/>
              <a:buAutoNum type="arabicPeriod"/>
              <a:tabLst/>
              <a:defRPr/>
            </a:pPr>
            <a:r>
              <a:rPr kumimoji="0" lang="en-US" altLang="en-US" sz="1800" b="1" i="0" u="none" strike="noStrike" kern="0" cap="none" spc="0" normalizeH="0" baseline="0" noProof="0" dirty="0">
                <a:ln>
                  <a:noFill/>
                </a:ln>
                <a:solidFill>
                  <a:schemeClr val="tx1">
                    <a:lumMod val="75000"/>
                  </a:schemeClr>
                </a:solidFill>
                <a:effectLst/>
                <a:uLnTx/>
                <a:uFillTx/>
                <a:latin typeface="+mj-lt"/>
                <a:ea typeface="+mn-ea"/>
                <a:cs typeface="+mn-cs"/>
              </a:rPr>
              <a:t>Enabling services </a:t>
            </a:r>
            <a:r>
              <a:rPr kumimoji="0" lang="en-GB" sz="1800" b="1" i="0" u="none" strike="noStrike" kern="0" cap="none" spc="0" normalizeH="0" baseline="0" noProof="0" dirty="0">
                <a:ln>
                  <a:noFill/>
                </a:ln>
                <a:solidFill>
                  <a:schemeClr val="tx1">
                    <a:lumMod val="75000"/>
                  </a:schemeClr>
                </a:solidFill>
                <a:effectLst/>
                <a:uLnTx/>
                <a:uFillTx/>
                <a:latin typeface="+mj-lt"/>
                <a:ea typeface="+mn-ea"/>
                <a:cs typeface="+mn-cs"/>
              </a:rPr>
              <a:t>(housing support, childcare, long-term care, health services)</a:t>
            </a:r>
            <a:endParaRPr kumimoji="0" lang="en-GB" sz="8000" b="1" i="0" u="none" strike="noStrike" kern="1200" cap="none" spc="0" normalizeH="0" baseline="0" noProof="0" dirty="0">
              <a:ln>
                <a:noFill/>
              </a:ln>
              <a:solidFill>
                <a:schemeClr val="tx1">
                  <a:lumMod val="75000"/>
                </a:schemeClr>
              </a:solidFill>
              <a:effectLst/>
              <a:uLnTx/>
              <a:uFillTx/>
              <a:latin typeface="+mj-lt"/>
              <a:ea typeface="+mn-ea"/>
              <a:cs typeface="+mn-cs"/>
            </a:endParaRPr>
          </a:p>
        </p:txBody>
      </p:sp>
    </p:spTree>
    <p:extLst>
      <p:ext uri="{BB962C8B-B14F-4D97-AF65-F5344CB8AC3E}">
        <p14:creationId xmlns:p14="http://schemas.microsoft.com/office/powerpoint/2010/main" val="2185389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796" y="490465"/>
            <a:ext cx="8167631" cy="781322"/>
          </a:xfrm>
        </p:spPr>
        <p:txBody>
          <a:bodyPr/>
          <a:lstStyle/>
          <a:p>
            <a:r>
              <a:rPr lang="cs-CZ" sz="2700" dirty="0" err="1"/>
              <a:t>Key</a:t>
            </a:r>
            <a:r>
              <a:rPr lang="cs-CZ" sz="2700" dirty="0"/>
              <a:t> </a:t>
            </a:r>
            <a:r>
              <a:rPr lang="cs-CZ" sz="2700" dirty="0" err="1"/>
              <a:t>elements</a:t>
            </a:r>
            <a:r>
              <a:rPr lang="cs-CZ" sz="2700" dirty="0"/>
              <a:t> of </a:t>
            </a:r>
            <a:r>
              <a:rPr lang="en-GB" sz="2700" dirty="0"/>
              <a:t>EU framework on active inclusion</a:t>
            </a:r>
          </a:p>
        </p:txBody>
      </p:sp>
      <p:sp>
        <p:nvSpPr>
          <p:cNvPr id="10" name="Rectangle 9"/>
          <p:cNvSpPr/>
          <p:nvPr/>
        </p:nvSpPr>
        <p:spPr>
          <a:xfrm>
            <a:off x="349724" y="1666248"/>
            <a:ext cx="8444552" cy="4701287"/>
          </a:xfrm>
          <a:prstGeom prst="rect">
            <a:avLst/>
          </a:prstGeom>
        </p:spPr>
        <p:txBody>
          <a:bodyPr wrap="square">
            <a:spAutoFit/>
          </a:bodyPr>
          <a:lstStyle/>
          <a:p>
            <a:pPr algn="just" defTabSz="685800" eaLnBrk="1" fontAlgn="auto" hangingPunct="1">
              <a:spcBef>
                <a:spcPts val="450"/>
              </a:spcBef>
              <a:spcAft>
                <a:spcPts val="225"/>
              </a:spcAft>
            </a:pPr>
            <a:r>
              <a:rPr lang="en-IE" sz="1600" dirty="0">
                <a:solidFill>
                  <a:srgbClr val="034EA2"/>
                </a:solidFill>
                <a:latin typeface="Arial"/>
              </a:rPr>
              <a:t>Council Recommendation 92/441/EEC</a:t>
            </a:r>
            <a:r>
              <a:rPr lang="en-IE" sz="1600" b="0" dirty="0">
                <a:solidFill>
                  <a:srgbClr val="034EA2"/>
                </a:solidFill>
                <a:latin typeface="Arial"/>
              </a:rPr>
              <a:t> on </a:t>
            </a:r>
            <a:r>
              <a:rPr lang="en-IE" sz="1600" b="0" i="1" dirty="0">
                <a:solidFill>
                  <a:srgbClr val="034EA2"/>
                </a:solidFill>
                <a:latin typeface="Arial"/>
              </a:rPr>
              <a:t>common criteria concerning sufficient resources and social assistance in social protection systems</a:t>
            </a:r>
            <a:r>
              <a:rPr lang="en-IE" sz="1600" b="0" dirty="0">
                <a:solidFill>
                  <a:srgbClr val="034EA2"/>
                </a:solidFill>
                <a:latin typeface="Arial"/>
              </a:rPr>
              <a:t>, called on Member States:</a:t>
            </a:r>
          </a:p>
          <a:p>
            <a:pPr marL="257175" indent="-257175" algn="just" defTabSz="685800" eaLnBrk="1" fontAlgn="auto" hangingPunct="1">
              <a:spcBef>
                <a:spcPts val="225"/>
              </a:spcBef>
              <a:spcAft>
                <a:spcPts val="225"/>
              </a:spcAft>
              <a:buFont typeface="Wingdings" panose="05000000000000000000" pitchFamily="2" charset="2"/>
              <a:buChar char="§"/>
            </a:pPr>
            <a:r>
              <a:rPr lang="en-IE" sz="1600" b="0" dirty="0">
                <a:solidFill>
                  <a:srgbClr val="034EA2"/>
                </a:solidFill>
                <a:latin typeface="Arial"/>
              </a:rPr>
              <a:t>recognising the basic right of a person to </a:t>
            </a:r>
            <a:r>
              <a:rPr lang="en-IE" sz="1600" dirty="0">
                <a:solidFill>
                  <a:srgbClr val="034EA2"/>
                </a:solidFill>
                <a:latin typeface="Arial"/>
              </a:rPr>
              <a:t>sufficient resources </a:t>
            </a:r>
            <a:r>
              <a:rPr lang="en-IE" sz="1600" b="0" dirty="0">
                <a:solidFill>
                  <a:srgbClr val="034EA2"/>
                </a:solidFill>
                <a:latin typeface="Arial"/>
              </a:rPr>
              <a:t>and social assistance to live in a manner compatible with </a:t>
            </a:r>
            <a:r>
              <a:rPr lang="en-IE" sz="1600" dirty="0">
                <a:solidFill>
                  <a:srgbClr val="034EA2"/>
                </a:solidFill>
                <a:latin typeface="Arial"/>
              </a:rPr>
              <a:t>human dignity;</a:t>
            </a:r>
          </a:p>
          <a:p>
            <a:pPr marL="257175" indent="-257175" algn="just" defTabSz="685800" eaLnBrk="1" fontAlgn="auto" hangingPunct="1">
              <a:spcBef>
                <a:spcPts val="225"/>
              </a:spcBef>
              <a:spcAft>
                <a:spcPts val="225"/>
              </a:spcAft>
              <a:buFont typeface="Wingdings" panose="05000000000000000000" pitchFamily="2" charset="2"/>
              <a:buChar char="§"/>
            </a:pPr>
            <a:r>
              <a:rPr lang="en-IE" sz="1600" b="0" dirty="0">
                <a:solidFill>
                  <a:srgbClr val="034EA2"/>
                </a:solidFill>
                <a:latin typeface="Arial"/>
              </a:rPr>
              <a:t>fixing amounts of resources sufficient to cover essential needs, taking into account living standards and price levels; periodical review;</a:t>
            </a:r>
          </a:p>
          <a:p>
            <a:pPr marL="257175" indent="-257175" algn="just" defTabSz="685800" eaLnBrk="1" fontAlgn="auto" hangingPunct="1">
              <a:spcBef>
                <a:spcPts val="225"/>
              </a:spcBef>
              <a:spcAft>
                <a:spcPts val="225"/>
              </a:spcAft>
              <a:buFont typeface="Wingdings" panose="05000000000000000000" pitchFamily="2" charset="2"/>
              <a:buChar char="§"/>
            </a:pPr>
            <a:r>
              <a:rPr lang="en-IE" sz="1600" b="0" dirty="0">
                <a:solidFill>
                  <a:srgbClr val="034EA2"/>
                </a:solidFill>
                <a:latin typeface="Arial"/>
              </a:rPr>
              <a:t>safeguarding incentives to work; receive activation and social support.</a:t>
            </a:r>
          </a:p>
          <a:p>
            <a:pPr algn="just" defTabSz="685800" eaLnBrk="1" fontAlgn="auto" hangingPunct="1">
              <a:spcBef>
                <a:spcPts val="450"/>
              </a:spcBef>
              <a:spcAft>
                <a:spcPts val="225"/>
              </a:spcAft>
            </a:pPr>
            <a:endParaRPr lang="en-IE" sz="1600" b="0" dirty="0">
              <a:solidFill>
                <a:srgbClr val="034EA2"/>
              </a:solidFill>
              <a:latin typeface="Arial"/>
            </a:endParaRPr>
          </a:p>
          <a:p>
            <a:pPr algn="just" defTabSz="685800" eaLnBrk="1" fontAlgn="auto" hangingPunct="1">
              <a:spcBef>
                <a:spcPts val="450"/>
              </a:spcBef>
              <a:spcAft>
                <a:spcPts val="225"/>
              </a:spcAft>
            </a:pPr>
            <a:r>
              <a:rPr lang="en-IE" sz="1600" b="0" dirty="0">
                <a:solidFill>
                  <a:srgbClr val="034EA2"/>
                </a:solidFill>
                <a:latin typeface="Arial"/>
              </a:rPr>
              <a:t>The </a:t>
            </a:r>
            <a:r>
              <a:rPr lang="en-IE" sz="1600" dirty="0">
                <a:solidFill>
                  <a:srgbClr val="034EA2"/>
                </a:solidFill>
                <a:latin typeface="Arial"/>
              </a:rPr>
              <a:t>Commission Recommendation 2008/867/EC </a:t>
            </a:r>
            <a:r>
              <a:rPr lang="en-IE" sz="1600" b="0" dirty="0">
                <a:solidFill>
                  <a:srgbClr val="034EA2"/>
                </a:solidFill>
                <a:latin typeface="Arial"/>
              </a:rPr>
              <a:t>on </a:t>
            </a:r>
            <a:r>
              <a:rPr lang="en-IE" sz="1600" b="0" i="1" dirty="0">
                <a:solidFill>
                  <a:srgbClr val="034EA2"/>
                </a:solidFill>
                <a:latin typeface="Arial"/>
              </a:rPr>
              <a:t>the </a:t>
            </a:r>
            <a:r>
              <a:rPr lang="en-IE" sz="1600" i="1" dirty="0">
                <a:solidFill>
                  <a:srgbClr val="034EA2"/>
                </a:solidFill>
                <a:latin typeface="Arial"/>
              </a:rPr>
              <a:t>active inclusion </a:t>
            </a:r>
            <a:r>
              <a:rPr lang="en-IE" sz="1600" b="0" i="1" dirty="0">
                <a:solidFill>
                  <a:srgbClr val="034EA2"/>
                </a:solidFill>
                <a:latin typeface="Arial"/>
              </a:rPr>
              <a:t>of people excluded from the labour market</a:t>
            </a:r>
            <a:r>
              <a:rPr lang="en-IE" sz="1600" b="0" dirty="0">
                <a:solidFill>
                  <a:srgbClr val="034EA2"/>
                </a:solidFill>
                <a:latin typeface="Arial"/>
              </a:rPr>
              <a:t>:</a:t>
            </a:r>
          </a:p>
          <a:p>
            <a:pPr marL="257175" indent="-257175" algn="just" defTabSz="685800" eaLnBrk="1" fontAlgn="auto" hangingPunct="1">
              <a:spcBef>
                <a:spcPts val="225"/>
              </a:spcBef>
              <a:spcAft>
                <a:spcPts val="225"/>
              </a:spcAft>
              <a:buFont typeface="Wingdings" panose="05000000000000000000" pitchFamily="2" charset="2"/>
              <a:buChar char="§"/>
            </a:pPr>
            <a:r>
              <a:rPr lang="en-IE" sz="1600" b="0" dirty="0">
                <a:solidFill>
                  <a:srgbClr val="034EA2"/>
                </a:solidFill>
                <a:latin typeface="Arial"/>
              </a:rPr>
              <a:t>set</a:t>
            </a:r>
            <a:r>
              <a:rPr lang="cs-CZ" sz="1600" b="0" dirty="0">
                <a:solidFill>
                  <a:srgbClr val="034EA2"/>
                </a:solidFill>
                <a:latin typeface="Arial"/>
              </a:rPr>
              <a:t>s</a:t>
            </a:r>
            <a:r>
              <a:rPr lang="en-IE" sz="1600" b="0" dirty="0">
                <a:solidFill>
                  <a:srgbClr val="034EA2"/>
                </a:solidFill>
                <a:latin typeface="Arial"/>
              </a:rPr>
              <a:t> out a </a:t>
            </a:r>
            <a:r>
              <a:rPr lang="en-IE" sz="1600" dirty="0">
                <a:solidFill>
                  <a:srgbClr val="034EA2"/>
                </a:solidFill>
                <a:latin typeface="Arial"/>
              </a:rPr>
              <a:t>comprehensive strategy </a:t>
            </a:r>
            <a:r>
              <a:rPr lang="en-IE" sz="1600" b="0" dirty="0">
                <a:solidFill>
                  <a:srgbClr val="034EA2"/>
                </a:solidFill>
                <a:latin typeface="Arial"/>
              </a:rPr>
              <a:t>to facilitate the integration into employment of those who can work and to provide resources to live in dignity, together with support for social participation, for those who cannot;</a:t>
            </a:r>
          </a:p>
          <a:p>
            <a:pPr marL="257175" indent="-257175" algn="just" defTabSz="685800" eaLnBrk="1" fontAlgn="auto" hangingPunct="1">
              <a:spcBef>
                <a:spcPts val="225"/>
              </a:spcBef>
              <a:spcAft>
                <a:spcPts val="225"/>
              </a:spcAft>
              <a:buFont typeface="Wingdings" panose="05000000000000000000" pitchFamily="2" charset="2"/>
              <a:buChar char="§"/>
            </a:pPr>
            <a:r>
              <a:rPr lang="en-IE" sz="1600" b="0" dirty="0">
                <a:solidFill>
                  <a:srgbClr val="034EA2"/>
                </a:solidFill>
                <a:latin typeface="Arial"/>
              </a:rPr>
              <a:t>combine</a:t>
            </a:r>
            <a:r>
              <a:rPr lang="cs-CZ" sz="1600" b="0" dirty="0">
                <a:solidFill>
                  <a:srgbClr val="034EA2"/>
                </a:solidFill>
                <a:latin typeface="Arial"/>
              </a:rPr>
              <a:t>s</a:t>
            </a:r>
            <a:r>
              <a:rPr lang="en-IE" sz="1600" b="0" dirty="0">
                <a:solidFill>
                  <a:srgbClr val="034EA2"/>
                </a:solidFill>
                <a:latin typeface="Arial"/>
              </a:rPr>
              <a:t> </a:t>
            </a:r>
            <a:r>
              <a:rPr lang="en-IE" sz="1600" dirty="0">
                <a:solidFill>
                  <a:srgbClr val="034EA2"/>
                </a:solidFill>
                <a:latin typeface="Arial"/>
              </a:rPr>
              <a:t>three policy strands</a:t>
            </a:r>
            <a:r>
              <a:rPr lang="en-IE" sz="1600" b="0" dirty="0">
                <a:solidFill>
                  <a:srgbClr val="034EA2"/>
                </a:solidFill>
                <a:latin typeface="Arial"/>
              </a:rPr>
              <a:t>: adequate income support, inclusive labour markets and access to quality services.</a:t>
            </a:r>
          </a:p>
          <a:p>
            <a:pPr algn="just" defTabSz="685800" eaLnBrk="1" fontAlgn="auto" hangingPunct="1">
              <a:spcBef>
                <a:spcPts val="0"/>
              </a:spcBef>
              <a:spcAft>
                <a:spcPts val="0"/>
              </a:spcAft>
            </a:pPr>
            <a:endParaRPr lang="en-IE" sz="1600" b="0" dirty="0">
              <a:solidFill>
                <a:srgbClr val="4D4D4D">
                  <a:lumMod val="50000"/>
                </a:srgbClr>
              </a:solidFill>
              <a:latin typeface="Arial"/>
            </a:endParaRPr>
          </a:p>
          <a:p>
            <a:pPr algn="just" defTabSz="685800" eaLnBrk="1" fontAlgn="auto" hangingPunct="1">
              <a:spcBef>
                <a:spcPts val="0"/>
              </a:spcBef>
              <a:spcAft>
                <a:spcPts val="0"/>
              </a:spcAft>
            </a:pPr>
            <a:endParaRPr lang="en-IE" sz="1350" b="0" dirty="0">
              <a:solidFill>
                <a:srgbClr val="4D4D4D">
                  <a:lumMod val="50000"/>
                </a:srgbClr>
              </a:solidFill>
              <a:latin typeface="Arial"/>
            </a:endParaRPr>
          </a:p>
        </p:txBody>
      </p:sp>
    </p:spTree>
    <p:extLst>
      <p:ext uri="{BB962C8B-B14F-4D97-AF65-F5344CB8AC3E}">
        <p14:creationId xmlns:p14="http://schemas.microsoft.com/office/powerpoint/2010/main" val="3644890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6691" y="345095"/>
            <a:ext cx="7952277" cy="886966"/>
          </a:xfrm>
        </p:spPr>
        <p:txBody>
          <a:bodyPr/>
          <a:lstStyle/>
          <a:p>
            <a:br>
              <a:rPr lang="en-GB" dirty="0"/>
            </a:br>
            <a:r>
              <a:rPr lang="en-GB" sz="2700" dirty="0"/>
              <a:t>Objective and scope of the new Recommendation on adequate minimum income - (2023/C 41/01)</a:t>
            </a:r>
          </a:p>
        </p:txBody>
      </p:sp>
      <p:sp>
        <p:nvSpPr>
          <p:cNvPr id="5" name="Content Placeholder 1"/>
          <p:cNvSpPr txBox="1">
            <a:spLocks/>
          </p:cNvSpPr>
          <p:nvPr/>
        </p:nvSpPr>
        <p:spPr>
          <a:xfrm>
            <a:off x="541065" y="1554286"/>
            <a:ext cx="8061869" cy="3749427"/>
          </a:xfrm>
          <a:prstGeom prst="rect">
            <a:avLst/>
          </a:prstGeom>
        </p:spPr>
        <p:txBody>
          <a:bodyPr vert="horz" lIns="68580" tIns="34290" rIns="68580" bIns="34290" rtlCol="0">
            <a:noAutofit/>
          </a:bodyPr>
          <a:lst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IE" sz="1600" dirty="0">
                <a:solidFill>
                  <a:schemeClr val="tx2"/>
                </a:solidFill>
              </a:rPr>
              <a:t>Legal basis</a:t>
            </a:r>
            <a:r>
              <a:rPr lang="en-IE" sz="1600" b="0" dirty="0">
                <a:solidFill>
                  <a:schemeClr val="tx2"/>
                </a:solidFill>
              </a:rPr>
              <a:t>: Article 153(1)(j) „combating social exclusion“, </a:t>
            </a:r>
            <a:r>
              <a:rPr lang="en-US" sz="1600" b="0" dirty="0">
                <a:solidFill>
                  <a:schemeClr val="tx2"/>
                </a:solidFill>
              </a:rPr>
              <a:t>recognition of Member States’ competences in the area of social protection </a:t>
            </a:r>
            <a:endParaRPr lang="en-IE" sz="1600" b="0" dirty="0">
              <a:solidFill>
                <a:schemeClr val="tx2"/>
              </a:solidFill>
            </a:endParaRPr>
          </a:p>
          <a:p>
            <a:pPr marL="0" indent="0" algn="just">
              <a:spcAft>
                <a:spcPts val="450"/>
              </a:spcAft>
              <a:buNone/>
            </a:pPr>
            <a:r>
              <a:rPr lang="en-IE" sz="1600" b="0" dirty="0">
                <a:solidFill>
                  <a:schemeClr val="tx2"/>
                </a:solidFill>
              </a:rPr>
              <a:t>With a view to ensure a life in dignity at all stages of life, the Recommendation aims at combatting poverty and social exclusion by promoting:</a:t>
            </a:r>
          </a:p>
          <a:p>
            <a:pPr lvl="1" algn="just">
              <a:spcAft>
                <a:spcPts val="450"/>
              </a:spcAft>
              <a:buClr>
                <a:schemeClr val="tx1">
                  <a:lumMod val="50000"/>
                </a:schemeClr>
              </a:buClr>
              <a:buFont typeface="Wingdings" panose="05000000000000000000" pitchFamily="2" charset="2"/>
              <a:buChar char="§"/>
            </a:pPr>
            <a:r>
              <a:rPr lang="en-IE" sz="1600" b="0" dirty="0">
                <a:solidFill>
                  <a:schemeClr val="tx2"/>
                </a:solidFill>
              </a:rPr>
              <a:t>adequate income support, </a:t>
            </a:r>
          </a:p>
          <a:p>
            <a:pPr lvl="1" algn="just">
              <a:spcAft>
                <a:spcPts val="450"/>
              </a:spcAft>
              <a:buClr>
                <a:schemeClr val="tx1">
                  <a:lumMod val="50000"/>
                </a:schemeClr>
              </a:buClr>
              <a:buFont typeface="Wingdings" panose="05000000000000000000" pitchFamily="2" charset="2"/>
              <a:buChar char="§"/>
            </a:pPr>
            <a:r>
              <a:rPr lang="en-IE" sz="1600" b="0" dirty="0">
                <a:solidFill>
                  <a:schemeClr val="tx2"/>
                </a:solidFill>
              </a:rPr>
              <a:t>effective access to enabling and essential services</a:t>
            </a:r>
          </a:p>
          <a:p>
            <a:pPr lvl="1" algn="just">
              <a:spcAft>
                <a:spcPts val="450"/>
              </a:spcAft>
              <a:buClr>
                <a:schemeClr val="tx1">
                  <a:lumMod val="50000"/>
                </a:schemeClr>
              </a:buClr>
              <a:buFont typeface="Wingdings" panose="05000000000000000000" pitchFamily="2" charset="2"/>
              <a:buChar char="§"/>
            </a:pPr>
            <a:r>
              <a:rPr lang="en-IE" sz="1600" b="0" dirty="0">
                <a:solidFill>
                  <a:schemeClr val="tx2"/>
                </a:solidFill>
              </a:rPr>
              <a:t>fostering labour market integration of those who can work</a:t>
            </a:r>
          </a:p>
          <a:p>
            <a:pPr marL="0" indent="0" algn="ctr">
              <a:buNone/>
            </a:pPr>
            <a:endParaRPr lang="en-IE" sz="1600" b="0" dirty="0">
              <a:solidFill>
                <a:schemeClr val="tx2"/>
              </a:solidFill>
            </a:endParaRPr>
          </a:p>
          <a:p>
            <a:pPr marL="0" indent="0" algn="ctr">
              <a:buNone/>
            </a:pPr>
            <a:r>
              <a:rPr lang="en-IE" sz="1600" b="0" dirty="0">
                <a:solidFill>
                  <a:schemeClr val="tx2"/>
                </a:solidFill>
              </a:rPr>
              <a:t>In line with the active inclusion approach</a:t>
            </a:r>
          </a:p>
          <a:p>
            <a:pPr marL="0" indent="0" algn="just">
              <a:lnSpc>
                <a:spcPct val="150000"/>
              </a:lnSpc>
              <a:buNone/>
            </a:pPr>
            <a:r>
              <a:rPr lang="en-IE" sz="1600" dirty="0">
                <a:solidFill>
                  <a:schemeClr val="tx2"/>
                </a:solidFill>
              </a:rPr>
              <a:t>Scope</a:t>
            </a:r>
            <a:r>
              <a:rPr lang="en-IE" sz="1600" b="0" dirty="0">
                <a:solidFill>
                  <a:schemeClr val="tx2"/>
                </a:solidFill>
              </a:rPr>
              <a:t>: </a:t>
            </a:r>
            <a:r>
              <a:rPr lang="en-IE" sz="1600" b="0" u="sng" dirty="0">
                <a:solidFill>
                  <a:schemeClr val="tx2"/>
                </a:solidFill>
              </a:rPr>
              <a:t>persons lacking sufficient resources </a:t>
            </a:r>
            <a:r>
              <a:rPr lang="en-IE" sz="1600" b="0" dirty="0">
                <a:solidFill>
                  <a:schemeClr val="tx2"/>
                </a:solidFill>
              </a:rPr>
              <a:t>– i.e. those with insufficient, irregular, or uncertain monetary and material resources, which are indispensable for their health and well-being and for participating in the economic and social life.</a:t>
            </a:r>
          </a:p>
          <a:p>
            <a:pPr algn="just"/>
            <a:endParaRPr lang="en-IE" sz="1800" dirty="0"/>
          </a:p>
        </p:txBody>
      </p:sp>
      <p:sp>
        <p:nvSpPr>
          <p:cNvPr id="6" name="Down Arrow 5"/>
          <p:cNvSpPr/>
          <p:nvPr/>
        </p:nvSpPr>
        <p:spPr>
          <a:xfrm>
            <a:off x="4158107" y="4078377"/>
            <a:ext cx="192668" cy="2138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700"/>
          </a:p>
        </p:txBody>
      </p:sp>
    </p:spTree>
    <p:extLst>
      <p:ext uri="{BB962C8B-B14F-4D97-AF65-F5344CB8AC3E}">
        <p14:creationId xmlns:p14="http://schemas.microsoft.com/office/powerpoint/2010/main" val="1369736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2762348" y="3582033"/>
            <a:ext cx="1349963" cy="1349963"/>
          </a:xfrm>
          <a:prstGeom prst="rect">
            <a:avLst/>
          </a:prstGeom>
        </p:spPr>
      </p:pic>
      <p:pic>
        <p:nvPicPr>
          <p:cNvPr id="15" name="Picture 14"/>
          <p:cNvPicPr>
            <a:picLocks noChangeAspect="1"/>
          </p:cNvPicPr>
          <p:nvPr/>
        </p:nvPicPr>
        <p:blipFill>
          <a:blip r:embed="rId4"/>
          <a:stretch>
            <a:fillRect/>
          </a:stretch>
        </p:blipFill>
        <p:spPr>
          <a:xfrm>
            <a:off x="4846967" y="3680305"/>
            <a:ext cx="1274958" cy="1274958"/>
          </a:xfrm>
          <a:prstGeom prst="rect">
            <a:avLst/>
          </a:prstGeom>
        </p:spPr>
      </p:pic>
      <p:pic>
        <p:nvPicPr>
          <p:cNvPr id="12" name="Picture Placeholder 11"/>
          <p:cNvPicPr>
            <a:picLocks noGrp="1" noChangeAspect="1"/>
          </p:cNvPicPr>
          <p:nvPr>
            <p:ph type="pic" sz="quarter" idx="13"/>
          </p:nvPr>
        </p:nvPicPr>
        <p:blipFill>
          <a:blip r:embed="rId5"/>
          <a:srcRect t="5082" b="5082"/>
          <a:stretch>
            <a:fillRect/>
          </a:stretch>
        </p:blipFill>
        <p:spPr>
          <a:xfrm>
            <a:off x="2762348" y="1916889"/>
            <a:ext cx="1349963" cy="1158253"/>
          </a:xfrm>
          <a:prstGeom prst="rect">
            <a:avLst/>
          </a:prstGeom>
        </p:spPr>
      </p:pic>
      <p:pic>
        <p:nvPicPr>
          <p:cNvPr id="14" name="Picture Placeholder 13"/>
          <p:cNvPicPr>
            <a:picLocks noGrp="1" noChangeAspect="1"/>
          </p:cNvPicPr>
          <p:nvPr>
            <p:ph type="pic" sz="quarter" idx="14"/>
          </p:nvPr>
        </p:nvPicPr>
        <p:blipFill>
          <a:blip r:embed="rId6"/>
          <a:srcRect t="10966" b="10966"/>
          <a:stretch>
            <a:fillRect/>
          </a:stretch>
        </p:blipFill>
        <p:spPr>
          <a:xfrm>
            <a:off x="733570" y="3815232"/>
            <a:ext cx="1430509" cy="1116764"/>
          </a:xfrm>
          <a:prstGeom prst="rect">
            <a:avLst/>
          </a:prstGeom>
        </p:spPr>
      </p:pic>
      <p:pic>
        <p:nvPicPr>
          <p:cNvPr id="13" name="Picture Placeholder 12"/>
          <p:cNvPicPr>
            <a:picLocks noGrp="1" noChangeAspect="1"/>
          </p:cNvPicPr>
          <p:nvPr>
            <p:ph type="pic" sz="quarter" idx="15"/>
          </p:nvPr>
        </p:nvPicPr>
        <p:blipFill>
          <a:blip r:embed="rId7"/>
          <a:srcRect t="8164" b="8164"/>
          <a:stretch>
            <a:fillRect/>
          </a:stretch>
        </p:blipFill>
        <p:spPr>
          <a:xfrm>
            <a:off x="733570" y="1934257"/>
            <a:ext cx="1363518" cy="1140885"/>
          </a:xfrm>
          <a:prstGeom prst="rect">
            <a:avLst/>
          </a:prstGeom>
        </p:spPr>
      </p:pic>
      <p:sp>
        <p:nvSpPr>
          <p:cNvPr id="6" name="Text Placeholder 5"/>
          <p:cNvSpPr>
            <a:spLocks noGrp="1"/>
          </p:cNvSpPr>
          <p:nvPr>
            <p:ph type="body" sz="quarter" idx="16"/>
          </p:nvPr>
        </p:nvSpPr>
        <p:spPr>
          <a:xfrm>
            <a:off x="2794881" y="3148403"/>
            <a:ext cx="1414257" cy="395165"/>
          </a:xfrm>
          <a:noFill/>
        </p:spPr>
        <p:txBody>
          <a:bodyPr/>
          <a:lstStyle/>
          <a:p>
            <a:r>
              <a:rPr lang="en-GB" sz="1350" b="1" dirty="0">
                <a:solidFill>
                  <a:schemeClr val="tx1">
                    <a:lumMod val="50000"/>
                  </a:schemeClr>
                </a:solidFill>
              </a:rPr>
              <a:t>Coverage</a:t>
            </a:r>
          </a:p>
        </p:txBody>
      </p:sp>
      <p:sp>
        <p:nvSpPr>
          <p:cNvPr id="7" name="Text Placeholder 6"/>
          <p:cNvSpPr>
            <a:spLocks noGrp="1"/>
          </p:cNvSpPr>
          <p:nvPr>
            <p:ph type="body" sz="quarter" idx="17"/>
          </p:nvPr>
        </p:nvSpPr>
        <p:spPr>
          <a:xfrm>
            <a:off x="634198" y="3118500"/>
            <a:ext cx="1530179" cy="369436"/>
          </a:xfrm>
          <a:noFill/>
        </p:spPr>
        <p:txBody>
          <a:bodyPr/>
          <a:lstStyle/>
          <a:p>
            <a:r>
              <a:rPr lang="en-GB" sz="1350" b="1" dirty="0">
                <a:solidFill>
                  <a:schemeClr val="tx1">
                    <a:lumMod val="50000"/>
                  </a:schemeClr>
                </a:solidFill>
              </a:rPr>
              <a:t>Adequacy</a:t>
            </a:r>
          </a:p>
        </p:txBody>
      </p:sp>
      <p:sp>
        <p:nvSpPr>
          <p:cNvPr id="8" name="Text Placeholder 7"/>
          <p:cNvSpPr>
            <a:spLocks noGrp="1"/>
          </p:cNvSpPr>
          <p:nvPr>
            <p:ph type="body" sz="quarter" idx="18"/>
          </p:nvPr>
        </p:nvSpPr>
        <p:spPr>
          <a:xfrm>
            <a:off x="571985" y="5033682"/>
            <a:ext cx="1645487" cy="818186"/>
          </a:xfrm>
          <a:noFill/>
        </p:spPr>
        <p:txBody>
          <a:bodyPr/>
          <a:lstStyle/>
          <a:p>
            <a:r>
              <a:rPr lang="en-GB" sz="1350" b="1" dirty="0">
                <a:solidFill>
                  <a:schemeClr val="tx1">
                    <a:lumMod val="50000"/>
                  </a:schemeClr>
                </a:solidFill>
              </a:rPr>
              <a:t>Access to inclusive labour market</a:t>
            </a:r>
          </a:p>
        </p:txBody>
      </p:sp>
      <p:sp>
        <p:nvSpPr>
          <p:cNvPr id="9" name="Text Placeholder 7"/>
          <p:cNvSpPr txBox="1">
            <a:spLocks/>
          </p:cNvSpPr>
          <p:nvPr/>
        </p:nvSpPr>
        <p:spPr>
          <a:xfrm>
            <a:off x="4907339" y="5122540"/>
            <a:ext cx="1428554" cy="632693"/>
          </a:xfrm>
          <a:prstGeom prst="rect">
            <a:avLst/>
          </a:prstGeom>
          <a:noFill/>
        </p:spPr>
        <p:txBody>
          <a:bodyPr vert="horz" lIns="68580" tIns="67500" rIns="68580" bIns="34290" rtlCol="0">
            <a:noAutofit/>
          </a:bodyPr>
          <a:lstStyle>
            <a:lvl1pPr marL="0" indent="0" algn="ctr" defTabSz="914400" rtl="0" eaLnBrk="1" latinLnBrk="0" hangingPunct="1">
              <a:lnSpc>
                <a:spcPct val="100000"/>
              </a:lnSpc>
              <a:spcBef>
                <a:spcPts val="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Aft>
                <a:spcPts val="1350"/>
              </a:spcAft>
              <a:buClr>
                <a:srgbClr val="034EA2"/>
              </a:buClr>
            </a:pPr>
            <a:r>
              <a:rPr lang="en-GB" sz="1350" dirty="0">
                <a:solidFill>
                  <a:srgbClr val="4D4D4D">
                    <a:lumMod val="50000"/>
                  </a:srgbClr>
                </a:solidFill>
                <a:latin typeface="Arial"/>
              </a:rPr>
              <a:t>Individualized support</a:t>
            </a:r>
          </a:p>
        </p:txBody>
      </p:sp>
      <p:sp>
        <p:nvSpPr>
          <p:cNvPr id="10" name="Text Placeholder 7"/>
          <p:cNvSpPr txBox="1">
            <a:spLocks/>
          </p:cNvSpPr>
          <p:nvPr/>
        </p:nvSpPr>
        <p:spPr>
          <a:xfrm>
            <a:off x="2467623" y="5045465"/>
            <a:ext cx="1939413" cy="786843"/>
          </a:xfrm>
          <a:prstGeom prst="rect">
            <a:avLst/>
          </a:prstGeom>
          <a:noFill/>
        </p:spPr>
        <p:txBody>
          <a:bodyPr vert="horz" lIns="68580" tIns="67500" rIns="68580" bIns="34290" rtlCol="0">
            <a:noAutofit/>
          </a:bodyPr>
          <a:lstStyle>
            <a:lvl1pPr marL="0" indent="0" algn="ctr" defTabSz="914400" rtl="0" eaLnBrk="1" latinLnBrk="0" hangingPunct="1">
              <a:lnSpc>
                <a:spcPct val="100000"/>
              </a:lnSpc>
              <a:spcBef>
                <a:spcPts val="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Aft>
                <a:spcPts val="1350"/>
              </a:spcAft>
              <a:buClr>
                <a:srgbClr val="034EA2"/>
              </a:buClr>
            </a:pPr>
            <a:r>
              <a:rPr lang="en-GB" sz="1350" dirty="0">
                <a:solidFill>
                  <a:srgbClr val="4D4D4D">
                    <a:lumMod val="50000"/>
                  </a:srgbClr>
                </a:solidFill>
                <a:latin typeface="Arial"/>
              </a:rPr>
              <a:t>Access to enabling and essential services </a:t>
            </a:r>
          </a:p>
        </p:txBody>
      </p:sp>
      <p:sp>
        <p:nvSpPr>
          <p:cNvPr id="11" name="Text Placeholder 7"/>
          <p:cNvSpPr txBox="1">
            <a:spLocks/>
          </p:cNvSpPr>
          <p:nvPr/>
        </p:nvSpPr>
        <p:spPr>
          <a:xfrm>
            <a:off x="6806350" y="4124685"/>
            <a:ext cx="1585482" cy="997855"/>
          </a:xfrm>
          <a:prstGeom prst="rect">
            <a:avLst/>
          </a:prstGeom>
          <a:solidFill>
            <a:schemeClr val="bg1"/>
          </a:solidFill>
        </p:spPr>
        <p:txBody>
          <a:bodyPr vert="horz" lIns="68580" tIns="67500" rIns="68580" bIns="34290" rtlCol="0">
            <a:noAutofit/>
          </a:bodyPr>
          <a:lstStyle>
            <a:lvl1pPr marL="0" indent="0" algn="ctr" defTabSz="914400" rtl="0" eaLnBrk="1" latinLnBrk="0" hangingPunct="1">
              <a:lnSpc>
                <a:spcPct val="100000"/>
              </a:lnSpc>
              <a:spcBef>
                <a:spcPts val="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Aft>
                <a:spcPts val="1350"/>
              </a:spcAft>
              <a:buClr>
                <a:srgbClr val="034EA2"/>
              </a:buClr>
            </a:pPr>
            <a:r>
              <a:rPr lang="en-GB" sz="1350" dirty="0">
                <a:solidFill>
                  <a:srgbClr val="4D4D4D">
                    <a:lumMod val="50000"/>
                  </a:srgbClr>
                </a:solidFill>
                <a:latin typeface="Arial"/>
              </a:rPr>
              <a:t>Governance monitoring and reporting</a:t>
            </a:r>
          </a:p>
        </p:txBody>
      </p:sp>
      <p:pic>
        <p:nvPicPr>
          <p:cNvPr id="17" name="Picture 16"/>
          <p:cNvPicPr>
            <a:picLocks noChangeAspect="1"/>
          </p:cNvPicPr>
          <p:nvPr/>
        </p:nvPicPr>
        <p:blipFill>
          <a:blip r:embed="rId8"/>
          <a:stretch>
            <a:fillRect/>
          </a:stretch>
        </p:blipFill>
        <p:spPr>
          <a:xfrm>
            <a:off x="6941045" y="2704056"/>
            <a:ext cx="1316093" cy="1316093"/>
          </a:xfrm>
          <a:prstGeom prst="rect">
            <a:avLst/>
          </a:prstGeom>
        </p:spPr>
      </p:pic>
      <p:sp>
        <p:nvSpPr>
          <p:cNvPr id="18" name="Title 1"/>
          <p:cNvSpPr>
            <a:spLocks noGrp="1"/>
          </p:cNvSpPr>
          <p:nvPr>
            <p:ph type="title"/>
          </p:nvPr>
        </p:nvSpPr>
        <p:spPr>
          <a:xfrm>
            <a:off x="634198" y="1012497"/>
            <a:ext cx="8102203" cy="586979"/>
          </a:xfrm>
        </p:spPr>
        <p:txBody>
          <a:bodyPr/>
          <a:lstStyle/>
          <a:p>
            <a:r>
              <a:rPr lang="en-GB" sz="2700" dirty="0"/>
              <a:t>Challenges and building blocks</a:t>
            </a:r>
          </a:p>
        </p:txBody>
      </p:sp>
      <p:pic>
        <p:nvPicPr>
          <p:cNvPr id="20" name="Picture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81813" y="1869875"/>
            <a:ext cx="1205267" cy="1205267"/>
          </a:xfrm>
          <a:prstGeom prst="rect">
            <a:avLst/>
          </a:prstGeom>
        </p:spPr>
      </p:pic>
      <p:sp>
        <p:nvSpPr>
          <p:cNvPr id="21" name="Text Placeholder 5"/>
          <p:cNvSpPr txBox="1">
            <a:spLocks/>
          </p:cNvSpPr>
          <p:nvPr/>
        </p:nvSpPr>
        <p:spPr>
          <a:xfrm>
            <a:off x="4800616" y="3144370"/>
            <a:ext cx="1414257" cy="368659"/>
          </a:xfrm>
          <a:prstGeom prst="rect">
            <a:avLst/>
          </a:prstGeom>
          <a:noFill/>
        </p:spPr>
        <p:txBody>
          <a:bodyPr vert="horz" lIns="68580" tIns="67500" rIns="68580" bIns="34290" rtlCol="0">
            <a:noAutofit/>
          </a:bodyPr>
          <a:lstStyle>
            <a:lvl1pPr marL="0" indent="0" algn="ctr" defTabSz="914400" rtl="0" eaLnBrk="1" latinLnBrk="0" hangingPunct="1">
              <a:lnSpc>
                <a:spcPct val="100000"/>
              </a:lnSpc>
              <a:spcBef>
                <a:spcPts val="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Aft>
                <a:spcPts val="1350"/>
              </a:spcAft>
              <a:buClr>
                <a:srgbClr val="034EA2"/>
              </a:buClr>
            </a:pPr>
            <a:r>
              <a:rPr lang="en-GB" sz="1350" dirty="0">
                <a:solidFill>
                  <a:srgbClr val="4D4D4D">
                    <a:lumMod val="50000"/>
                  </a:srgbClr>
                </a:solidFill>
                <a:latin typeface="Arial"/>
              </a:rPr>
              <a:t>(Non)-take up</a:t>
            </a:r>
          </a:p>
        </p:txBody>
      </p:sp>
    </p:spTree>
    <p:extLst>
      <p:ext uri="{BB962C8B-B14F-4D97-AF65-F5344CB8AC3E}">
        <p14:creationId xmlns:p14="http://schemas.microsoft.com/office/powerpoint/2010/main" val="1426607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274211" y="2053546"/>
            <a:ext cx="2952476" cy="810473"/>
          </a:xfrm>
        </p:spPr>
        <p:txBody>
          <a:bodyPr/>
          <a:lstStyle/>
          <a:p>
            <a:pPr marL="0" indent="0" algn="ctr">
              <a:buNone/>
            </a:pPr>
            <a:r>
              <a:rPr lang="en-GB" sz="1500" b="1" dirty="0"/>
              <a:t>ESIF, in particular European Social Fund Plus (ESF+), including FEAD and </a:t>
            </a:r>
            <a:r>
              <a:rPr lang="en-GB" sz="1500" b="1" dirty="0" err="1"/>
              <a:t>EaSI</a:t>
            </a:r>
            <a:endParaRPr lang="en-GB" sz="1500" b="1" dirty="0"/>
          </a:p>
        </p:txBody>
      </p:sp>
      <p:sp>
        <p:nvSpPr>
          <p:cNvPr id="3" name="Content Placeholder 2"/>
          <p:cNvSpPr>
            <a:spLocks noGrp="1"/>
          </p:cNvSpPr>
          <p:nvPr>
            <p:ph sz="half" idx="13"/>
          </p:nvPr>
        </p:nvSpPr>
        <p:spPr>
          <a:xfrm>
            <a:off x="3410169" y="2112116"/>
            <a:ext cx="2518867" cy="638981"/>
          </a:xfrm>
        </p:spPr>
        <p:txBody>
          <a:bodyPr/>
          <a:lstStyle/>
          <a:p>
            <a:pPr marL="0" indent="0" algn="ctr">
              <a:buNone/>
            </a:pPr>
            <a:r>
              <a:rPr lang="en-GB" sz="1500" b="1" dirty="0"/>
              <a:t>Recovery and Resilience Plans</a:t>
            </a:r>
          </a:p>
          <a:p>
            <a:pPr marL="0" indent="0">
              <a:buNone/>
            </a:pPr>
            <a:endParaRPr lang="en-US" sz="1200" dirty="0"/>
          </a:p>
        </p:txBody>
      </p:sp>
      <p:sp>
        <p:nvSpPr>
          <p:cNvPr id="4" name="Content Placeholder 3"/>
          <p:cNvSpPr>
            <a:spLocks noGrp="1"/>
          </p:cNvSpPr>
          <p:nvPr>
            <p:ph sz="half" idx="14"/>
          </p:nvPr>
        </p:nvSpPr>
        <p:spPr>
          <a:xfrm>
            <a:off x="6245343" y="2132882"/>
            <a:ext cx="2408719" cy="597451"/>
          </a:xfrm>
        </p:spPr>
        <p:txBody>
          <a:bodyPr/>
          <a:lstStyle/>
          <a:p>
            <a:pPr marL="0" indent="0" algn="ctr">
              <a:buNone/>
            </a:pPr>
            <a:r>
              <a:rPr lang="en-GB" sz="1500" b="1" dirty="0"/>
              <a:t>Technical Support Instrument (TSI) </a:t>
            </a:r>
          </a:p>
        </p:txBody>
      </p:sp>
      <p:sp>
        <p:nvSpPr>
          <p:cNvPr id="5" name="Title 4"/>
          <p:cNvSpPr>
            <a:spLocks noGrp="1"/>
          </p:cNvSpPr>
          <p:nvPr>
            <p:ph type="title"/>
          </p:nvPr>
        </p:nvSpPr>
        <p:spPr>
          <a:xfrm>
            <a:off x="628650" y="655806"/>
            <a:ext cx="7886700" cy="586768"/>
          </a:xfrm>
        </p:spPr>
        <p:txBody>
          <a:bodyPr/>
          <a:lstStyle/>
          <a:p>
            <a:r>
              <a:rPr lang="en-GB" sz="2700" dirty="0"/>
              <a:t>EU funding</a:t>
            </a:r>
          </a:p>
        </p:txBody>
      </p:sp>
      <p:sp>
        <p:nvSpPr>
          <p:cNvPr id="6" name="Rectangle 5"/>
          <p:cNvSpPr/>
          <p:nvPr/>
        </p:nvSpPr>
        <p:spPr>
          <a:xfrm>
            <a:off x="398304" y="3046488"/>
            <a:ext cx="2777896" cy="2862322"/>
          </a:xfrm>
          <a:prstGeom prst="rect">
            <a:avLst/>
          </a:prstGeom>
        </p:spPr>
        <p:txBody>
          <a:bodyPr wrap="square">
            <a:spAutoFit/>
          </a:bodyPr>
          <a:lstStyle/>
          <a:p>
            <a:pPr>
              <a:buFont typeface="Wingdings" panose="05000000000000000000" pitchFamily="2" charset="2"/>
              <a:buChar char="ü"/>
            </a:pPr>
            <a:r>
              <a:rPr lang="en-US" sz="1200" dirty="0">
                <a:solidFill>
                  <a:srgbClr val="002060"/>
                </a:solidFill>
              </a:rPr>
              <a:t>EUR 99.3 billion for 2021-2027 </a:t>
            </a:r>
            <a:br>
              <a:rPr lang="en-US" sz="1200" dirty="0">
                <a:solidFill>
                  <a:srgbClr val="002060"/>
                </a:solidFill>
              </a:rPr>
            </a:br>
            <a:endParaRPr lang="en-US" sz="1200" dirty="0">
              <a:solidFill>
                <a:srgbClr val="002060"/>
              </a:solidFill>
            </a:endParaRPr>
          </a:p>
          <a:p>
            <a:pPr>
              <a:buFont typeface="Wingdings" panose="05000000000000000000" pitchFamily="2" charset="2"/>
              <a:buChar char="ü"/>
            </a:pPr>
            <a:r>
              <a:rPr lang="en-US" sz="1200" dirty="0">
                <a:solidFill>
                  <a:srgbClr val="002060"/>
                </a:solidFill>
              </a:rPr>
              <a:t>earmarking of 25% for social inclusion and 3% for material deprivation </a:t>
            </a:r>
          </a:p>
          <a:p>
            <a:pPr>
              <a:buFont typeface="Wingdings" panose="05000000000000000000" pitchFamily="2" charset="2"/>
              <a:buChar char="ü"/>
            </a:pPr>
            <a:endParaRPr lang="en-US" sz="1200" dirty="0">
              <a:solidFill>
                <a:srgbClr val="002060"/>
              </a:solidFill>
            </a:endParaRPr>
          </a:p>
          <a:p>
            <a:pPr>
              <a:buFont typeface="Wingdings" panose="05000000000000000000" pitchFamily="2" charset="2"/>
              <a:buChar char="ü"/>
            </a:pPr>
            <a:r>
              <a:rPr lang="en-US" sz="1200" dirty="0">
                <a:solidFill>
                  <a:srgbClr val="002060"/>
                </a:solidFill>
              </a:rPr>
              <a:t>supporting reforms and investments to modernize social and access to essential services</a:t>
            </a:r>
          </a:p>
          <a:p>
            <a:pPr>
              <a:buFont typeface="Wingdings" panose="05000000000000000000" pitchFamily="2" charset="2"/>
              <a:buChar char="ü"/>
            </a:pPr>
            <a:endParaRPr lang="en-US" sz="1200" dirty="0"/>
          </a:p>
          <a:p>
            <a:r>
              <a:rPr lang="en-US" sz="1200" dirty="0">
                <a:solidFill>
                  <a:srgbClr val="002060"/>
                </a:solidFill>
              </a:rPr>
              <a:t>Additional EUR 13.8 billion of ERDF to improving access to quality social services.</a:t>
            </a:r>
            <a:endParaRPr lang="en-GB" sz="1200" dirty="0">
              <a:solidFill>
                <a:srgbClr val="002060"/>
              </a:solidFill>
            </a:endParaRPr>
          </a:p>
        </p:txBody>
      </p:sp>
      <p:sp>
        <p:nvSpPr>
          <p:cNvPr id="7" name="Rectangle 6"/>
          <p:cNvSpPr/>
          <p:nvPr/>
        </p:nvSpPr>
        <p:spPr>
          <a:xfrm>
            <a:off x="6188714" y="3046488"/>
            <a:ext cx="2521974" cy="2862322"/>
          </a:xfrm>
          <a:prstGeom prst="rect">
            <a:avLst/>
          </a:prstGeom>
        </p:spPr>
        <p:txBody>
          <a:bodyPr wrap="square">
            <a:spAutoFit/>
          </a:bodyPr>
          <a:lstStyle/>
          <a:p>
            <a:pPr>
              <a:buFont typeface="Wingdings" panose="05000000000000000000" pitchFamily="2" charset="2"/>
              <a:buChar char="ü"/>
            </a:pPr>
            <a:r>
              <a:rPr lang="en-US" sz="1200" dirty="0">
                <a:solidFill>
                  <a:srgbClr val="002060"/>
                </a:solidFill>
              </a:rPr>
              <a:t>35 ongoing projects, with a dedicated total budget of EUR 16 million. </a:t>
            </a:r>
          </a:p>
          <a:p>
            <a:pPr>
              <a:buFont typeface="Wingdings" panose="05000000000000000000" pitchFamily="2" charset="2"/>
              <a:buChar char="ü"/>
            </a:pPr>
            <a:endParaRPr lang="en-US" sz="1200" dirty="0">
              <a:solidFill>
                <a:srgbClr val="002060"/>
              </a:solidFill>
            </a:endParaRPr>
          </a:p>
          <a:p>
            <a:pPr>
              <a:buFont typeface="Wingdings" panose="05000000000000000000" pitchFamily="2" charset="2"/>
              <a:buChar char="ü"/>
            </a:pPr>
            <a:r>
              <a:rPr lang="en-US" sz="1200" dirty="0">
                <a:solidFill>
                  <a:srgbClr val="002060"/>
                </a:solidFill>
              </a:rPr>
              <a:t>Tailor-made technical expertise to the Member States to design and implement reforms in the area of social benefits and services. </a:t>
            </a:r>
          </a:p>
          <a:p>
            <a:pPr>
              <a:buFont typeface="Wingdings" panose="05000000000000000000" pitchFamily="2" charset="2"/>
              <a:buChar char="ü"/>
            </a:pPr>
            <a:endParaRPr lang="en-US" sz="1200" dirty="0">
              <a:solidFill>
                <a:srgbClr val="002060"/>
              </a:solidFill>
            </a:endParaRPr>
          </a:p>
          <a:p>
            <a:pPr>
              <a:buFont typeface="Wingdings" panose="05000000000000000000" pitchFamily="2" charset="2"/>
              <a:buChar char="ü"/>
            </a:pPr>
            <a:r>
              <a:rPr lang="en-US" sz="1200" dirty="0">
                <a:solidFill>
                  <a:srgbClr val="002060"/>
                </a:solidFill>
              </a:rPr>
              <a:t>The support is demand driven and does not require co-financing from Member States. </a:t>
            </a:r>
            <a:endParaRPr lang="en-GB" sz="1200" dirty="0">
              <a:solidFill>
                <a:srgbClr val="002060"/>
              </a:solidFill>
            </a:endParaRPr>
          </a:p>
        </p:txBody>
      </p:sp>
      <p:sp>
        <p:nvSpPr>
          <p:cNvPr id="8" name="Rectangle 7"/>
          <p:cNvSpPr/>
          <p:nvPr/>
        </p:nvSpPr>
        <p:spPr>
          <a:xfrm>
            <a:off x="3489249" y="2847950"/>
            <a:ext cx="2468469" cy="2677656"/>
          </a:xfrm>
          <a:prstGeom prst="rect">
            <a:avLst/>
          </a:prstGeom>
        </p:spPr>
        <p:txBody>
          <a:bodyPr wrap="square">
            <a:spAutoFit/>
          </a:bodyPr>
          <a:lstStyle/>
          <a:p>
            <a:pPr algn="ctr"/>
            <a:endParaRPr lang="en-IE" sz="1200" dirty="0"/>
          </a:p>
          <a:p>
            <a:pPr>
              <a:buClr>
                <a:schemeClr val="tx1">
                  <a:lumMod val="50000"/>
                </a:schemeClr>
              </a:buClr>
              <a:buFont typeface="Wingdings" panose="05000000000000000000" pitchFamily="2" charset="2"/>
              <a:buChar char="ü"/>
            </a:pPr>
            <a:r>
              <a:rPr lang="en-US" sz="1200" dirty="0">
                <a:solidFill>
                  <a:srgbClr val="002060"/>
                </a:solidFill>
              </a:rPr>
              <a:t>216 measures for around EUR 13.4 billion linked to social protection and inclusion</a:t>
            </a:r>
          </a:p>
          <a:p>
            <a:pPr>
              <a:buClr>
                <a:schemeClr val="tx1">
                  <a:lumMod val="50000"/>
                </a:schemeClr>
              </a:buClr>
              <a:buFont typeface="Wingdings" panose="05000000000000000000" pitchFamily="2" charset="2"/>
              <a:buChar char="ü"/>
            </a:pPr>
            <a:endParaRPr lang="en-US" sz="1200" dirty="0">
              <a:solidFill>
                <a:srgbClr val="002060"/>
              </a:solidFill>
            </a:endParaRPr>
          </a:p>
          <a:p>
            <a:pPr>
              <a:buClr>
                <a:schemeClr val="tx1">
                  <a:lumMod val="50000"/>
                </a:schemeClr>
              </a:buClr>
              <a:buFont typeface="Wingdings" panose="05000000000000000000" pitchFamily="2" charset="2"/>
              <a:buChar char="ü"/>
            </a:pPr>
            <a:r>
              <a:rPr lang="en-US" sz="1200" dirty="0">
                <a:solidFill>
                  <a:srgbClr val="002060"/>
                </a:solidFill>
              </a:rPr>
              <a:t>reforms in Member States, where challenges were identified by the country specific recommendations - </a:t>
            </a:r>
            <a:r>
              <a:rPr lang="it-IT" sz="1200" dirty="0">
                <a:solidFill>
                  <a:srgbClr val="002060"/>
                </a:solidFill>
              </a:rPr>
              <a:t>Latvia, Lithuania, </a:t>
            </a:r>
            <a:r>
              <a:rPr lang="it-IT" sz="1200" dirty="0" err="1">
                <a:solidFill>
                  <a:srgbClr val="002060"/>
                </a:solidFill>
              </a:rPr>
              <a:t>Croatia</a:t>
            </a:r>
            <a:r>
              <a:rPr lang="it-IT" sz="1200" dirty="0">
                <a:solidFill>
                  <a:srgbClr val="002060"/>
                </a:solidFill>
              </a:rPr>
              <a:t>, </a:t>
            </a:r>
            <a:r>
              <a:rPr lang="it-IT" sz="1200" dirty="0" err="1">
                <a:solidFill>
                  <a:srgbClr val="002060"/>
                </a:solidFill>
              </a:rPr>
              <a:t>Spain</a:t>
            </a:r>
            <a:r>
              <a:rPr lang="it-IT" sz="1200" dirty="0">
                <a:solidFill>
                  <a:srgbClr val="002060"/>
                </a:solidFill>
              </a:rPr>
              <a:t>, Romania and Bulgaria.</a:t>
            </a:r>
            <a:endParaRPr lang="en-GB" sz="1200" dirty="0">
              <a:solidFill>
                <a:srgbClr val="002060"/>
              </a:solidFill>
            </a:endParaRPr>
          </a:p>
        </p:txBody>
      </p:sp>
      <p:sp>
        <p:nvSpPr>
          <p:cNvPr id="9" name="Rectangle 8"/>
          <p:cNvSpPr/>
          <p:nvPr/>
        </p:nvSpPr>
        <p:spPr>
          <a:xfrm>
            <a:off x="6145285" y="1953776"/>
            <a:ext cx="2593953" cy="3955033"/>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00"/>
          </a:p>
        </p:txBody>
      </p:sp>
      <p:sp>
        <p:nvSpPr>
          <p:cNvPr id="10" name="Rectangle 9"/>
          <p:cNvSpPr/>
          <p:nvPr/>
        </p:nvSpPr>
        <p:spPr>
          <a:xfrm>
            <a:off x="3363766" y="1958579"/>
            <a:ext cx="2593952" cy="395023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00"/>
          </a:p>
        </p:txBody>
      </p:sp>
      <p:sp>
        <p:nvSpPr>
          <p:cNvPr id="11" name="Rectangle 10"/>
          <p:cNvSpPr/>
          <p:nvPr/>
        </p:nvSpPr>
        <p:spPr>
          <a:xfrm>
            <a:off x="322667" y="1953777"/>
            <a:ext cx="2899935" cy="3955032"/>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00"/>
          </a:p>
        </p:txBody>
      </p:sp>
    </p:spTree>
    <p:extLst>
      <p:ext uri="{BB962C8B-B14F-4D97-AF65-F5344CB8AC3E}">
        <p14:creationId xmlns:p14="http://schemas.microsoft.com/office/powerpoint/2010/main" val="2438341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sz="2700" dirty="0" err="1"/>
              <a:t>EaSI</a:t>
            </a:r>
            <a:r>
              <a:rPr lang="fr-BE" sz="2700" dirty="0"/>
              <a:t> calls for social innovation</a:t>
            </a:r>
            <a:endParaRPr lang="en-GB" sz="2700" dirty="0"/>
          </a:p>
        </p:txBody>
      </p:sp>
      <p:sp>
        <p:nvSpPr>
          <p:cNvPr id="3" name="Subtitle 2"/>
          <p:cNvSpPr>
            <a:spLocks noGrp="1"/>
          </p:cNvSpPr>
          <p:nvPr>
            <p:ph type="subTitle" idx="4294967295"/>
          </p:nvPr>
        </p:nvSpPr>
        <p:spPr>
          <a:xfrm>
            <a:off x="934100" y="2343497"/>
            <a:ext cx="7617619" cy="1241822"/>
          </a:xfrm>
        </p:spPr>
        <p:txBody>
          <a:bodyPr/>
          <a:lstStyle/>
          <a:p>
            <a:pPr marL="257175" indent="-257175" algn="just" eaLnBrk="0" fontAlgn="base" hangingPunct="0">
              <a:spcBef>
                <a:spcPts val="450"/>
              </a:spcBef>
              <a:spcAft>
                <a:spcPts val="450"/>
              </a:spcAft>
              <a:buClr>
                <a:srgbClr val="0F5494"/>
              </a:buClr>
              <a:buSzPct val="120000"/>
            </a:pPr>
            <a:r>
              <a:rPr lang="en-GB" sz="2400" kern="0" dirty="0">
                <a:solidFill>
                  <a:srgbClr val="0070C0"/>
                </a:solidFill>
                <a:latin typeface="Verdana"/>
              </a:rPr>
              <a:t>New </a:t>
            </a:r>
            <a:r>
              <a:rPr lang="en-GB" sz="2400" b="1" kern="0" dirty="0">
                <a:solidFill>
                  <a:srgbClr val="0070C0"/>
                </a:solidFill>
                <a:latin typeface="Verdana"/>
              </a:rPr>
              <a:t>ideas (products, services and models) </a:t>
            </a:r>
            <a:r>
              <a:rPr lang="en-GB" sz="2400" kern="0" dirty="0">
                <a:solidFill>
                  <a:srgbClr val="0070C0"/>
                </a:solidFill>
                <a:latin typeface="Verdana"/>
              </a:rPr>
              <a:t>that simultaneously </a:t>
            </a:r>
            <a:r>
              <a:rPr lang="en-GB" sz="2400" b="1" kern="0" dirty="0">
                <a:solidFill>
                  <a:srgbClr val="0070C0"/>
                </a:solidFill>
                <a:latin typeface="Verdana"/>
              </a:rPr>
              <a:t>meet social needs </a:t>
            </a:r>
            <a:r>
              <a:rPr lang="en-GB" sz="2400" kern="0" dirty="0">
                <a:solidFill>
                  <a:srgbClr val="0070C0"/>
                </a:solidFill>
                <a:latin typeface="Verdana"/>
              </a:rPr>
              <a:t>and create </a:t>
            </a:r>
            <a:r>
              <a:rPr lang="en-GB" sz="2400" b="1" kern="0" dirty="0">
                <a:solidFill>
                  <a:srgbClr val="0070C0"/>
                </a:solidFill>
                <a:latin typeface="Verdana"/>
              </a:rPr>
              <a:t>new social relationships or collaborations</a:t>
            </a:r>
            <a:r>
              <a:rPr lang="en-GB" sz="2400" kern="0" dirty="0">
                <a:solidFill>
                  <a:srgbClr val="0070C0"/>
                </a:solidFill>
                <a:latin typeface="Verdana"/>
              </a:rPr>
              <a:t>. </a:t>
            </a:r>
          </a:p>
          <a:p>
            <a:pPr marL="257175" indent="-257175" algn="just" eaLnBrk="0" fontAlgn="base" hangingPunct="0">
              <a:spcBef>
                <a:spcPts val="450"/>
              </a:spcBef>
              <a:spcAft>
                <a:spcPts val="450"/>
              </a:spcAft>
              <a:buClr>
                <a:srgbClr val="0F5494"/>
              </a:buClr>
              <a:buSzPct val="120000"/>
            </a:pPr>
            <a:r>
              <a:rPr lang="en-GB" sz="2400" kern="0" dirty="0">
                <a:solidFill>
                  <a:srgbClr val="0070C0"/>
                </a:solidFill>
                <a:latin typeface="Verdana"/>
              </a:rPr>
              <a:t>These are social in </a:t>
            </a:r>
            <a:r>
              <a:rPr lang="en-GB" sz="2400" b="1" kern="0" dirty="0">
                <a:solidFill>
                  <a:srgbClr val="0070C0"/>
                </a:solidFill>
                <a:latin typeface="Verdana"/>
              </a:rPr>
              <a:t>both their ends </a:t>
            </a:r>
            <a:r>
              <a:rPr lang="en-GB" sz="2400" kern="0" dirty="0">
                <a:solidFill>
                  <a:srgbClr val="0070C0"/>
                </a:solidFill>
                <a:latin typeface="Verdana"/>
              </a:rPr>
              <a:t>and their </a:t>
            </a:r>
            <a:r>
              <a:rPr lang="en-GB" sz="2400" b="1" kern="0" dirty="0">
                <a:solidFill>
                  <a:srgbClr val="0070C0"/>
                </a:solidFill>
                <a:latin typeface="Verdana"/>
              </a:rPr>
              <a:t>means</a:t>
            </a:r>
            <a:r>
              <a:rPr lang="en-GB" sz="2400" kern="0" dirty="0">
                <a:solidFill>
                  <a:srgbClr val="0070C0"/>
                </a:solidFill>
                <a:latin typeface="Verdana"/>
              </a:rPr>
              <a:t> and</a:t>
            </a:r>
          </a:p>
          <a:p>
            <a:pPr marL="257175" indent="-257175" algn="just" eaLnBrk="0" fontAlgn="base" hangingPunct="0">
              <a:spcBef>
                <a:spcPts val="450"/>
              </a:spcBef>
              <a:spcAft>
                <a:spcPts val="450"/>
              </a:spcAft>
              <a:buClr>
                <a:srgbClr val="0F5494"/>
              </a:buClr>
              <a:buSzPct val="120000"/>
            </a:pPr>
            <a:r>
              <a:rPr lang="en-GB" sz="2400" kern="0" dirty="0">
                <a:solidFill>
                  <a:srgbClr val="0070C0"/>
                </a:solidFill>
                <a:latin typeface="Verdana"/>
              </a:rPr>
              <a:t>Enhance society’s </a:t>
            </a:r>
            <a:r>
              <a:rPr lang="en-GB" sz="2400" b="1" kern="0" dirty="0">
                <a:solidFill>
                  <a:srgbClr val="0070C0"/>
                </a:solidFill>
                <a:latin typeface="Verdana"/>
              </a:rPr>
              <a:t>capacity</a:t>
            </a:r>
            <a:r>
              <a:rPr lang="en-GB" sz="2400" kern="0" dirty="0">
                <a:solidFill>
                  <a:srgbClr val="0070C0"/>
                </a:solidFill>
                <a:latin typeface="Verdana"/>
              </a:rPr>
              <a:t> to act.</a:t>
            </a:r>
            <a:endParaRPr lang="en-GB" sz="2400" i="1" kern="0" dirty="0">
              <a:solidFill>
                <a:srgbClr val="0070C0"/>
              </a:solidFill>
              <a:latin typeface="Verdana"/>
            </a:endParaRPr>
          </a:p>
          <a:p>
            <a:endParaRPr lang="en-GB" dirty="0"/>
          </a:p>
        </p:txBody>
      </p:sp>
    </p:spTree>
    <p:extLst>
      <p:ext uri="{BB962C8B-B14F-4D97-AF65-F5344CB8AC3E}">
        <p14:creationId xmlns:p14="http://schemas.microsoft.com/office/powerpoint/2010/main" val="3676721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a:p>
        </p:txBody>
      </p:sp>
      <p:graphicFrame>
        <p:nvGraphicFramePr>
          <p:cNvPr id="4" name="Table 3"/>
          <p:cNvGraphicFramePr>
            <a:graphicFrameLocks noGrp="1"/>
          </p:cNvGraphicFramePr>
          <p:nvPr/>
        </p:nvGraphicFramePr>
        <p:xfrm>
          <a:off x="417715" y="1343545"/>
          <a:ext cx="8329355" cy="3927766"/>
        </p:xfrm>
        <a:graphic>
          <a:graphicData uri="http://schemas.openxmlformats.org/drawingml/2006/table">
            <a:tbl>
              <a:tblPr firstRow="1" firstCol="1" bandRow="1">
                <a:tableStyleId>{5C22544A-7EE6-4342-B048-85BDC9FD1C3A}</a:tableStyleId>
              </a:tblPr>
              <a:tblGrid>
                <a:gridCol w="450032">
                  <a:extLst>
                    <a:ext uri="{9D8B030D-6E8A-4147-A177-3AD203B41FA5}">
                      <a16:colId xmlns:a16="http://schemas.microsoft.com/office/drawing/2014/main" val="3640212463"/>
                    </a:ext>
                  </a:extLst>
                </a:gridCol>
                <a:gridCol w="778173">
                  <a:extLst>
                    <a:ext uri="{9D8B030D-6E8A-4147-A177-3AD203B41FA5}">
                      <a16:colId xmlns:a16="http://schemas.microsoft.com/office/drawing/2014/main" val="1500682584"/>
                    </a:ext>
                  </a:extLst>
                </a:gridCol>
                <a:gridCol w="947962">
                  <a:extLst>
                    <a:ext uri="{9D8B030D-6E8A-4147-A177-3AD203B41FA5}">
                      <a16:colId xmlns:a16="http://schemas.microsoft.com/office/drawing/2014/main" val="3372724616"/>
                    </a:ext>
                  </a:extLst>
                </a:gridCol>
                <a:gridCol w="2776451">
                  <a:extLst>
                    <a:ext uri="{9D8B030D-6E8A-4147-A177-3AD203B41FA5}">
                      <a16:colId xmlns:a16="http://schemas.microsoft.com/office/drawing/2014/main" val="340509551"/>
                    </a:ext>
                  </a:extLst>
                </a:gridCol>
                <a:gridCol w="825259">
                  <a:extLst>
                    <a:ext uri="{9D8B030D-6E8A-4147-A177-3AD203B41FA5}">
                      <a16:colId xmlns:a16="http://schemas.microsoft.com/office/drawing/2014/main" val="3754151520"/>
                    </a:ext>
                  </a:extLst>
                </a:gridCol>
                <a:gridCol w="750622">
                  <a:extLst>
                    <a:ext uri="{9D8B030D-6E8A-4147-A177-3AD203B41FA5}">
                      <a16:colId xmlns:a16="http://schemas.microsoft.com/office/drawing/2014/main" val="1777891748"/>
                    </a:ext>
                  </a:extLst>
                </a:gridCol>
                <a:gridCol w="674924">
                  <a:extLst>
                    <a:ext uri="{9D8B030D-6E8A-4147-A177-3AD203B41FA5}">
                      <a16:colId xmlns:a16="http://schemas.microsoft.com/office/drawing/2014/main" val="3444205310"/>
                    </a:ext>
                  </a:extLst>
                </a:gridCol>
                <a:gridCol w="975596">
                  <a:extLst>
                    <a:ext uri="{9D8B030D-6E8A-4147-A177-3AD203B41FA5}">
                      <a16:colId xmlns:a16="http://schemas.microsoft.com/office/drawing/2014/main" val="1174247458"/>
                    </a:ext>
                  </a:extLst>
                </a:gridCol>
                <a:gridCol w="150336">
                  <a:extLst>
                    <a:ext uri="{9D8B030D-6E8A-4147-A177-3AD203B41FA5}">
                      <a16:colId xmlns:a16="http://schemas.microsoft.com/office/drawing/2014/main" val="755267106"/>
                    </a:ext>
                  </a:extLst>
                </a:gridCol>
              </a:tblGrid>
              <a:tr h="551561">
                <a:tc gridSpan="9">
                  <a:txBody>
                    <a:bodyPr/>
                    <a:lstStyle/>
                    <a:p>
                      <a:pPr algn="ctr">
                        <a:lnSpc>
                          <a:spcPct val="115000"/>
                        </a:lnSpc>
                        <a:spcAft>
                          <a:spcPts val="0"/>
                        </a:spcAft>
                      </a:pPr>
                      <a:r>
                        <a:rPr lang="en-GB" sz="1400" dirty="0">
                          <a:effectLst/>
                        </a:rPr>
                        <a:t>Social Innovation Calls for Proposals – Unit EMPL.D1</a:t>
                      </a:r>
                      <a:endParaRPr lang="en-GB"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22032237"/>
                  </a:ext>
                </a:extLst>
              </a:tr>
              <a:tr h="675241">
                <a:tc>
                  <a:txBody>
                    <a:bodyPr/>
                    <a:lstStyle/>
                    <a:p>
                      <a:pPr algn="ctr">
                        <a:lnSpc>
                          <a:spcPct val="115000"/>
                        </a:lnSpc>
                        <a:spcAft>
                          <a:spcPts val="0"/>
                        </a:spcAft>
                      </a:pPr>
                      <a:r>
                        <a:rPr lang="fr-FR" sz="900" b="0" dirty="0" err="1">
                          <a:solidFill>
                            <a:schemeClr val="tx1"/>
                          </a:solidFill>
                          <a:effectLst/>
                        </a:rPr>
                        <a:t>Year</a:t>
                      </a:r>
                      <a:endParaRPr lang="en-GB" sz="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Call No.</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IE" sz="900" dirty="0">
                          <a:effectLst/>
                          <a:latin typeface="+mn-lt"/>
                          <a:ea typeface="Calibri" panose="020F0502020204030204" pitchFamily="34" charset="0"/>
                          <a:cs typeface="Times New Roman" panose="02020603050405020304" pitchFamily="18" charset="0"/>
                        </a:rPr>
                        <a:t>Targeted policy field</a:t>
                      </a:r>
                      <a:endParaRPr lang="en-GB" sz="900" dirty="0">
                        <a:effectLst/>
                        <a:latin typeface="+mn-lt"/>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err="1">
                          <a:effectLst/>
                        </a:rPr>
                        <a:t>Amount</a:t>
                      </a:r>
                      <a:r>
                        <a:rPr lang="fr-FR" sz="900" dirty="0">
                          <a:effectLst/>
                        </a:rPr>
                        <a:t> </a:t>
                      </a:r>
                      <a:r>
                        <a:rPr lang="fr-FR" sz="900" dirty="0" err="1">
                          <a:effectLst/>
                        </a:rPr>
                        <a:t>available</a:t>
                      </a:r>
                      <a:endParaRPr lang="en-GB" sz="900" dirty="0">
                        <a:effectLst/>
                      </a:endParaRPr>
                    </a:p>
                    <a:p>
                      <a:pPr algn="ctr">
                        <a:lnSpc>
                          <a:spcPct val="115000"/>
                        </a:lnSpc>
                        <a:spcAft>
                          <a:spcPts val="0"/>
                        </a:spcAft>
                      </a:pPr>
                      <a:r>
                        <a:rPr lang="fr-FR" sz="900" dirty="0">
                          <a:effectLst/>
                        </a:rPr>
                        <a:t>in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No. of </a:t>
                      </a:r>
                      <a:r>
                        <a:rPr lang="fr-FR" sz="900" dirty="0" err="1">
                          <a:effectLst/>
                        </a:rPr>
                        <a:t>received</a:t>
                      </a:r>
                      <a:endParaRPr lang="en-GB" sz="900" dirty="0">
                        <a:effectLst/>
                      </a:endParaRPr>
                    </a:p>
                    <a:p>
                      <a:pPr algn="ctr">
                        <a:lnSpc>
                          <a:spcPct val="115000"/>
                        </a:lnSpc>
                        <a:spcAft>
                          <a:spcPts val="0"/>
                        </a:spcAft>
                      </a:pPr>
                      <a:r>
                        <a:rPr lang="fr-FR" sz="900" dirty="0" err="1">
                          <a:effectLst/>
                        </a:rPr>
                        <a:t>proposals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No. of </a:t>
                      </a:r>
                      <a:r>
                        <a:rPr lang="fr-FR" sz="900" dirty="0" err="1">
                          <a:effectLst/>
                        </a:rPr>
                        <a:t>projects</a:t>
                      </a:r>
                      <a:r>
                        <a:rPr lang="fr-FR" sz="900" dirty="0">
                          <a:effectLst/>
                        </a:rPr>
                        <a:t> </a:t>
                      </a:r>
                      <a:r>
                        <a:rPr lang="fr-FR" sz="900" dirty="0" err="1">
                          <a:effectLst/>
                        </a:rPr>
                        <a:t>selected</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Total </a:t>
                      </a:r>
                      <a:r>
                        <a:rPr lang="fr-FR" sz="900" dirty="0" err="1">
                          <a:effectLst/>
                        </a:rPr>
                        <a:t>Commitment</a:t>
                      </a:r>
                      <a:r>
                        <a:rPr lang="fr-FR" sz="900" dirty="0">
                          <a:effectLst/>
                        </a:rPr>
                        <a:t> in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600">
                          <a:effectLst/>
                        </a:rPr>
                        <a:t> </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extLst>
                  <a:ext uri="{0D108BD9-81ED-4DB2-BD59-A6C34878D82A}">
                    <a16:rowId xmlns:a16="http://schemas.microsoft.com/office/drawing/2014/main" val="946794980"/>
                  </a:ext>
                </a:extLst>
              </a:tr>
              <a:tr h="450161">
                <a:tc>
                  <a:txBody>
                    <a:bodyPr/>
                    <a:lstStyle/>
                    <a:p>
                      <a:pPr algn="l">
                        <a:lnSpc>
                          <a:spcPct val="115000"/>
                        </a:lnSpc>
                        <a:spcAft>
                          <a:spcPts val="0"/>
                        </a:spcAft>
                      </a:pPr>
                      <a:r>
                        <a:rPr lang="fr-FR" sz="900" b="1" dirty="0">
                          <a:solidFill>
                            <a:schemeClr val="tx1"/>
                          </a:solidFill>
                          <a:effectLst/>
                        </a:rPr>
                        <a:t>2012</a:t>
                      </a:r>
                      <a:endParaRPr lang="en-GB"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l">
                        <a:lnSpc>
                          <a:spcPct val="115000"/>
                        </a:lnSpc>
                        <a:spcAft>
                          <a:spcPts val="0"/>
                        </a:spcAft>
                      </a:pPr>
                      <a:r>
                        <a:rPr lang="fr-FR" sz="900" dirty="0">
                          <a:effectLst/>
                        </a:rPr>
                        <a:t>VP/2012/007</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ctr">
                        <a:lnSpc>
                          <a:spcPct val="115000"/>
                        </a:lnSpc>
                        <a:spcAft>
                          <a:spcPts val="0"/>
                        </a:spcAft>
                      </a:pPr>
                      <a:r>
                        <a:rPr lang="fr-FR" sz="900" b="1" dirty="0">
                          <a:effectLst/>
                        </a:rPr>
                        <a:t>PROGRESS</a:t>
                      </a:r>
                      <a:endParaRPr lang="en-GB"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just">
                        <a:lnSpc>
                          <a:spcPct val="115000"/>
                        </a:lnSpc>
                        <a:spcAft>
                          <a:spcPts val="0"/>
                        </a:spcAft>
                      </a:pPr>
                      <a:r>
                        <a:rPr lang="fr-FR" sz="900" dirty="0">
                          <a:effectLst/>
                        </a:rPr>
                        <a:t>Social Policy </a:t>
                      </a:r>
                      <a:r>
                        <a:rPr lang="fr-FR" sz="900" dirty="0" err="1">
                          <a:effectLst/>
                        </a:rPr>
                        <a:t>Experimentations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r">
                        <a:lnSpc>
                          <a:spcPct val="115000"/>
                        </a:lnSpc>
                        <a:spcAft>
                          <a:spcPts val="0"/>
                        </a:spcAft>
                      </a:pPr>
                      <a:r>
                        <a:rPr lang="fr-FR" sz="900" dirty="0">
                          <a:effectLst/>
                        </a:rPr>
                        <a:t>4.200.000,00</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ctr">
                        <a:lnSpc>
                          <a:spcPct val="115000"/>
                        </a:lnSpc>
                        <a:spcAft>
                          <a:spcPts val="0"/>
                        </a:spcAft>
                      </a:pPr>
                      <a:r>
                        <a:rPr lang="fr-FR" sz="900" dirty="0">
                          <a:effectLst/>
                        </a:rPr>
                        <a:t>128</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ctr">
                        <a:lnSpc>
                          <a:spcPct val="115000"/>
                        </a:lnSpc>
                        <a:spcAft>
                          <a:spcPts val="0"/>
                        </a:spcAft>
                      </a:pPr>
                      <a:r>
                        <a:rPr lang="fr-FR" sz="900">
                          <a:effectLst/>
                        </a:rPr>
                        <a:t>5</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r">
                        <a:lnSpc>
                          <a:spcPct val="115000"/>
                        </a:lnSpc>
                        <a:spcAft>
                          <a:spcPts val="0"/>
                        </a:spcAft>
                      </a:pPr>
                      <a:r>
                        <a:rPr lang="fr-FR" sz="900" dirty="0">
                          <a:effectLst/>
                        </a:rPr>
                        <a:t>4.018.318,51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ctr">
                        <a:lnSpc>
                          <a:spcPct val="115000"/>
                        </a:lnSpc>
                        <a:spcAft>
                          <a:spcPts val="0"/>
                        </a:spcAft>
                      </a:pPr>
                      <a:r>
                        <a:rPr lang="fr-FR" sz="600">
                          <a:effectLst/>
                        </a:rPr>
                        <a:t> </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extLst>
                  <a:ext uri="{0D108BD9-81ED-4DB2-BD59-A6C34878D82A}">
                    <a16:rowId xmlns:a16="http://schemas.microsoft.com/office/drawing/2014/main" val="1259020673"/>
                  </a:ext>
                </a:extLst>
              </a:tr>
              <a:tr h="450161">
                <a:tc>
                  <a:txBody>
                    <a:bodyPr/>
                    <a:lstStyle/>
                    <a:p>
                      <a:pPr algn="l">
                        <a:lnSpc>
                          <a:spcPct val="115000"/>
                        </a:lnSpc>
                        <a:spcAft>
                          <a:spcPts val="0"/>
                        </a:spcAft>
                      </a:pPr>
                      <a:r>
                        <a:rPr lang="fr-FR" sz="900" b="1" dirty="0">
                          <a:solidFill>
                            <a:schemeClr val="tx1"/>
                          </a:solidFill>
                          <a:effectLst/>
                        </a:rPr>
                        <a:t>2013</a:t>
                      </a:r>
                      <a:endParaRPr lang="en-GB"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l">
                        <a:lnSpc>
                          <a:spcPct val="115000"/>
                        </a:lnSpc>
                        <a:spcAft>
                          <a:spcPts val="0"/>
                        </a:spcAft>
                      </a:pPr>
                      <a:r>
                        <a:rPr lang="fr-FR" sz="900">
                          <a:effectLst/>
                        </a:rPr>
                        <a:t>VP/2013/012</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ctr">
                        <a:lnSpc>
                          <a:spcPct val="115000"/>
                        </a:lnSpc>
                        <a:spcAft>
                          <a:spcPts val="0"/>
                        </a:spcAft>
                      </a:pPr>
                      <a:r>
                        <a:rPr lang="fr-FR" sz="900" b="1" dirty="0">
                          <a:effectLst/>
                        </a:rPr>
                        <a:t>PROGRESS</a:t>
                      </a:r>
                      <a:endParaRPr lang="en-GB"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just">
                        <a:lnSpc>
                          <a:spcPct val="115000"/>
                        </a:lnSpc>
                        <a:spcAft>
                          <a:spcPts val="0"/>
                        </a:spcAft>
                      </a:pPr>
                      <a:r>
                        <a:rPr lang="en-GB" sz="900" dirty="0">
                          <a:effectLst/>
                        </a:rPr>
                        <a:t>Social Policy Experimentations supporting Social Investments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r">
                        <a:lnSpc>
                          <a:spcPct val="115000"/>
                        </a:lnSpc>
                        <a:spcAft>
                          <a:spcPts val="0"/>
                        </a:spcAft>
                      </a:pPr>
                      <a:r>
                        <a:rPr lang="fr-FR" sz="900">
                          <a:effectLst/>
                        </a:rPr>
                        <a:t>3.500.000,00</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ctr">
                        <a:lnSpc>
                          <a:spcPct val="115000"/>
                        </a:lnSpc>
                        <a:spcAft>
                          <a:spcPts val="0"/>
                        </a:spcAft>
                      </a:pPr>
                      <a:r>
                        <a:rPr lang="fr-FR" sz="900" dirty="0">
                          <a:effectLst/>
                        </a:rPr>
                        <a:t>67</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ctr">
                        <a:lnSpc>
                          <a:spcPct val="115000"/>
                        </a:lnSpc>
                        <a:spcAft>
                          <a:spcPts val="0"/>
                        </a:spcAft>
                      </a:pPr>
                      <a:r>
                        <a:rPr lang="fr-FR" sz="900" dirty="0">
                          <a:effectLst/>
                        </a:rPr>
                        <a:t>4</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r">
                        <a:lnSpc>
                          <a:spcPct val="115000"/>
                        </a:lnSpc>
                        <a:spcAft>
                          <a:spcPts val="0"/>
                        </a:spcAft>
                      </a:pPr>
                      <a:r>
                        <a:rPr lang="fr-FR" sz="900" dirty="0">
                          <a:effectLst/>
                        </a:rPr>
                        <a:t>3.263.815,76</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2">
                        <a:lumMod val="60000"/>
                        <a:lumOff val="40000"/>
                      </a:schemeClr>
                    </a:solidFill>
                  </a:tcPr>
                </a:tc>
                <a:tc>
                  <a:txBody>
                    <a:bodyPr/>
                    <a:lstStyle/>
                    <a:p>
                      <a:pPr algn="ctr">
                        <a:lnSpc>
                          <a:spcPct val="115000"/>
                        </a:lnSpc>
                        <a:spcAft>
                          <a:spcPts val="0"/>
                        </a:spcAft>
                      </a:pPr>
                      <a:r>
                        <a:rPr lang="fr-FR" sz="600">
                          <a:effectLst/>
                        </a:rPr>
                        <a:t> </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extLst>
                  <a:ext uri="{0D108BD9-81ED-4DB2-BD59-A6C34878D82A}">
                    <a16:rowId xmlns:a16="http://schemas.microsoft.com/office/drawing/2014/main" val="1821220929"/>
                  </a:ext>
                </a:extLst>
              </a:tr>
              <a:tr h="1125401">
                <a:tc>
                  <a:txBody>
                    <a:bodyPr/>
                    <a:lstStyle/>
                    <a:p>
                      <a:pPr algn="l">
                        <a:lnSpc>
                          <a:spcPct val="115000"/>
                        </a:lnSpc>
                        <a:spcAft>
                          <a:spcPts val="0"/>
                        </a:spcAft>
                      </a:pPr>
                      <a:r>
                        <a:rPr lang="fr-FR" sz="900" b="1" dirty="0">
                          <a:solidFill>
                            <a:schemeClr val="tx1"/>
                          </a:solidFill>
                          <a:effectLst/>
                        </a:rPr>
                        <a:t>2014</a:t>
                      </a:r>
                      <a:endParaRPr lang="en-GB"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l">
                        <a:lnSpc>
                          <a:spcPct val="115000"/>
                        </a:lnSpc>
                        <a:spcAft>
                          <a:spcPts val="0"/>
                        </a:spcAft>
                      </a:pPr>
                      <a:r>
                        <a:rPr lang="fr-FR" sz="900" dirty="0">
                          <a:effectLst/>
                        </a:rPr>
                        <a:t>VP/2014/008</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b="1" dirty="0" err="1">
                          <a:effectLst/>
                        </a:rPr>
                        <a:t>EaSI</a:t>
                      </a:r>
                      <a:r>
                        <a:rPr lang="fr-FR" sz="900" b="1" dirty="0">
                          <a:effectLst/>
                        </a:rPr>
                        <a:t> – PROGRESS Axis</a:t>
                      </a:r>
                      <a:endParaRPr lang="en-GB"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just">
                        <a:lnSpc>
                          <a:spcPct val="115000"/>
                        </a:lnSpc>
                        <a:spcAft>
                          <a:spcPts val="0"/>
                        </a:spcAft>
                      </a:pPr>
                      <a:r>
                        <a:rPr lang="en-GB" sz="900" dirty="0">
                          <a:effectLst/>
                        </a:rPr>
                        <a:t>Social Policy Innovations supporting reforms in Social Services –</a:t>
                      </a:r>
                    </a:p>
                    <a:p>
                      <a:pPr algn="just">
                        <a:lnSpc>
                          <a:spcPct val="115000"/>
                        </a:lnSpc>
                        <a:spcAft>
                          <a:spcPts val="0"/>
                        </a:spcAft>
                      </a:pPr>
                      <a:r>
                        <a:rPr lang="en-GB" sz="900" dirty="0">
                          <a:effectLst/>
                        </a:rPr>
                        <a:t>stemming from the ‘Active Inclusion Recommendation’ (2008) and the ‘Social Investment Package’ (2013)</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dirty="0">
                          <a:effectLst/>
                        </a:rPr>
                        <a:t>11.040.000,00</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dirty="0">
                          <a:effectLst/>
                        </a:rPr>
                        <a:t>113</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dirty="0">
                          <a:effectLst/>
                        </a:rPr>
                        <a:t>7</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dirty="0">
                          <a:effectLst/>
                        </a:rPr>
                        <a:t>10.489.387,93</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600">
                          <a:effectLst/>
                        </a:rPr>
                        <a:t> </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extLst>
                  <a:ext uri="{0D108BD9-81ED-4DB2-BD59-A6C34878D82A}">
                    <a16:rowId xmlns:a16="http://schemas.microsoft.com/office/drawing/2014/main" val="2126379199"/>
                  </a:ext>
                </a:extLst>
              </a:tr>
              <a:tr h="675241">
                <a:tc>
                  <a:txBody>
                    <a:bodyPr/>
                    <a:lstStyle/>
                    <a:p>
                      <a:pPr algn="l">
                        <a:lnSpc>
                          <a:spcPct val="115000"/>
                        </a:lnSpc>
                        <a:spcAft>
                          <a:spcPts val="0"/>
                        </a:spcAft>
                      </a:pPr>
                      <a:r>
                        <a:rPr lang="fr-FR" sz="900" b="1" dirty="0">
                          <a:solidFill>
                            <a:schemeClr val="tx1"/>
                          </a:solidFill>
                          <a:effectLst/>
                        </a:rPr>
                        <a:t>2015</a:t>
                      </a:r>
                      <a:endParaRPr lang="en-GB"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l">
                        <a:lnSpc>
                          <a:spcPct val="115000"/>
                        </a:lnSpc>
                        <a:spcAft>
                          <a:spcPts val="0"/>
                        </a:spcAft>
                      </a:pPr>
                      <a:r>
                        <a:rPr lang="fr-FR" sz="900" dirty="0">
                          <a:effectLst/>
                        </a:rPr>
                        <a:t>VP/2015/011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b="1" dirty="0" err="1">
                          <a:effectLst/>
                        </a:rPr>
                        <a:t>EaSI</a:t>
                      </a:r>
                      <a:r>
                        <a:rPr lang="fr-FR" sz="900" b="1" dirty="0">
                          <a:effectLst/>
                        </a:rPr>
                        <a:t> – PROGRESS Axis</a:t>
                      </a:r>
                      <a:endParaRPr lang="en-GB"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just">
                        <a:lnSpc>
                          <a:spcPct val="115000"/>
                        </a:lnSpc>
                        <a:spcAft>
                          <a:spcPts val="0"/>
                        </a:spcAft>
                      </a:pPr>
                      <a:r>
                        <a:rPr lang="en-GB" sz="900" dirty="0">
                          <a:effectLst/>
                        </a:rPr>
                        <a:t>Social policy innovations supporting reforms in social services –</a:t>
                      </a:r>
                    </a:p>
                    <a:p>
                      <a:pPr algn="just">
                        <a:lnSpc>
                          <a:spcPct val="115000"/>
                        </a:lnSpc>
                        <a:spcAft>
                          <a:spcPts val="0"/>
                        </a:spcAft>
                      </a:pPr>
                      <a:r>
                        <a:rPr lang="en-GB" sz="900" dirty="0">
                          <a:effectLst/>
                        </a:rPr>
                        <a:t>– follow-up of the previous call</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dirty="0">
                          <a:effectLst/>
                        </a:rPr>
                        <a:t>10.800.000,00</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dirty="0">
                          <a:effectLst/>
                        </a:rPr>
                        <a:t>132</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dirty="0">
                          <a:effectLst/>
                        </a:rPr>
                        <a:t>8</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dirty="0">
                          <a:effectLst/>
                        </a:rPr>
                        <a:t>10.528.298,70</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600" dirty="0">
                          <a:effectLst/>
                        </a:rPr>
                        <a:t> </a:t>
                      </a:r>
                      <a:endParaRPr lang="en-GB"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extLst>
                  <a:ext uri="{0D108BD9-81ED-4DB2-BD59-A6C34878D82A}">
                    <a16:rowId xmlns:a16="http://schemas.microsoft.com/office/drawing/2014/main" val="3654001699"/>
                  </a:ext>
                </a:extLst>
              </a:tr>
            </a:tbl>
          </a:graphicData>
        </a:graphic>
      </p:graphicFrame>
    </p:spTree>
    <p:extLst>
      <p:ext uri="{BB962C8B-B14F-4D97-AF65-F5344CB8AC3E}">
        <p14:creationId xmlns:p14="http://schemas.microsoft.com/office/powerpoint/2010/main" val="1315112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43212" y="2048049"/>
          <a:ext cx="8323120" cy="2586085"/>
        </p:xfrm>
        <a:graphic>
          <a:graphicData uri="http://schemas.openxmlformats.org/drawingml/2006/table">
            <a:tbl>
              <a:tblPr firstRow="1" firstCol="1" bandRow="1">
                <a:tableStyleId>{5C22544A-7EE6-4342-B048-85BDC9FD1C3A}</a:tableStyleId>
              </a:tblPr>
              <a:tblGrid>
                <a:gridCol w="439225">
                  <a:extLst>
                    <a:ext uri="{9D8B030D-6E8A-4147-A177-3AD203B41FA5}">
                      <a16:colId xmlns:a16="http://schemas.microsoft.com/office/drawing/2014/main" val="3640212463"/>
                    </a:ext>
                  </a:extLst>
                </a:gridCol>
                <a:gridCol w="819347">
                  <a:extLst>
                    <a:ext uri="{9D8B030D-6E8A-4147-A177-3AD203B41FA5}">
                      <a16:colId xmlns:a16="http://schemas.microsoft.com/office/drawing/2014/main" val="1500682584"/>
                    </a:ext>
                  </a:extLst>
                </a:gridCol>
                <a:gridCol w="907790">
                  <a:extLst>
                    <a:ext uri="{9D8B030D-6E8A-4147-A177-3AD203B41FA5}">
                      <a16:colId xmlns:a16="http://schemas.microsoft.com/office/drawing/2014/main" val="3372724616"/>
                    </a:ext>
                  </a:extLst>
                </a:gridCol>
                <a:gridCol w="2778062">
                  <a:extLst>
                    <a:ext uri="{9D8B030D-6E8A-4147-A177-3AD203B41FA5}">
                      <a16:colId xmlns:a16="http://schemas.microsoft.com/office/drawing/2014/main" val="340509551"/>
                    </a:ext>
                  </a:extLst>
                </a:gridCol>
                <a:gridCol w="825738">
                  <a:extLst>
                    <a:ext uri="{9D8B030D-6E8A-4147-A177-3AD203B41FA5}">
                      <a16:colId xmlns:a16="http://schemas.microsoft.com/office/drawing/2014/main" val="3754151520"/>
                    </a:ext>
                  </a:extLst>
                </a:gridCol>
                <a:gridCol w="751058">
                  <a:extLst>
                    <a:ext uri="{9D8B030D-6E8A-4147-A177-3AD203B41FA5}">
                      <a16:colId xmlns:a16="http://schemas.microsoft.com/office/drawing/2014/main" val="1777891748"/>
                    </a:ext>
                  </a:extLst>
                </a:gridCol>
                <a:gridCol w="675315">
                  <a:extLst>
                    <a:ext uri="{9D8B030D-6E8A-4147-A177-3AD203B41FA5}">
                      <a16:colId xmlns:a16="http://schemas.microsoft.com/office/drawing/2014/main" val="3444205310"/>
                    </a:ext>
                  </a:extLst>
                </a:gridCol>
                <a:gridCol w="976162">
                  <a:extLst>
                    <a:ext uri="{9D8B030D-6E8A-4147-A177-3AD203B41FA5}">
                      <a16:colId xmlns:a16="http://schemas.microsoft.com/office/drawing/2014/main" val="1174247458"/>
                    </a:ext>
                  </a:extLst>
                </a:gridCol>
                <a:gridCol w="150423">
                  <a:extLst>
                    <a:ext uri="{9D8B030D-6E8A-4147-A177-3AD203B41FA5}">
                      <a16:colId xmlns:a16="http://schemas.microsoft.com/office/drawing/2014/main" val="755267106"/>
                    </a:ext>
                  </a:extLst>
                </a:gridCol>
              </a:tblGrid>
              <a:tr h="386528">
                <a:tc gridSpan="9">
                  <a:txBody>
                    <a:bodyPr/>
                    <a:lstStyle/>
                    <a:p>
                      <a:pPr algn="ctr">
                        <a:lnSpc>
                          <a:spcPct val="115000"/>
                        </a:lnSpc>
                        <a:spcAft>
                          <a:spcPts val="0"/>
                        </a:spcAft>
                      </a:pPr>
                      <a:r>
                        <a:rPr lang="en-GB" sz="1400" dirty="0">
                          <a:effectLst/>
                        </a:rPr>
                        <a:t>Social Innovation Calls for Proposals – Unit EMPL.D1 (cont’d)</a:t>
                      </a:r>
                      <a:endParaRPr lang="en-GB"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22032237"/>
                  </a:ext>
                </a:extLst>
              </a:tr>
              <a:tr h="463058">
                <a:tc>
                  <a:txBody>
                    <a:bodyPr/>
                    <a:lstStyle/>
                    <a:p>
                      <a:pPr algn="ctr">
                        <a:lnSpc>
                          <a:spcPct val="115000"/>
                        </a:lnSpc>
                        <a:spcAft>
                          <a:spcPts val="0"/>
                        </a:spcAft>
                      </a:pPr>
                      <a:r>
                        <a:rPr lang="fr-FR" sz="900" b="0" dirty="0" err="1">
                          <a:solidFill>
                            <a:schemeClr val="tx1"/>
                          </a:solidFill>
                          <a:effectLst/>
                        </a:rPr>
                        <a:t>Year</a:t>
                      </a:r>
                      <a:endParaRPr lang="en-GB" sz="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Call No.</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en-IE" sz="900" dirty="0">
                          <a:effectLst/>
                          <a:latin typeface="+mn-lt"/>
                          <a:ea typeface="Calibri" panose="020F0502020204030204" pitchFamily="34" charset="0"/>
                          <a:cs typeface="Times New Roman" panose="02020603050405020304" pitchFamily="18" charset="0"/>
                        </a:rPr>
                        <a:t>Targeted policy field</a:t>
                      </a:r>
                      <a:endParaRPr lang="en-GB" sz="900" dirty="0">
                        <a:effectLst/>
                        <a:latin typeface="+mn-lt"/>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err="1">
                          <a:effectLst/>
                        </a:rPr>
                        <a:t>Amount</a:t>
                      </a:r>
                      <a:r>
                        <a:rPr lang="fr-FR" sz="900" dirty="0">
                          <a:effectLst/>
                        </a:rPr>
                        <a:t> </a:t>
                      </a:r>
                      <a:r>
                        <a:rPr lang="fr-FR" sz="900" dirty="0" err="1">
                          <a:effectLst/>
                        </a:rPr>
                        <a:t>available</a:t>
                      </a:r>
                      <a:endParaRPr lang="en-GB" sz="900" dirty="0">
                        <a:effectLst/>
                      </a:endParaRPr>
                    </a:p>
                    <a:p>
                      <a:pPr algn="ctr">
                        <a:lnSpc>
                          <a:spcPct val="115000"/>
                        </a:lnSpc>
                        <a:spcAft>
                          <a:spcPts val="0"/>
                        </a:spcAft>
                      </a:pPr>
                      <a:r>
                        <a:rPr lang="fr-FR" sz="900" dirty="0">
                          <a:effectLst/>
                        </a:rPr>
                        <a:t>in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No. of </a:t>
                      </a:r>
                      <a:r>
                        <a:rPr lang="fr-FR" sz="900" dirty="0" err="1">
                          <a:effectLst/>
                        </a:rPr>
                        <a:t>received</a:t>
                      </a:r>
                      <a:endParaRPr lang="en-GB" sz="900" dirty="0">
                        <a:effectLst/>
                      </a:endParaRPr>
                    </a:p>
                    <a:p>
                      <a:pPr algn="ctr">
                        <a:lnSpc>
                          <a:spcPct val="115000"/>
                        </a:lnSpc>
                        <a:spcAft>
                          <a:spcPts val="0"/>
                        </a:spcAft>
                      </a:pPr>
                      <a:r>
                        <a:rPr lang="fr-FR" sz="900" dirty="0" err="1">
                          <a:effectLst/>
                        </a:rPr>
                        <a:t>proposals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No. of </a:t>
                      </a:r>
                      <a:r>
                        <a:rPr lang="fr-FR" sz="900" dirty="0" err="1">
                          <a:effectLst/>
                        </a:rPr>
                        <a:t>projects</a:t>
                      </a:r>
                      <a:r>
                        <a:rPr lang="fr-FR" sz="900" dirty="0">
                          <a:effectLst/>
                        </a:rPr>
                        <a:t> </a:t>
                      </a:r>
                      <a:r>
                        <a:rPr lang="fr-FR" sz="900" dirty="0" err="1">
                          <a:effectLst/>
                        </a:rPr>
                        <a:t>selected</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900" dirty="0">
                          <a:effectLst/>
                        </a:rPr>
                        <a:t>Total </a:t>
                      </a:r>
                      <a:r>
                        <a:rPr lang="fr-FR" sz="900" dirty="0" err="1">
                          <a:effectLst/>
                        </a:rPr>
                        <a:t>Commitment</a:t>
                      </a:r>
                      <a:r>
                        <a:rPr lang="fr-FR" sz="900" dirty="0">
                          <a:effectLst/>
                        </a:rPr>
                        <a:t> in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accent5">
                        <a:lumMod val="20000"/>
                        <a:lumOff val="80000"/>
                      </a:schemeClr>
                    </a:solidFill>
                  </a:tcPr>
                </a:tc>
                <a:tc>
                  <a:txBody>
                    <a:bodyPr/>
                    <a:lstStyle/>
                    <a:p>
                      <a:pPr algn="ctr">
                        <a:lnSpc>
                          <a:spcPct val="115000"/>
                        </a:lnSpc>
                        <a:spcAft>
                          <a:spcPts val="0"/>
                        </a:spcAft>
                      </a:pPr>
                      <a:r>
                        <a:rPr lang="fr-FR" sz="600" dirty="0">
                          <a:effectLst/>
                        </a:rPr>
                        <a:t> </a:t>
                      </a:r>
                      <a:endParaRPr lang="en-GB"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extLst>
                  <a:ext uri="{0D108BD9-81ED-4DB2-BD59-A6C34878D82A}">
                    <a16:rowId xmlns:a16="http://schemas.microsoft.com/office/drawing/2014/main" val="946794980"/>
                  </a:ext>
                </a:extLst>
              </a:tr>
              <a:tr h="620792">
                <a:tc>
                  <a:txBody>
                    <a:bodyPr/>
                    <a:lstStyle/>
                    <a:p>
                      <a:pPr algn="l">
                        <a:lnSpc>
                          <a:spcPct val="115000"/>
                        </a:lnSpc>
                        <a:spcAft>
                          <a:spcPts val="0"/>
                        </a:spcAft>
                      </a:pPr>
                      <a:r>
                        <a:rPr lang="fr-FR" sz="900" dirty="0">
                          <a:solidFill>
                            <a:schemeClr val="tx1"/>
                          </a:solidFill>
                          <a:effectLst/>
                        </a:rPr>
                        <a:t>2016</a:t>
                      </a:r>
                      <a:endParaRPr lang="en-GB" sz="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l">
                        <a:lnSpc>
                          <a:spcPct val="115000"/>
                        </a:lnSpc>
                        <a:spcAft>
                          <a:spcPts val="0"/>
                        </a:spcAft>
                      </a:pPr>
                      <a:r>
                        <a:rPr lang="fr-FR" sz="900" dirty="0">
                          <a:effectLst/>
                        </a:rPr>
                        <a:t>VP/2016/015</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b="1" dirty="0" err="1">
                          <a:effectLst/>
                        </a:rPr>
                        <a:t>EaSI</a:t>
                      </a:r>
                      <a:r>
                        <a:rPr lang="fr-FR" sz="900" b="1" dirty="0">
                          <a:effectLst/>
                        </a:rPr>
                        <a:t>-PROGRESS Axis</a:t>
                      </a:r>
                      <a:endParaRPr lang="en-GB"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just">
                        <a:lnSpc>
                          <a:spcPct val="115000"/>
                        </a:lnSpc>
                        <a:spcAft>
                          <a:spcPts val="0"/>
                        </a:spcAft>
                      </a:pPr>
                      <a:r>
                        <a:rPr lang="en-GB" sz="900" dirty="0">
                          <a:effectLst/>
                        </a:rPr>
                        <a:t>Social innovation: Fast track integration into the labour market for third country nationals – targeting exclusively asylum seekers, refugees and their family members – reflecting to the migration crisis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dirty="0">
                          <a:effectLst/>
                        </a:rPr>
                        <a:t>14.200.000,00</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dirty="0">
                          <a:effectLst/>
                        </a:rPr>
                        <a:t>29</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dirty="0">
                          <a:effectLst/>
                        </a:rPr>
                        <a:t>5</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dirty="0">
                          <a:effectLst/>
                        </a:rPr>
                        <a:t>9.177.891,35</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600">
                          <a:effectLst/>
                        </a:rPr>
                        <a:t> </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extLst>
                  <a:ext uri="{0D108BD9-81ED-4DB2-BD59-A6C34878D82A}">
                    <a16:rowId xmlns:a16="http://schemas.microsoft.com/office/drawing/2014/main" val="591236037"/>
                  </a:ext>
                </a:extLst>
              </a:tr>
              <a:tr h="620792">
                <a:tc>
                  <a:txBody>
                    <a:bodyPr/>
                    <a:lstStyle/>
                    <a:p>
                      <a:pPr algn="l">
                        <a:lnSpc>
                          <a:spcPct val="115000"/>
                        </a:lnSpc>
                        <a:spcAft>
                          <a:spcPts val="0"/>
                        </a:spcAft>
                      </a:pPr>
                      <a:r>
                        <a:rPr lang="fr-FR" sz="900" dirty="0">
                          <a:solidFill>
                            <a:schemeClr val="tx1"/>
                          </a:solidFill>
                          <a:effectLst/>
                        </a:rPr>
                        <a:t>2018</a:t>
                      </a:r>
                      <a:endParaRPr lang="en-GB" sz="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l">
                        <a:lnSpc>
                          <a:spcPct val="115000"/>
                        </a:lnSpc>
                        <a:spcAft>
                          <a:spcPts val="0"/>
                        </a:spcAft>
                      </a:pPr>
                      <a:r>
                        <a:rPr lang="fr-FR" sz="900">
                          <a:effectLst/>
                        </a:rPr>
                        <a:t>VP/2018/005</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b="1" dirty="0" err="1">
                          <a:effectLst/>
                        </a:rPr>
                        <a:t>EaSI</a:t>
                      </a:r>
                      <a:r>
                        <a:rPr lang="fr-FR" sz="900" b="1" dirty="0">
                          <a:effectLst/>
                        </a:rPr>
                        <a:t>-PROGRESS Axis</a:t>
                      </a:r>
                      <a:endParaRPr lang="en-GB"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just">
                        <a:lnSpc>
                          <a:spcPct val="115000"/>
                        </a:lnSpc>
                        <a:spcAft>
                          <a:spcPts val="0"/>
                        </a:spcAft>
                      </a:pPr>
                      <a:r>
                        <a:rPr lang="en-GB" sz="900">
                          <a:effectLst/>
                        </a:rPr>
                        <a:t>Social innovation and national reforms – Innovative Work-life balance strategies - linked to the Work-Life Balance legislative initiative as part of the ‘European Pillar of Social Rights’ (the ‘Pillar’; 2017)</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dirty="0">
                          <a:effectLst/>
                        </a:rPr>
                        <a:t>10.000.000,00</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dirty="0">
                          <a:effectLst/>
                        </a:rPr>
                        <a:t>21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dirty="0">
                          <a:effectLst/>
                        </a:rPr>
                        <a:t>4</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dirty="0">
                          <a:effectLst/>
                        </a:rPr>
                        <a:t>4,270,675.87</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600">
                          <a:effectLst/>
                        </a:rPr>
                        <a:t> </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extLst>
                  <a:ext uri="{0D108BD9-81ED-4DB2-BD59-A6C34878D82A}">
                    <a16:rowId xmlns:a16="http://schemas.microsoft.com/office/drawing/2014/main" val="1255833069"/>
                  </a:ext>
                </a:extLst>
              </a:tr>
              <a:tr h="494915">
                <a:tc>
                  <a:txBody>
                    <a:bodyPr/>
                    <a:lstStyle/>
                    <a:p>
                      <a:pPr algn="l">
                        <a:lnSpc>
                          <a:spcPct val="115000"/>
                        </a:lnSpc>
                        <a:spcAft>
                          <a:spcPts val="0"/>
                        </a:spcAft>
                      </a:pPr>
                      <a:r>
                        <a:rPr lang="fr-FR" sz="900" dirty="0">
                          <a:solidFill>
                            <a:schemeClr val="tx1"/>
                          </a:solidFill>
                          <a:effectLst/>
                        </a:rPr>
                        <a:t>2020</a:t>
                      </a:r>
                      <a:endParaRPr lang="en-GB" sz="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l">
                        <a:lnSpc>
                          <a:spcPct val="115000"/>
                        </a:lnSpc>
                        <a:spcAft>
                          <a:spcPts val="0"/>
                        </a:spcAft>
                      </a:pPr>
                      <a:r>
                        <a:rPr lang="fr-FR" sz="900">
                          <a:effectLst/>
                        </a:rPr>
                        <a:t>VP/2020/003</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b="1" dirty="0" err="1">
                          <a:effectLst/>
                        </a:rPr>
                        <a:t>EaSI</a:t>
                      </a:r>
                      <a:r>
                        <a:rPr lang="fr-FR" sz="900" b="1" dirty="0">
                          <a:effectLst/>
                        </a:rPr>
                        <a:t>-PROGRESS Axis</a:t>
                      </a:r>
                      <a:endParaRPr lang="en-GB"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just">
                        <a:lnSpc>
                          <a:spcPct val="115000"/>
                        </a:lnSpc>
                        <a:spcAft>
                          <a:spcPts val="0"/>
                        </a:spcAft>
                      </a:pPr>
                      <a:r>
                        <a:rPr lang="en-GB" sz="900" dirty="0">
                          <a:effectLst/>
                        </a:rPr>
                        <a:t>Establishing and testing integrated interventions aimed at supporting people in (the most) vulnerable situations  – following up on Principle 14 of the Pillar</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a:effectLst/>
                        </a:rPr>
                        <a:t>10.000.000,00</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a:effectLst/>
                        </a:rPr>
                        <a:t>34</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900" dirty="0">
                          <a:effectLst/>
                        </a:rPr>
                        <a:t>9</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r">
                        <a:lnSpc>
                          <a:spcPct val="115000"/>
                        </a:lnSpc>
                        <a:spcAft>
                          <a:spcPts val="0"/>
                        </a:spcAft>
                      </a:pPr>
                      <a:r>
                        <a:rPr lang="fr-FR" sz="900" dirty="0">
                          <a:effectLst/>
                        </a:rPr>
                        <a:t>9.604.717,24</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solidFill>
                      <a:schemeClr val="tx2">
                        <a:lumMod val="40000"/>
                        <a:lumOff val="60000"/>
                      </a:schemeClr>
                    </a:solidFill>
                  </a:tcPr>
                </a:tc>
                <a:tc>
                  <a:txBody>
                    <a:bodyPr/>
                    <a:lstStyle/>
                    <a:p>
                      <a:pPr algn="ctr">
                        <a:lnSpc>
                          <a:spcPct val="115000"/>
                        </a:lnSpc>
                        <a:spcAft>
                          <a:spcPts val="0"/>
                        </a:spcAft>
                      </a:pPr>
                      <a:r>
                        <a:rPr lang="fr-FR" sz="600" dirty="0">
                          <a:effectLst/>
                        </a:rPr>
                        <a:t> </a:t>
                      </a:r>
                      <a:endParaRPr lang="en-GB"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5730" marR="35730" marT="0" marB="0" anchor="ctr"/>
                </a:tc>
                <a:extLst>
                  <a:ext uri="{0D108BD9-81ED-4DB2-BD59-A6C34878D82A}">
                    <a16:rowId xmlns:a16="http://schemas.microsoft.com/office/drawing/2014/main" val="2597969177"/>
                  </a:ext>
                </a:extLst>
              </a:tr>
            </a:tbl>
          </a:graphicData>
        </a:graphic>
      </p:graphicFrame>
    </p:spTree>
    <p:extLst>
      <p:ext uri="{BB962C8B-B14F-4D97-AF65-F5344CB8AC3E}">
        <p14:creationId xmlns:p14="http://schemas.microsoft.com/office/powerpoint/2010/main" val="4004388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4294967295"/>
          </p:nvPr>
        </p:nvSpPr>
        <p:spPr>
          <a:xfrm>
            <a:off x="617666" y="470092"/>
            <a:ext cx="7940547" cy="1987358"/>
          </a:xfrm>
        </p:spPr>
        <p:txBody>
          <a:bodyPr/>
          <a:lstStyle/>
          <a:p>
            <a:pPr marL="0" indent="0">
              <a:lnSpc>
                <a:spcPct val="90000"/>
              </a:lnSpc>
              <a:spcBef>
                <a:spcPct val="0"/>
              </a:spcBef>
              <a:buNone/>
            </a:pPr>
            <a:r>
              <a:rPr lang="en-US" sz="2700" dirty="0">
                <a:solidFill>
                  <a:schemeClr val="tx2"/>
                </a:solidFill>
                <a:latin typeface="+mj-lt"/>
                <a:ea typeface="+mj-ea"/>
                <a:cs typeface="+mj-cs"/>
              </a:rPr>
              <a:t>VP/2020/003 call on establishing and testing integrated interventions aimed at supporting people in (the most) vulnerable situations  – following up on Principle 14 of the Pillar – ongoing projects</a:t>
            </a:r>
          </a:p>
          <a:p>
            <a:pPr marL="0" indent="0">
              <a:buNone/>
            </a:pPr>
            <a:endParaRPr lang="en-US" b="1" u="sng" dirty="0">
              <a:solidFill>
                <a:srgbClr val="0070C0"/>
              </a:solidFill>
            </a:endParaRPr>
          </a:p>
          <a:p>
            <a:pPr marL="342900" indent="-342900" algn="just"/>
            <a:r>
              <a:rPr lang="en-US" dirty="0">
                <a:solidFill>
                  <a:srgbClr val="0070C0"/>
                </a:solidFill>
              </a:rPr>
              <a:t>Supports innovative and experimental local/regional-level projects aimed at putting in place comprehensive systems to support people in (the most) vulnerable situations. </a:t>
            </a:r>
          </a:p>
          <a:p>
            <a:pPr marL="342900" indent="-342900" algn="just"/>
            <a:r>
              <a:rPr lang="en-US" dirty="0">
                <a:solidFill>
                  <a:srgbClr val="0070C0"/>
                </a:solidFill>
              </a:rPr>
              <a:t>The selected projects test innovative approaches to deliver upon the principle 14 of the European Pillar of Social Rights on minimum income. </a:t>
            </a:r>
          </a:p>
          <a:p>
            <a:pPr marL="342900" indent="-342900" algn="just"/>
            <a:r>
              <a:rPr lang="en-US" dirty="0">
                <a:solidFill>
                  <a:srgbClr val="0070C0"/>
                </a:solidFill>
              </a:rPr>
              <a:t>It provides for the integrated delivery of the three strands of active inclusion: adequate income support with </a:t>
            </a:r>
            <a:r>
              <a:rPr lang="en-US" dirty="0" err="1">
                <a:solidFill>
                  <a:srgbClr val="0070C0"/>
                </a:solidFill>
              </a:rPr>
              <a:t>labour</a:t>
            </a:r>
            <a:r>
              <a:rPr lang="en-US" dirty="0">
                <a:solidFill>
                  <a:srgbClr val="0070C0"/>
                </a:solidFill>
              </a:rPr>
              <a:t> market activation and effective access to enabling goods and services. (Note that minimum income cash benefits are not to be co-funded.) </a:t>
            </a:r>
          </a:p>
          <a:p>
            <a:endParaRPr lang="en-GB" dirty="0"/>
          </a:p>
        </p:txBody>
      </p:sp>
    </p:spTree>
    <p:extLst>
      <p:ext uri="{BB962C8B-B14F-4D97-AF65-F5344CB8AC3E}">
        <p14:creationId xmlns:p14="http://schemas.microsoft.com/office/powerpoint/2010/main" val="1911506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79581A-5426-0B2F-76C9-3876515AD9C4}"/>
              </a:ext>
            </a:extLst>
          </p:cNvPr>
          <p:cNvSpPr>
            <a:spLocks noGrp="1"/>
          </p:cNvSpPr>
          <p:nvPr>
            <p:ph idx="1"/>
          </p:nvPr>
        </p:nvSpPr>
        <p:spPr>
          <a:xfrm>
            <a:off x="728042" y="1393139"/>
            <a:ext cx="8179274" cy="3881904"/>
          </a:xfrm>
        </p:spPr>
        <p:txBody>
          <a:bodyPr/>
          <a:lstStyle/>
          <a:p>
            <a:pPr>
              <a:buFont typeface="Wingdings" panose="05000000000000000000" pitchFamily="2" charset="2"/>
              <a:buChar char="ü"/>
            </a:pPr>
            <a:r>
              <a:rPr lang="en-US" sz="1800" dirty="0">
                <a:solidFill>
                  <a:srgbClr val="0070C0"/>
                </a:solidFill>
              </a:rPr>
              <a:t>Setting up the necessary structures and capacity building for integrated support to (the most) vulnerable</a:t>
            </a:r>
          </a:p>
          <a:p>
            <a:pPr>
              <a:buFont typeface="Wingdings" panose="05000000000000000000" pitchFamily="2" charset="2"/>
              <a:buChar char="ü"/>
            </a:pPr>
            <a:r>
              <a:rPr lang="en-US" dirty="0">
                <a:solidFill>
                  <a:srgbClr val="0070C0"/>
                </a:solidFill>
              </a:rPr>
              <a:t>Reaching out to the persons/households in need</a:t>
            </a:r>
          </a:p>
          <a:p>
            <a:pPr>
              <a:buFont typeface="Wingdings" panose="05000000000000000000" pitchFamily="2" charset="2"/>
              <a:buChar char="ü"/>
            </a:pPr>
            <a:r>
              <a:rPr lang="en-US" dirty="0">
                <a:solidFill>
                  <a:srgbClr val="0070C0"/>
                </a:solidFill>
              </a:rPr>
              <a:t>Evaluation of the project activities</a:t>
            </a:r>
          </a:p>
          <a:p>
            <a:pPr>
              <a:buFont typeface="Wingdings" panose="05000000000000000000" pitchFamily="2" charset="2"/>
              <a:buChar char="ü"/>
            </a:pPr>
            <a:r>
              <a:rPr lang="en-GB" dirty="0">
                <a:solidFill>
                  <a:srgbClr val="0070C0"/>
                </a:solidFill>
              </a:rPr>
              <a:t>Mainstreaming/scaling up/dissemination</a:t>
            </a:r>
          </a:p>
          <a:p>
            <a:pPr>
              <a:buFont typeface="Wingdings" panose="05000000000000000000" pitchFamily="2" charset="2"/>
              <a:buChar char="ü"/>
            </a:pPr>
            <a:r>
              <a:rPr lang="en-GB" dirty="0">
                <a:solidFill>
                  <a:srgbClr val="0070C0"/>
                </a:solidFill>
              </a:rPr>
              <a:t>Transnational cooperation</a:t>
            </a:r>
            <a:br>
              <a:rPr lang="en-US" dirty="0">
                <a:solidFill>
                  <a:srgbClr val="0070C0"/>
                </a:solidFill>
              </a:rPr>
            </a:br>
            <a:br>
              <a:rPr lang="en-US" sz="1800" dirty="0">
                <a:solidFill>
                  <a:srgbClr val="0070C0"/>
                </a:solidFill>
              </a:rPr>
            </a:br>
            <a:r>
              <a:rPr lang="en-US" sz="1800" dirty="0">
                <a:solidFill>
                  <a:srgbClr val="0070C0"/>
                </a:solidFill>
              </a:rPr>
              <a:t>Each grant is awarded to a consortium of stakeholders, with an essential element of trans-national element.</a:t>
            </a:r>
            <a:br>
              <a:rPr lang="en-US" sz="1800" dirty="0">
                <a:solidFill>
                  <a:srgbClr val="0070C0"/>
                </a:solidFill>
              </a:rPr>
            </a:br>
            <a:br>
              <a:rPr lang="en-GB" sz="1800" dirty="0">
                <a:solidFill>
                  <a:srgbClr val="0070C0"/>
                </a:solidFill>
              </a:rPr>
            </a:br>
            <a:r>
              <a:rPr lang="en-GB" sz="1800" b="1" dirty="0">
                <a:solidFill>
                  <a:srgbClr val="0070C0"/>
                </a:solidFill>
              </a:rPr>
              <a:t>Outcome</a:t>
            </a:r>
            <a:r>
              <a:rPr lang="en-GB" sz="1800" dirty="0">
                <a:solidFill>
                  <a:srgbClr val="0070C0"/>
                </a:solidFill>
              </a:rPr>
              <a:t> of the call - </a:t>
            </a:r>
            <a:r>
              <a:rPr lang="en-GB" sz="1800" b="1" dirty="0">
                <a:solidFill>
                  <a:srgbClr val="0070C0"/>
                </a:solidFill>
              </a:rPr>
              <a:t>9 projects </a:t>
            </a:r>
            <a:r>
              <a:rPr lang="en-GB" sz="1800" dirty="0">
                <a:solidFill>
                  <a:srgbClr val="0070C0"/>
                </a:solidFill>
              </a:rPr>
              <a:t>selected:</a:t>
            </a:r>
          </a:p>
          <a:p>
            <a:pPr>
              <a:buFont typeface="Wingdings" panose="05000000000000000000" pitchFamily="2" charset="2"/>
              <a:buChar char="ü"/>
            </a:pPr>
            <a:r>
              <a:rPr lang="en-US" sz="1800" dirty="0">
                <a:solidFill>
                  <a:srgbClr val="0070C0"/>
                </a:solidFill>
              </a:rPr>
              <a:t>good geographical balance – 1 Belgian, 1 Serbian, 1 Irish, 1 Hungarian, 2 Italian, 1 Spanish, 1 French and 1 German project.</a:t>
            </a:r>
            <a:br>
              <a:rPr lang="en-GB" sz="1800" dirty="0">
                <a:solidFill>
                  <a:srgbClr val="0070C0"/>
                </a:solidFill>
              </a:rPr>
            </a:br>
            <a:endParaRPr lang="en-IE" dirty="0"/>
          </a:p>
        </p:txBody>
      </p:sp>
      <p:sp>
        <p:nvSpPr>
          <p:cNvPr id="2" name="Title 1"/>
          <p:cNvSpPr>
            <a:spLocks noGrp="1"/>
          </p:cNvSpPr>
          <p:nvPr>
            <p:ph type="title"/>
          </p:nvPr>
        </p:nvSpPr>
        <p:spPr/>
        <p:txBody>
          <a:bodyPr/>
          <a:lstStyle/>
          <a:p>
            <a:r>
              <a:rPr lang="en-US" sz="2700" dirty="0"/>
              <a:t>Project activities and implementation</a:t>
            </a:r>
            <a:br>
              <a:rPr lang="en-US" sz="1800" u="sng" dirty="0">
                <a:solidFill>
                  <a:srgbClr val="0070C0"/>
                </a:solidFill>
              </a:rPr>
            </a:br>
            <a:endParaRPr lang="en-GB" sz="1800" dirty="0">
              <a:solidFill>
                <a:srgbClr val="0070C0"/>
              </a:solidFill>
            </a:endParaRPr>
          </a:p>
        </p:txBody>
      </p:sp>
    </p:spTree>
    <p:extLst>
      <p:ext uri="{BB962C8B-B14F-4D97-AF65-F5344CB8AC3E}">
        <p14:creationId xmlns:p14="http://schemas.microsoft.com/office/powerpoint/2010/main" val="3585699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513E7F7-8253-7822-7E4A-22001EA88396}"/>
              </a:ext>
            </a:extLst>
          </p:cNvPr>
          <p:cNvSpPr>
            <a:spLocks noGrp="1"/>
          </p:cNvSpPr>
          <p:nvPr>
            <p:ph idx="1"/>
          </p:nvPr>
        </p:nvSpPr>
        <p:spPr/>
        <p:txBody>
          <a:bodyPr/>
          <a:lstStyle/>
          <a:p>
            <a:r>
              <a:rPr lang="en-GB" sz="1800" dirty="0">
                <a:solidFill>
                  <a:srgbClr val="0070C0"/>
                </a:solidFill>
              </a:rPr>
              <a:t>The project develops tools and practices to strengthen the integrated service delivery for vulnerable groups, in order to support their inclusion in the labour market and in society, in Germany, Hungary and Slovakia (the pilot countries), taking inspiration especially from good practices developed in Germany and Slovenia. </a:t>
            </a:r>
            <a:br>
              <a:rPr lang="en-GB" sz="1800" dirty="0">
                <a:solidFill>
                  <a:srgbClr val="0070C0"/>
                </a:solidFill>
              </a:rPr>
            </a:br>
            <a:endParaRPr lang="en-GB" sz="1800" dirty="0">
              <a:solidFill>
                <a:srgbClr val="0070C0"/>
              </a:solidFill>
            </a:endParaRPr>
          </a:p>
          <a:p>
            <a:r>
              <a:rPr lang="en-GB" sz="1800" dirty="0">
                <a:solidFill>
                  <a:srgbClr val="0070C0"/>
                </a:solidFill>
              </a:rPr>
              <a:t>The target groups are long-term unemployed or working-age inactive people who face multiple problems (poor skills, health problems, poor housing conditions, employer discrimination due to the ethnic origin).</a:t>
            </a:r>
          </a:p>
          <a:p>
            <a:r>
              <a:rPr lang="en-IE" dirty="0">
                <a:hlinkClick r:id="rId2"/>
              </a:rPr>
              <a:t>Project-Fiche_CRIS.pdf (schulzeboeing.de)</a:t>
            </a:r>
            <a:endParaRPr lang="en-IE" dirty="0"/>
          </a:p>
          <a:p>
            <a:r>
              <a:rPr lang="en-US" dirty="0">
                <a:hlinkClick r:id="rId3"/>
              </a:rPr>
              <a:t>Minimum income initiatives helping the EU's most vulnerable households | </a:t>
            </a:r>
            <a:r>
              <a:rPr lang="en-US" dirty="0" err="1">
                <a:hlinkClick r:id="rId3"/>
              </a:rPr>
              <a:t>Euronews</a:t>
            </a:r>
            <a:endParaRPr lang="en-US" dirty="0"/>
          </a:p>
          <a:p>
            <a:endParaRPr lang="en-IE" dirty="0"/>
          </a:p>
        </p:txBody>
      </p:sp>
      <p:sp>
        <p:nvSpPr>
          <p:cNvPr id="2" name="Title 1"/>
          <p:cNvSpPr>
            <a:spLocks noGrp="1"/>
          </p:cNvSpPr>
          <p:nvPr>
            <p:ph type="title"/>
          </p:nvPr>
        </p:nvSpPr>
        <p:spPr/>
        <p:txBody>
          <a:bodyPr/>
          <a:lstStyle/>
          <a:p>
            <a:br>
              <a:rPr lang="en-GB" b="1" dirty="0"/>
            </a:br>
            <a:br>
              <a:rPr lang="en-GB" b="1" dirty="0"/>
            </a:br>
            <a:r>
              <a:rPr lang="en-GB" sz="2400" dirty="0"/>
              <a:t>CRIS – DE</a:t>
            </a:r>
            <a:br>
              <a:rPr lang="en-GB" sz="2400" dirty="0"/>
            </a:br>
            <a:endParaRPr lang="en-GB" sz="2400" dirty="0">
              <a:solidFill>
                <a:srgbClr val="0070C0"/>
              </a:solidFill>
            </a:endParaRPr>
          </a:p>
        </p:txBody>
      </p:sp>
    </p:spTree>
    <p:extLst>
      <p:ext uri="{BB962C8B-B14F-4D97-AF65-F5344CB8AC3E}">
        <p14:creationId xmlns:p14="http://schemas.microsoft.com/office/powerpoint/2010/main" val="4140680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628650" y="1268413"/>
            <a:ext cx="8079882" cy="4549514"/>
          </a:xfrm>
        </p:spPr>
        <p:txBody>
          <a:bodyPr/>
          <a:lstStyle/>
          <a:p>
            <a:pPr marL="0" indent="0">
              <a:buNone/>
            </a:pPr>
            <a:r>
              <a:rPr lang="en-GB" sz="2400" dirty="0"/>
              <a:t>The VP/2020/003 call</a:t>
            </a:r>
            <a:endParaRPr lang="en-IE" sz="2400" dirty="0">
              <a:hlinkClick r:id="rId2"/>
            </a:endParaRPr>
          </a:p>
          <a:p>
            <a:r>
              <a:rPr lang="en-IE" sz="2400" dirty="0">
                <a:hlinkClick r:id="rId2"/>
              </a:rPr>
              <a:t>Calls for proposals - Employment, Social Affairs &amp; Inclusion - European Commission (europa.eu)</a:t>
            </a:r>
            <a:endParaRPr lang="en-IE" sz="2400" dirty="0"/>
          </a:p>
          <a:p>
            <a:r>
              <a:rPr lang="en-US" sz="2400" dirty="0">
                <a:hlinkClick r:id="rId3"/>
              </a:rPr>
              <a:t>4.1_List_of_Awarded_Grants_from_2013_for_publication_on_Europa_ (1).pdf</a:t>
            </a:r>
            <a:endParaRPr lang="en-US" sz="2400" dirty="0"/>
          </a:p>
          <a:p>
            <a:r>
              <a:rPr lang="en-IE" sz="2400" dirty="0">
                <a:hlinkClick r:id="rId4"/>
              </a:rPr>
              <a:t>Publications and documents - Employment, Social Affairs &amp; Inclusion - European Commission (europa.eu)</a:t>
            </a:r>
            <a:endParaRPr lang="en-US" sz="2400" dirty="0"/>
          </a:p>
          <a:p>
            <a:pPr marL="0" indent="0">
              <a:buNone/>
            </a:pPr>
            <a:endParaRPr lang="en-IE" sz="2100" dirty="0"/>
          </a:p>
        </p:txBody>
      </p:sp>
      <p:sp>
        <p:nvSpPr>
          <p:cNvPr id="2" name="Title 1"/>
          <p:cNvSpPr>
            <a:spLocks noGrp="1"/>
          </p:cNvSpPr>
          <p:nvPr>
            <p:ph type="title"/>
          </p:nvPr>
        </p:nvSpPr>
        <p:spPr>
          <a:xfrm>
            <a:off x="628650" y="239973"/>
            <a:ext cx="7886700" cy="782357"/>
          </a:xfrm>
        </p:spPr>
        <p:txBody>
          <a:bodyPr/>
          <a:lstStyle/>
          <a:p>
            <a:r>
              <a:rPr lang="en-GB" sz="2800" dirty="0"/>
              <a:t>Further reading</a:t>
            </a:r>
          </a:p>
        </p:txBody>
      </p:sp>
    </p:spTree>
    <p:extLst>
      <p:ext uri="{BB962C8B-B14F-4D97-AF65-F5344CB8AC3E}">
        <p14:creationId xmlns:p14="http://schemas.microsoft.com/office/powerpoint/2010/main" val="2213104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D83FDF-C130-79C4-1BE5-4F864E7A5F80}"/>
              </a:ext>
            </a:extLst>
          </p:cNvPr>
          <p:cNvSpPr>
            <a:spLocks noGrp="1"/>
          </p:cNvSpPr>
          <p:nvPr>
            <p:ph idx="1"/>
          </p:nvPr>
        </p:nvSpPr>
        <p:spPr/>
        <p:txBody>
          <a:bodyPr/>
          <a:lstStyle/>
          <a:p>
            <a:r>
              <a:rPr lang="en-IE" sz="2400" dirty="0">
                <a:hlinkClick r:id="rId2"/>
              </a:rPr>
              <a:t>Awarded grants - Employment, Social Affairs &amp; Inclusion - European Commission (europa.eu)</a:t>
            </a:r>
            <a:endParaRPr lang="en-IE" sz="2400" dirty="0"/>
          </a:p>
          <a:p>
            <a:r>
              <a:rPr lang="en-IE" sz="2400" dirty="0">
                <a:hlinkClick r:id="rId3"/>
              </a:rPr>
              <a:t>Results of action grants - Employment, Social Affairs &amp; Inclusion - European Commission (europa.eu)</a:t>
            </a:r>
            <a:endParaRPr lang="en-IE" sz="2400" dirty="0">
              <a:solidFill>
                <a:srgbClr val="004494"/>
              </a:solidFill>
            </a:endParaRPr>
          </a:p>
          <a:p>
            <a:r>
              <a:rPr lang="en-IE" sz="2400" dirty="0">
                <a:hlinkClick r:id="rId4"/>
              </a:rPr>
              <a:t>Funding &amp; tenders (europa.eu)</a:t>
            </a:r>
            <a:endParaRPr lang="en-IE" sz="2400" dirty="0"/>
          </a:p>
        </p:txBody>
      </p:sp>
      <p:sp>
        <p:nvSpPr>
          <p:cNvPr id="3" name="Slide Number Placeholder 2">
            <a:extLst>
              <a:ext uri="{FF2B5EF4-FFF2-40B4-BE49-F238E27FC236}">
                <a16:creationId xmlns:a16="http://schemas.microsoft.com/office/drawing/2014/main" id="{614BB3E9-42EC-4299-0933-51BA8E64F98A}"/>
              </a:ext>
            </a:extLst>
          </p:cNvPr>
          <p:cNvSpPr>
            <a:spLocks noGrp="1"/>
          </p:cNvSpPr>
          <p:nvPr>
            <p:ph type="sldNum" sz="quarter" idx="12"/>
          </p:nvPr>
        </p:nvSpPr>
        <p:spPr/>
        <p:txBody>
          <a:bodyPr/>
          <a:lstStyle/>
          <a:p>
            <a:fld id="{F46C79FD-C571-418B-AB0F-5EE936C85276}" type="slidenum">
              <a:rPr lang="en-GB" smtClean="0"/>
              <a:t>23</a:t>
            </a:fld>
            <a:endParaRPr lang="en-GB"/>
          </a:p>
        </p:txBody>
      </p:sp>
      <p:sp>
        <p:nvSpPr>
          <p:cNvPr id="4" name="Title 3">
            <a:extLst>
              <a:ext uri="{FF2B5EF4-FFF2-40B4-BE49-F238E27FC236}">
                <a16:creationId xmlns:a16="http://schemas.microsoft.com/office/drawing/2014/main" id="{F6D2C9A7-81C8-93A4-8D0F-F4BBCF6444D7}"/>
              </a:ext>
            </a:extLst>
          </p:cNvPr>
          <p:cNvSpPr>
            <a:spLocks noGrp="1"/>
          </p:cNvSpPr>
          <p:nvPr>
            <p:ph type="title"/>
          </p:nvPr>
        </p:nvSpPr>
        <p:spPr/>
        <p:txBody>
          <a:bodyPr/>
          <a:lstStyle/>
          <a:p>
            <a:r>
              <a:rPr lang="en-US" sz="3200" dirty="0"/>
              <a:t>In general on the EASI calls</a:t>
            </a:r>
            <a:endParaRPr lang="en-IE" dirty="0"/>
          </a:p>
        </p:txBody>
      </p:sp>
    </p:spTree>
    <p:extLst>
      <p:ext uri="{BB962C8B-B14F-4D97-AF65-F5344CB8AC3E}">
        <p14:creationId xmlns:p14="http://schemas.microsoft.com/office/powerpoint/2010/main" val="1911593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24</a:t>
            </a:fld>
            <a:endParaRPr lang="en-GB"/>
          </a:p>
        </p:txBody>
      </p:sp>
      <p:sp>
        <p:nvSpPr>
          <p:cNvPr id="2" name="Title 1"/>
          <p:cNvSpPr>
            <a:spLocks noGrp="1"/>
          </p:cNvSpPr>
          <p:nvPr>
            <p:ph type="ctrTitle"/>
          </p:nvPr>
        </p:nvSpPr>
        <p:spPr/>
        <p:txBody>
          <a:bodyPr>
            <a:normAutofit fontScale="90000"/>
          </a:bodyPr>
          <a:lstStyle/>
          <a:p>
            <a:pPr algn="ctr"/>
            <a:r>
              <a:rPr lang="it-IT" dirty="0"/>
              <a:t>Thank </a:t>
            </a:r>
            <a:r>
              <a:rPr lang="it-IT" dirty="0" err="1"/>
              <a:t>you</a:t>
            </a:r>
            <a:r>
              <a:rPr lang="it-IT" dirty="0"/>
              <a:t> </a:t>
            </a:r>
            <a:r>
              <a:rPr lang="it-IT" dirty="0" err="1"/>
              <a:t>very</a:t>
            </a:r>
            <a:r>
              <a:rPr lang="it-IT" dirty="0"/>
              <a:t> </a:t>
            </a:r>
            <a:r>
              <a:rPr lang="it-IT" dirty="0" err="1"/>
              <a:t>much</a:t>
            </a:r>
            <a:r>
              <a:rPr lang="it-IT" dirty="0"/>
              <a:t> for </a:t>
            </a:r>
            <a:r>
              <a:rPr lang="it-IT" dirty="0" err="1"/>
              <a:t>your</a:t>
            </a:r>
            <a:r>
              <a:rPr lang="it-IT" dirty="0"/>
              <a:t> </a:t>
            </a:r>
            <a:r>
              <a:rPr lang="it-IT" dirty="0" err="1"/>
              <a:t>attention</a:t>
            </a:r>
            <a:r>
              <a:rPr lang="it-IT" dirty="0"/>
              <a:t>!</a:t>
            </a:r>
            <a:endParaRPr lang="en-US" dirty="0"/>
          </a:p>
        </p:txBody>
      </p:sp>
      <p:sp>
        <p:nvSpPr>
          <p:cNvPr id="5" name="Subtitle 4">
            <a:extLst>
              <a:ext uri="{FF2B5EF4-FFF2-40B4-BE49-F238E27FC236}">
                <a16:creationId xmlns:a16="http://schemas.microsoft.com/office/drawing/2014/main" id="{C2F6E99C-AA68-2ABC-EF1B-E59A7B6AF549}"/>
              </a:ext>
            </a:extLst>
          </p:cNvPr>
          <p:cNvSpPr>
            <a:spLocks noGrp="1"/>
          </p:cNvSpPr>
          <p:nvPr>
            <p:ph type="subTitle" idx="1"/>
          </p:nvPr>
        </p:nvSpPr>
        <p:spPr/>
        <p:txBody>
          <a:bodyPr/>
          <a:lstStyle/>
          <a:p>
            <a:endParaRPr lang="en-IE"/>
          </a:p>
        </p:txBody>
      </p:sp>
      <p:sp>
        <p:nvSpPr>
          <p:cNvPr id="6" name="Text Placeholder 5">
            <a:extLst>
              <a:ext uri="{FF2B5EF4-FFF2-40B4-BE49-F238E27FC236}">
                <a16:creationId xmlns:a16="http://schemas.microsoft.com/office/drawing/2014/main" id="{6524E689-4462-7ED4-B8E3-CC71C61278BA}"/>
              </a:ext>
            </a:extLst>
          </p:cNvPr>
          <p:cNvSpPr>
            <a:spLocks noGrp="1"/>
          </p:cNvSpPr>
          <p:nvPr>
            <p:ph type="body" sz="quarter" idx="13"/>
          </p:nvPr>
        </p:nvSpPr>
        <p:spPr/>
        <p:txBody>
          <a:bodyPr/>
          <a:lstStyle/>
          <a:p>
            <a:endParaRPr lang="en-IE"/>
          </a:p>
        </p:txBody>
      </p:sp>
    </p:spTree>
    <p:extLst>
      <p:ext uri="{BB962C8B-B14F-4D97-AF65-F5344CB8AC3E}">
        <p14:creationId xmlns:p14="http://schemas.microsoft.com/office/powerpoint/2010/main" val="4119858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28650" y="330452"/>
            <a:ext cx="8229600" cy="936625"/>
          </a:xfrm>
        </p:spPr>
        <p:txBody>
          <a:bodyPr/>
          <a:lstStyle/>
          <a:p>
            <a:r>
              <a:rPr lang="en-GB" altLang="en-US" dirty="0"/>
              <a:t>Monetary Poverty (AROP)</a:t>
            </a:r>
          </a:p>
        </p:txBody>
      </p:sp>
      <p:sp>
        <p:nvSpPr>
          <p:cNvPr id="13" name="Content Placeholder 2"/>
          <p:cNvSpPr txBox="1">
            <a:spLocks/>
          </p:cNvSpPr>
          <p:nvPr/>
        </p:nvSpPr>
        <p:spPr bwMode="auto">
          <a:xfrm>
            <a:off x="628650" y="2015067"/>
            <a:ext cx="8515350" cy="4116220"/>
          </a:xfrm>
          <a:prstGeom prst="rect">
            <a:avLst/>
          </a:prstGeom>
          <a:solidFill>
            <a:schemeClr val="bg1"/>
          </a:solidFill>
          <a:ln>
            <a:noFill/>
          </a:ln>
          <a:effectLst/>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42900" lvl="2" indent="-342900">
              <a:spcBef>
                <a:spcPts val="900"/>
              </a:spcBef>
              <a:spcAft>
                <a:spcPts val="0"/>
              </a:spcAft>
              <a:buClr>
                <a:srgbClr val="0F5494"/>
              </a:buClr>
              <a:buSzPct val="120000"/>
              <a:buFont typeface="Arial" panose="020B0604020202020204" pitchFamily="34" charset="0"/>
              <a:buChar char="•"/>
              <a:defRPr/>
            </a:pPr>
            <a:r>
              <a:rPr lang="en-US" altLang="en-US" sz="2400" dirty="0">
                <a:solidFill>
                  <a:srgbClr val="4D4D4D"/>
                </a:solidFill>
              </a:rPr>
              <a:t>Definition</a:t>
            </a:r>
          </a:p>
          <a:p>
            <a:pPr marL="0" lvl="2" indent="0">
              <a:spcBef>
                <a:spcPts val="900"/>
              </a:spcBef>
              <a:spcAft>
                <a:spcPts val="0"/>
              </a:spcAft>
              <a:buClr>
                <a:srgbClr val="0F5494"/>
              </a:buClr>
              <a:buSzPct val="120000"/>
              <a:defRPr/>
            </a:pPr>
            <a:r>
              <a:rPr lang="en-US" altLang="en-US" sz="2400" b="0" dirty="0">
                <a:solidFill>
                  <a:srgbClr val="4D4D4D"/>
                </a:solidFill>
              </a:rPr>
              <a:t>People with an </a:t>
            </a:r>
            <a:r>
              <a:rPr lang="en-US" altLang="en-US" sz="2400" b="0" dirty="0" err="1">
                <a:solidFill>
                  <a:srgbClr val="4D4D4D"/>
                </a:solidFill>
              </a:rPr>
              <a:t>equivalised</a:t>
            </a:r>
            <a:r>
              <a:rPr lang="en-US" altLang="en-US" sz="2400" b="0" dirty="0">
                <a:solidFill>
                  <a:srgbClr val="4D4D4D"/>
                </a:solidFill>
              </a:rPr>
              <a:t> disposable income (after social transfer) below the at-risk-of-poverty threshold (i.e. 60% of the national median </a:t>
            </a:r>
            <a:r>
              <a:rPr lang="en-US" altLang="en-US" sz="2400" b="0" dirty="0" err="1">
                <a:solidFill>
                  <a:srgbClr val="4D4D4D"/>
                </a:solidFill>
              </a:rPr>
              <a:t>equivalised</a:t>
            </a:r>
            <a:r>
              <a:rPr lang="en-US" altLang="en-US" sz="2400" b="0" dirty="0">
                <a:solidFill>
                  <a:srgbClr val="4D4D4D"/>
                </a:solidFill>
              </a:rPr>
              <a:t> disposable income after social transfers).</a:t>
            </a:r>
            <a:endParaRPr kumimoji="0" lang="en-US" sz="1800" b="1" i="0" u="none" strike="noStrike" kern="0" cap="none" spc="0" normalizeH="0" baseline="0" noProof="0" dirty="0">
              <a:ln>
                <a:noFill/>
              </a:ln>
              <a:solidFill>
                <a:srgbClr val="E76C53"/>
              </a:solidFill>
              <a:effectLst/>
              <a:uLnTx/>
              <a:uFillTx/>
              <a:latin typeface="Arial"/>
              <a:ea typeface="+mn-ea"/>
              <a:cs typeface="+mn-cs"/>
            </a:endParaRPr>
          </a:p>
          <a:p>
            <a:pPr marL="0" lvl="2" indent="0">
              <a:spcBef>
                <a:spcPts val="600"/>
              </a:spcBef>
              <a:spcAft>
                <a:spcPts val="0"/>
              </a:spcAft>
              <a:buClr>
                <a:srgbClr val="0F5494"/>
              </a:buClr>
              <a:buSzPct val="120000"/>
              <a:defRPr/>
            </a:pPr>
            <a:r>
              <a:rPr lang="en-US" dirty="0">
                <a:hlinkClick r:id="rId3"/>
              </a:rPr>
              <a:t>Glossary:At-risk-of-poverty rate - Statistics Explained (europa.eu)</a:t>
            </a:r>
          </a:p>
          <a:p>
            <a:pPr marL="0" lvl="2" indent="0">
              <a:spcBef>
                <a:spcPts val="600"/>
              </a:spcBef>
              <a:spcAft>
                <a:spcPts val="0"/>
              </a:spcAft>
              <a:buClr>
                <a:srgbClr val="0F5494"/>
              </a:buClr>
              <a:buSzPct val="120000"/>
              <a:defRPr/>
            </a:pPr>
            <a:endParaRPr lang="en-US" dirty="0">
              <a:hlinkClick r:id="rId3"/>
            </a:endParaRPr>
          </a:p>
          <a:p>
            <a:pPr marL="171450" lvl="2" indent="-171450">
              <a:spcBef>
                <a:spcPts val="600"/>
              </a:spcBef>
              <a:spcAft>
                <a:spcPts val="0"/>
              </a:spcAft>
              <a:buClr>
                <a:srgbClr val="0F5494"/>
              </a:buClr>
              <a:buSzPct val="120000"/>
              <a:buFont typeface="Arial" panose="020B0604020202020204" pitchFamily="34" charset="0"/>
              <a:buChar char="•"/>
              <a:defRPr/>
            </a:pPr>
            <a:r>
              <a:rPr lang="en-US" sz="2400" b="0" dirty="0">
                <a:solidFill>
                  <a:srgbClr val="4D4D4D"/>
                </a:solidFill>
              </a:rPr>
              <a:t>Time lag : Income year = (Survey year – 1); and data available in (survey year + 1)</a:t>
            </a:r>
            <a:endParaRPr lang="en-GB" sz="2800" b="0" dirty="0">
              <a:solidFill>
                <a:srgbClr val="4D4D4D"/>
              </a:solidFill>
            </a:endParaRPr>
          </a:p>
        </p:txBody>
      </p:sp>
    </p:spTree>
    <p:extLst>
      <p:ext uri="{BB962C8B-B14F-4D97-AF65-F5344CB8AC3E}">
        <p14:creationId xmlns:p14="http://schemas.microsoft.com/office/powerpoint/2010/main" val="214822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28650" y="302113"/>
            <a:ext cx="8396817" cy="936625"/>
          </a:xfrm>
        </p:spPr>
        <p:txBody>
          <a:bodyPr/>
          <a:lstStyle/>
          <a:p>
            <a:r>
              <a:rPr lang="en-IE" altLang="en-US" dirty="0"/>
              <a:t>Living conditions and employment </a:t>
            </a:r>
            <a:br>
              <a:rPr lang="en-IE" altLang="en-US" dirty="0"/>
            </a:br>
            <a:r>
              <a:rPr lang="en-IE" altLang="en-US" dirty="0"/>
              <a:t>dimensions of poverty (SMSD and VLWI)</a:t>
            </a:r>
            <a:endParaRPr lang="en-GB" altLang="en-US" dirty="0"/>
          </a:p>
        </p:txBody>
      </p:sp>
      <p:graphicFrame>
        <p:nvGraphicFramePr>
          <p:cNvPr id="6" name="Chart 5"/>
          <p:cNvGraphicFramePr>
            <a:graphicFrameLocks/>
          </p:cNvGraphicFramePr>
          <p:nvPr/>
        </p:nvGraphicFramePr>
        <p:xfrm>
          <a:off x="7230505" y="4231757"/>
          <a:ext cx="892771" cy="654856"/>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txBox="1">
            <a:spLocks/>
          </p:cNvSpPr>
          <p:nvPr/>
        </p:nvSpPr>
        <p:spPr bwMode="auto">
          <a:xfrm>
            <a:off x="628650" y="1617784"/>
            <a:ext cx="8092017" cy="4545949"/>
          </a:xfrm>
          <a:prstGeom prst="rect">
            <a:avLst/>
          </a:prstGeom>
          <a:solidFill>
            <a:schemeClr val="bg1"/>
          </a:solidFill>
          <a:ln>
            <a:noFill/>
          </a:ln>
          <a:effectLst/>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342900" lvl="2" indent="-342900">
              <a:spcBef>
                <a:spcPts val="900"/>
              </a:spcBef>
              <a:spcAft>
                <a:spcPts val="0"/>
              </a:spcAft>
              <a:buClr>
                <a:srgbClr val="0F5494"/>
              </a:buClr>
              <a:buSzPct val="120000"/>
              <a:buFont typeface="Arial" panose="020B0604020202020204" pitchFamily="34" charset="0"/>
              <a:buChar char="•"/>
              <a:defRPr/>
            </a:pPr>
            <a:r>
              <a:rPr lang="en-US" altLang="en-US" sz="1800" dirty="0">
                <a:solidFill>
                  <a:srgbClr val="4D4D4D"/>
                </a:solidFill>
                <a:latin typeface="+mj-lt"/>
              </a:rPr>
              <a:t>Severe Material and Social Deprivation (SMSD)</a:t>
            </a:r>
          </a:p>
          <a:p>
            <a:pPr marL="800100" lvl="3" indent="-342900">
              <a:spcBef>
                <a:spcPts val="600"/>
              </a:spcBef>
              <a:spcAft>
                <a:spcPts val="0"/>
              </a:spcAft>
              <a:buClr>
                <a:srgbClr val="0F5494"/>
              </a:buClr>
              <a:buSzPct val="120000"/>
              <a:buFont typeface="Arial" panose="020B0604020202020204" pitchFamily="34" charset="0"/>
              <a:buChar char="•"/>
              <a:defRPr/>
            </a:pPr>
            <a:r>
              <a:rPr lang="en-US" sz="1600" b="0" dirty="0">
                <a:solidFill>
                  <a:srgbClr val="333333"/>
                </a:solidFill>
                <a:latin typeface="+mj-lt"/>
              </a:rPr>
              <a:t>How many individuals cannot afford a certain good, service or social activities</a:t>
            </a:r>
          </a:p>
          <a:p>
            <a:pPr marL="800100" lvl="3" indent="-342900">
              <a:spcBef>
                <a:spcPts val="600"/>
              </a:spcBef>
              <a:spcAft>
                <a:spcPts val="0"/>
              </a:spcAft>
              <a:buClr>
                <a:srgbClr val="0F5494"/>
              </a:buClr>
              <a:buSzPct val="120000"/>
              <a:buFont typeface="Arial" panose="020B0604020202020204" pitchFamily="34" charset="0"/>
              <a:buChar char="•"/>
              <a:defRPr/>
            </a:pPr>
            <a:r>
              <a:rPr lang="en-US" sz="1600" b="0" dirty="0">
                <a:solidFill>
                  <a:srgbClr val="333333"/>
                </a:solidFill>
                <a:latin typeface="+mj-lt"/>
              </a:rPr>
              <a:t>Defined as population experiencing an enforced lack of at least 7 out of 13 deprivation items (6 related to the individual and 7 related to the household)</a:t>
            </a:r>
          </a:p>
          <a:p>
            <a:pPr marL="800100" lvl="3" indent="-342900">
              <a:spcBef>
                <a:spcPts val="600"/>
              </a:spcBef>
              <a:spcAft>
                <a:spcPts val="0"/>
              </a:spcAft>
              <a:buClr>
                <a:srgbClr val="0F5494"/>
              </a:buClr>
              <a:buSzPct val="120000"/>
              <a:buFont typeface="Arial" panose="020B0604020202020204" pitchFamily="34" charset="0"/>
              <a:buChar char="•"/>
              <a:defRPr/>
            </a:pPr>
            <a:r>
              <a:rPr lang="en-US" sz="1600" b="0" dirty="0">
                <a:solidFill>
                  <a:srgbClr val="333333"/>
                </a:solidFill>
                <a:latin typeface="+mj-lt"/>
              </a:rPr>
              <a:t>Ref. to c</a:t>
            </a:r>
            <a:r>
              <a:rPr lang="en-US" sz="1600" b="0" noProof="0" dirty="0" err="1">
                <a:solidFill>
                  <a:srgbClr val="333333"/>
                </a:solidFill>
                <a:latin typeface="+mj-lt"/>
              </a:rPr>
              <a:t>urrent</a:t>
            </a:r>
            <a:r>
              <a:rPr lang="en-US" sz="1600" b="0" noProof="0" dirty="0">
                <a:solidFill>
                  <a:srgbClr val="333333"/>
                </a:solidFill>
                <a:latin typeface="+mj-lt"/>
              </a:rPr>
              <a:t> situation (diff. AROP and VLWI)</a:t>
            </a:r>
          </a:p>
          <a:p>
            <a:pPr marL="457200" lvl="3" indent="0">
              <a:spcBef>
                <a:spcPts val="600"/>
              </a:spcBef>
              <a:spcAft>
                <a:spcPts val="0"/>
              </a:spcAft>
              <a:buClr>
                <a:srgbClr val="0F5494"/>
              </a:buClr>
              <a:buSzPct val="120000"/>
              <a:buNone/>
              <a:defRPr/>
            </a:pPr>
            <a:endParaRPr lang="en-US" sz="1600" b="0" dirty="0">
              <a:solidFill>
                <a:srgbClr val="333333"/>
              </a:solidFill>
              <a:latin typeface="+mj-lt"/>
            </a:endParaRPr>
          </a:p>
          <a:p>
            <a:pPr marL="342900" lvl="2" indent="-342900">
              <a:spcBef>
                <a:spcPts val="900"/>
              </a:spcBef>
              <a:spcAft>
                <a:spcPts val="0"/>
              </a:spcAft>
              <a:buClr>
                <a:srgbClr val="0F5494"/>
              </a:buClr>
              <a:buSzPct val="120000"/>
              <a:buFont typeface="Arial" panose="020B0604020202020204" pitchFamily="34" charset="0"/>
              <a:buChar char="•"/>
              <a:defRPr/>
            </a:pPr>
            <a:r>
              <a:rPr lang="en-US" altLang="en-US" sz="1800" dirty="0">
                <a:solidFill>
                  <a:srgbClr val="4D4D4D"/>
                </a:solidFill>
                <a:latin typeface="+mj-lt"/>
              </a:rPr>
              <a:t>Persons living in households with very low work intensity (or quasi-jobless households) (VLWI)</a:t>
            </a:r>
          </a:p>
          <a:p>
            <a:pPr marL="800100" lvl="3" indent="-342900">
              <a:spcBef>
                <a:spcPts val="900"/>
              </a:spcBef>
              <a:spcAft>
                <a:spcPts val="0"/>
              </a:spcAft>
              <a:buClr>
                <a:srgbClr val="0F5494"/>
              </a:buClr>
              <a:buSzPct val="120000"/>
              <a:buFont typeface="Arial" panose="020B0604020202020204" pitchFamily="34" charset="0"/>
              <a:buChar char="•"/>
              <a:defRPr/>
            </a:pPr>
            <a:r>
              <a:rPr lang="en-US" altLang="en-US" sz="1600" b="0" dirty="0">
                <a:solidFill>
                  <a:srgbClr val="333333"/>
                </a:solidFill>
                <a:latin typeface="+mj-lt"/>
              </a:rPr>
              <a:t>Work intensity is the ratio of the total number of months that all working-age household members have worked and the total number of months the same household members theoretically could have worked.</a:t>
            </a:r>
          </a:p>
          <a:p>
            <a:pPr marL="800100" lvl="3" indent="-342900">
              <a:spcBef>
                <a:spcPts val="900"/>
              </a:spcBef>
              <a:spcAft>
                <a:spcPts val="0"/>
              </a:spcAft>
              <a:buClr>
                <a:srgbClr val="0F5494"/>
              </a:buClr>
              <a:buSzPct val="120000"/>
              <a:buFont typeface="Arial" panose="020B0604020202020204" pitchFamily="34" charset="0"/>
              <a:buChar char="•"/>
              <a:defRPr/>
            </a:pPr>
            <a:r>
              <a:rPr lang="en-US" altLang="en-US" sz="1600" b="0" dirty="0">
                <a:solidFill>
                  <a:srgbClr val="333333"/>
                </a:solidFill>
                <a:latin typeface="+mj-lt"/>
              </a:rPr>
              <a:t>Defined as the number of persons (0-64) living in a household where the members of working age worked a working time equal or less than 20% of their total work-time potential during the previous year</a:t>
            </a:r>
          </a:p>
          <a:p>
            <a:pPr marL="342900" lvl="2" indent="-342900">
              <a:spcBef>
                <a:spcPts val="900"/>
              </a:spcBef>
              <a:spcAft>
                <a:spcPts val="0"/>
              </a:spcAft>
              <a:buClr>
                <a:srgbClr val="0F5494"/>
              </a:buClr>
              <a:buSzPct val="120000"/>
              <a:buFont typeface="Arial" panose="020B0604020202020204" pitchFamily="34" charset="0"/>
              <a:buChar char="•"/>
              <a:defRPr/>
            </a:pPr>
            <a:endParaRPr lang="en-US" sz="1050" b="0" noProof="0" dirty="0">
              <a:solidFill>
                <a:srgbClr val="333333"/>
              </a:solidFill>
              <a:latin typeface="+mj-lt"/>
            </a:endParaRPr>
          </a:p>
          <a:p>
            <a:pPr marL="0" marR="0" lvl="2" indent="0" algn="l" defTabSz="914400" rtl="0" eaLnBrk="0" fontAlgn="base" latinLnBrk="0" hangingPunct="0">
              <a:lnSpc>
                <a:spcPct val="100000"/>
              </a:lnSpc>
              <a:spcBef>
                <a:spcPts val="600"/>
              </a:spcBef>
              <a:spcAft>
                <a:spcPts val="0"/>
              </a:spcAft>
              <a:buClr>
                <a:srgbClr val="0F5494"/>
              </a:buClr>
              <a:buSzPct val="120000"/>
              <a:buFontTx/>
              <a:buNone/>
              <a:tabLst/>
              <a:defRPr/>
            </a:pPr>
            <a:br>
              <a:rPr kumimoji="0" lang="en-US" sz="1600" b="1" i="0" u="none" strike="noStrike" kern="0" cap="none" spc="0" normalizeH="0" baseline="0" noProof="0" dirty="0">
                <a:ln>
                  <a:noFill/>
                </a:ln>
                <a:solidFill>
                  <a:srgbClr val="133176"/>
                </a:solidFill>
                <a:effectLst/>
                <a:uLnTx/>
                <a:uFillTx/>
                <a:latin typeface="Arial"/>
                <a:ea typeface="+mn-ea"/>
                <a:cs typeface="+mn-cs"/>
              </a:rPr>
            </a:br>
            <a:endParaRPr kumimoji="0" lang="en-US" sz="1600" b="1" i="0" u="none" strike="noStrike" kern="0" cap="none" spc="0" normalizeH="0" baseline="0" noProof="0" dirty="0">
              <a:ln>
                <a:noFill/>
              </a:ln>
              <a:solidFill>
                <a:srgbClr val="133176"/>
              </a:solidFill>
              <a:effectLst/>
              <a:uLnTx/>
              <a:uFillTx/>
              <a:latin typeface="Arial"/>
              <a:ea typeface="+mn-ea"/>
              <a:cs typeface="+mn-cs"/>
            </a:endParaRPr>
          </a:p>
        </p:txBody>
      </p:sp>
    </p:spTree>
    <p:extLst>
      <p:ext uri="{BB962C8B-B14F-4D97-AF65-F5344CB8AC3E}">
        <p14:creationId xmlns:p14="http://schemas.microsoft.com/office/powerpoint/2010/main" val="4057130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708026" y="209592"/>
            <a:ext cx="7886700" cy="782357"/>
          </a:xfrm>
        </p:spPr>
        <p:txBody>
          <a:bodyPr/>
          <a:lstStyle/>
          <a:p>
            <a:pPr algn="ctr"/>
            <a:r>
              <a:rPr lang="en-GB" altLang="en-US" sz="2800" dirty="0">
                <a:solidFill>
                  <a:schemeClr val="tx2">
                    <a:lumMod val="75000"/>
                  </a:schemeClr>
                </a:solidFill>
              </a:rPr>
              <a:t>Assessing Minimum Income Support</a:t>
            </a:r>
            <a:br>
              <a:rPr lang="en-GB" altLang="en-US" sz="2800" dirty="0">
                <a:solidFill>
                  <a:schemeClr val="tx2">
                    <a:lumMod val="75000"/>
                  </a:schemeClr>
                </a:solidFill>
              </a:rPr>
            </a:br>
            <a:r>
              <a:rPr lang="en-GB" altLang="en-US" sz="2800" dirty="0">
                <a:solidFill>
                  <a:schemeClr val="tx2">
                    <a:lumMod val="75000"/>
                  </a:schemeClr>
                </a:solidFill>
              </a:rPr>
              <a:t>(benchmarking framework)</a:t>
            </a:r>
            <a:endParaRPr lang="en-GB" altLang="en-US" sz="2800" i="1" dirty="0">
              <a:solidFill>
                <a:schemeClr val="tx2">
                  <a:lumMod val="75000"/>
                </a:schemeClr>
              </a:solidFill>
            </a:endParaRPr>
          </a:p>
        </p:txBody>
      </p:sp>
      <p:sp>
        <p:nvSpPr>
          <p:cNvPr id="9" name="Content Placeholder 2"/>
          <p:cNvSpPr>
            <a:spLocks noGrp="1"/>
          </p:cNvSpPr>
          <p:nvPr>
            <p:ph idx="4294967295"/>
          </p:nvPr>
        </p:nvSpPr>
        <p:spPr>
          <a:xfrm>
            <a:off x="659361" y="1194092"/>
            <a:ext cx="7984029" cy="4150546"/>
          </a:xfrm>
        </p:spPr>
        <p:txBody>
          <a:bodyPr/>
          <a:lstStyle/>
          <a:p>
            <a:pPr marL="0" indent="0">
              <a:buClr>
                <a:srgbClr val="0F5494"/>
              </a:buClr>
              <a:buSzPct val="120000"/>
              <a:buFontTx/>
              <a:buNone/>
              <a:defRPr/>
            </a:pPr>
            <a:r>
              <a:rPr lang="en-GB" sz="2000" b="1" i="0" dirty="0">
                <a:solidFill>
                  <a:schemeClr val="tx2"/>
                </a:solidFill>
              </a:rPr>
              <a:t>Adequacy of benefit level</a:t>
            </a:r>
          </a:p>
          <a:p>
            <a:pPr>
              <a:buClr>
                <a:srgbClr val="0F5494"/>
              </a:buClr>
              <a:buSzPct val="120000"/>
              <a:defRPr/>
            </a:pPr>
            <a:r>
              <a:rPr lang="en-GB" sz="1600" i="0" dirty="0">
                <a:solidFill>
                  <a:schemeClr val="tx2"/>
                </a:solidFill>
              </a:rPr>
              <a:t>Comparing the minimum income level to the poverty line</a:t>
            </a:r>
          </a:p>
          <a:p>
            <a:pPr>
              <a:buClr>
                <a:srgbClr val="0F5494"/>
              </a:buClr>
              <a:buSzPct val="120000"/>
              <a:defRPr/>
            </a:pPr>
            <a:r>
              <a:rPr lang="en-GB" sz="1600" i="0" dirty="0">
                <a:solidFill>
                  <a:schemeClr val="tx2"/>
                </a:solidFill>
              </a:rPr>
              <a:t>Comparing the minimum income level to the income of a low wage earner</a:t>
            </a:r>
          </a:p>
          <a:p>
            <a:pPr marL="0" indent="0">
              <a:buClr>
                <a:srgbClr val="0F5494"/>
              </a:buClr>
              <a:buSzPct val="120000"/>
              <a:buFontTx/>
              <a:buNone/>
              <a:defRPr/>
            </a:pPr>
            <a:r>
              <a:rPr lang="en-GB" sz="2000" b="1" i="0" dirty="0">
                <a:solidFill>
                  <a:schemeClr val="tx2"/>
                </a:solidFill>
              </a:rPr>
              <a:t>Eligibility conditions (context information)</a:t>
            </a:r>
          </a:p>
          <a:p>
            <a:pPr>
              <a:buClr>
                <a:srgbClr val="0F5494"/>
              </a:buClr>
              <a:buSzPct val="120000"/>
              <a:defRPr/>
            </a:pPr>
            <a:r>
              <a:rPr lang="en-US" sz="1600" i="0" dirty="0">
                <a:solidFill>
                  <a:schemeClr val="tx2"/>
                </a:solidFill>
              </a:rPr>
              <a:t>Means-testing: link with adequacy and context information on earnings disregards</a:t>
            </a:r>
          </a:p>
          <a:p>
            <a:pPr>
              <a:buClr>
                <a:srgbClr val="0F5494"/>
              </a:buClr>
              <a:buSzPct val="120000"/>
              <a:defRPr/>
            </a:pPr>
            <a:r>
              <a:rPr lang="en-US" sz="1600" i="0" dirty="0">
                <a:solidFill>
                  <a:schemeClr val="tx2"/>
                </a:solidFill>
              </a:rPr>
              <a:t>Residence: context information on time requirements and local level residence requirements, including for homeless persons</a:t>
            </a:r>
            <a:r>
              <a:rPr lang="en-GB" sz="1600" i="0" dirty="0">
                <a:solidFill>
                  <a:schemeClr val="tx2"/>
                </a:solidFill>
              </a:rPr>
              <a:t>  </a:t>
            </a:r>
          </a:p>
          <a:p>
            <a:pPr marL="0" indent="0">
              <a:buClr>
                <a:srgbClr val="0F5494"/>
              </a:buClr>
              <a:buSzPct val="120000"/>
              <a:buFontTx/>
              <a:buNone/>
              <a:defRPr/>
            </a:pPr>
            <a:r>
              <a:rPr lang="en-GB" sz="2000" b="1" i="0" dirty="0">
                <a:solidFill>
                  <a:schemeClr val="tx2"/>
                </a:solidFill>
              </a:rPr>
              <a:t>Activation policies and access to services (context information)</a:t>
            </a:r>
          </a:p>
          <a:p>
            <a:pPr>
              <a:buClr>
                <a:srgbClr val="0F5494"/>
              </a:buClr>
              <a:buSzPct val="120000"/>
              <a:defRPr/>
            </a:pPr>
            <a:r>
              <a:rPr lang="en-US" sz="1600" i="0" dirty="0">
                <a:solidFill>
                  <a:schemeClr val="tx2"/>
                </a:solidFill>
              </a:rPr>
              <a:t>Financial incentives to work: evolution of income from minimum income beneficiaries to income low-wage earners (context information)</a:t>
            </a:r>
          </a:p>
          <a:p>
            <a:pPr>
              <a:buClr>
                <a:srgbClr val="0F5494"/>
              </a:buClr>
              <a:buSzPct val="120000"/>
              <a:defRPr/>
            </a:pPr>
            <a:r>
              <a:rPr lang="en-US" sz="1600" i="0" dirty="0">
                <a:solidFill>
                  <a:schemeClr val="tx2"/>
                </a:solidFill>
              </a:rPr>
              <a:t>Access to services: focus on gap in access to services between people aged 18-59 at risk of poverty living in quasi-jobless households and people aged 18-59 not at risk of poverty and not living in quasi-jobless households (performance indicator) </a:t>
            </a:r>
          </a:p>
          <a:p>
            <a:pPr>
              <a:defRPr/>
            </a:pPr>
            <a:endParaRPr lang="en-GB" sz="1600" i="0" dirty="0"/>
          </a:p>
        </p:txBody>
      </p:sp>
      <p:sp>
        <p:nvSpPr>
          <p:cNvPr id="4" name="Rectangle 3"/>
          <p:cNvSpPr/>
          <p:nvPr/>
        </p:nvSpPr>
        <p:spPr>
          <a:xfrm>
            <a:off x="628649" y="6235516"/>
            <a:ext cx="6568017" cy="400110"/>
          </a:xfrm>
          <a:prstGeom prst="rect">
            <a:avLst/>
          </a:prstGeom>
        </p:spPr>
        <p:txBody>
          <a:bodyPr wrap="square">
            <a:spAutoFit/>
          </a:bodyPr>
          <a:lstStyle/>
          <a:p>
            <a:pPr lvl="0">
              <a:defRPr/>
            </a:pPr>
            <a:r>
              <a:rPr lang="en-IE" sz="1000" dirty="0">
                <a:solidFill>
                  <a:schemeClr val="accent5">
                    <a:lumMod val="75000"/>
                  </a:schemeClr>
                </a:solidFill>
                <a:latin typeface="+mj-lt"/>
              </a:rPr>
              <a:t>Source: </a:t>
            </a:r>
            <a:r>
              <a:rPr lang="en-GB" sz="1000" dirty="0">
                <a:hlinkClick r:id="rId3"/>
              </a:rPr>
              <a:t>Publications and documents - Employment, Social Affairs &amp; Inclusion - European Commission (europa.eu)</a:t>
            </a:r>
            <a:endParaRPr kumimoji="0" lang="en-IE" sz="1000" b="0" i="0" u="none" strike="noStrike" kern="1200" cap="none" spc="0" normalizeH="0" baseline="0" noProof="0" dirty="0">
              <a:ln>
                <a:noFill/>
              </a:ln>
              <a:solidFill>
                <a:srgbClr val="FFD624"/>
              </a:solidFill>
              <a:effectLst/>
              <a:uLnTx/>
              <a:uFillTx/>
              <a:latin typeface="+mj-lt"/>
            </a:endParaRPr>
          </a:p>
        </p:txBody>
      </p:sp>
    </p:spTree>
    <p:extLst>
      <p:ext uri="{BB962C8B-B14F-4D97-AF65-F5344CB8AC3E}">
        <p14:creationId xmlns:p14="http://schemas.microsoft.com/office/powerpoint/2010/main" val="9995484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71436" y="4224446"/>
            <a:ext cx="7886700" cy="586768"/>
          </a:xfrm>
        </p:spPr>
        <p:txBody>
          <a:bodyPr/>
          <a:lstStyle/>
          <a:p>
            <a:br>
              <a:rPr lang="en-GB" dirty="0">
                <a:solidFill>
                  <a:srgbClr val="1F497D"/>
                </a:solidFill>
                <a:latin typeface="Calibri" panose="020F0502020204030204" pitchFamily="34" charset="0"/>
                <a:ea typeface="Calibri" panose="020F0502020204030204" pitchFamily="34" charset="0"/>
              </a:rPr>
            </a:br>
            <a:br>
              <a:rPr lang="en-GB" dirty="0">
                <a:solidFill>
                  <a:srgbClr val="1F497D"/>
                </a:solidFill>
                <a:latin typeface="Calibri" panose="020F0502020204030204" pitchFamily="34" charset="0"/>
                <a:ea typeface="Calibri" panose="020F0502020204030204" pitchFamily="34" charset="0"/>
              </a:rPr>
            </a:br>
            <a:br>
              <a:rPr lang="en-GB" dirty="0">
                <a:solidFill>
                  <a:srgbClr val="1F497D"/>
                </a:solidFill>
                <a:latin typeface="Calibri" panose="020F0502020204030204" pitchFamily="34" charset="0"/>
                <a:ea typeface="Calibri" panose="020F0502020204030204" pitchFamily="34" charset="0"/>
              </a:rPr>
            </a:br>
            <a:br>
              <a:rPr lang="en-GB" dirty="0">
                <a:solidFill>
                  <a:srgbClr val="1F497D"/>
                </a:solidFill>
                <a:latin typeface="Calibri" panose="020F0502020204030204" pitchFamily="34" charset="0"/>
                <a:ea typeface="Calibri" panose="020F0502020204030204" pitchFamily="34" charset="0"/>
              </a:rPr>
            </a:br>
            <a:br>
              <a:rPr lang="en-GB" dirty="0">
                <a:solidFill>
                  <a:srgbClr val="1F497D"/>
                </a:solidFill>
                <a:latin typeface="Calibri" panose="020F0502020204030204" pitchFamily="34" charset="0"/>
                <a:ea typeface="Calibri" panose="020F0502020204030204" pitchFamily="34" charset="0"/>
              </a:rPr>
            </a:br>
            <a:r>
              <a:rPr lang="en-GB" sz="2400" b="1" dirty="0"/>
              <a:t>Lone Parents’ Digital Activation – IE</a:t>
            </a:r>
            <a:br>
              <a:rPr lang="en-GB" sz="2400" b="1" dirty="0"/>
            </a:br>
            <a:br>
              <a:rPr lang="en-GB" sz="2400" b="1" dirty="0"/>
            </a:br>
            <a:r>
              <a:rPr lang="en-GB" sz="2400" dirty="0">
                <a:solidFill>
                  <a:srgbClr val="0070C0"/>
                </a:solidFill>
                <a:ea typeface="Calibri" panose="020F0502020204030204" pitchFamily="34" charset="0"/>
              </a:rPr>
              <a:t>The proposed Action outlines the design of an inclusive activation framework </a:t>
            </a:r>
            <a:r>
              <a:rPr lang="en-GB" sz="2400" b="1" dirty="0">
                <a:solidFill>
                  <a:srgbClr val="0070C0"/>
                </a:solidFill>
                <a:ea typeface="Calibri" panose="020F0502020204030204" pitchFamily="34" charset="0"/>
              </a:rPr>
              <a:t>targeting lone parents </a:t>
            </a:r>
            <a:r>
              <a:rPr lang="en-GB" sz="2400" dirty="0">
                <a:solidFill>
                  <a:srgbClr val="0070C0"/>
                </a:solidFill>
                <a:ea typeface="Calibri" panose="020F0502020204030204" pitchFamily="34" charset="0"/>
              </a:rPr>
              <a:t>in vulnerable situations who face the greatest barriers to social and labour market integration. </a:t>
            </a:r>
            <a:br>
              <a:rPr lang="en-GB" sz="2400" dirty="0">
                <a:solidFill>
                  <a:srgbClr val="0070C0"/>
                </a:solidFill>
                <a:ea typeface="Calibri" panose="020F0502020204030204" pitchFamily="34" charset="0"/>
              </a:rPr>
            </a:br>
            <a:br>
              <a:rPr lang="en-GB" sz="2400" dirty="0">
                <a:solidFill>
                  <a:srgbClr val="0070C0"/>
                </a:solidFill>
                <a:ea typeface="Calibri" panose="020F0502020204030204" pitchFamily="34" charset="0"/>
              </a:rPr>
            </a:br>
            <a:r>
              <a:rPr lang="en-GB" sz="2400" dirty="0">
                <a:solidFill>
                  <a:srgbClr val="0070C0"/>
                </a:solidFill>
                <a:ea typeface="Calibri" panose="020F0502020204030204" pitchFamily="34" charset="0"/>
              </a:rPr>
              <a:t>Ireland’s partnership with Greece and Finland is expected to result in substantial synergies and complementarities in all phases of the action that will facilitate the pre-activation and activation measures for lone parents. </a:t>
            </a:r>
            <a:endParaRPr lang="en-GB" sz="2400" dirty="0">
              <a:solidFill>
                <a:srgbClr val="0070C0"/>
              </a:solidFill>
            </a:endParaRPr>
          </a:p>
        </p:txBody>
      </p:sp>
    </p:spTree>
    <p:extLst>
      <p:ext uri="{BB962C8B-B14F-4D97-AF65-F5344CB8AC3E}">
        <p14:creationId xmlns:p14="http://schemas.microsoft.com/office/powerpoint/2010/main" val="3754482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991" y="4647493"/>
            <a:ext cx="7886700" cy="586768"/>
          </a:xfrm>
        </p:spPr>
        <p:txBody>
          <a:bodyPr/>
          <a:lstStyle/>
          <a:p>
            <a:r>
              <a:rPr lang="en-GB" sz="2400" b="1" dirty="0"/>
              <a:t>Rights First – BE</a:t>
            </a:r>
            <a:br>
              <a:rPr lang="en-GB" sz="2400" b="1" dirty="0"/>
            </a:br>
            <a:br>
              <a:rPr lang="en-GB" b="1" dirty="0"/>
            </a:br>
            <a:r>
              <a:rPr lang="en-GB" sz="2400" dirty="0">
                <a:solidFill>
                  <a:srgbClr val="0070C0"/>
                </a:solidFill>
              </a:rPr>
              <a:t>The project aims at supporting </a:t>
            </a:r>
            <a:r>
              <a:rPr lang="en-GB" sz="2400" b="1" dirty="0">
                <a:solidFill>
                  <a:srgbClr val="0070C0"/>
                </a:solidFill>
              </a:rPr>
              <a:t>people on the street</a:t>
            </a:r>
            <a:r>
              <a:rPr lang="en-GB" sz="2400" dirty="0">
                <a:solidFill>
                  <a:srgbClr val="0070C0"/>
                </a:solidFill>
              </a:rPr>
              <a:t>, accommodated in emergency centres or in transit housing, and includes three components: </a:t>
            </a:r>
            <a:br>
              <a:rPr lang="en-GB" sz="2400" dirty="0">
                <a:solidFill>
                  <a:srgbClr val="0070C0"/>
                </a:solidFill>
              </a:rPr>
            </a:br>
            <a:r>
              <a:rPr lang="en-GB" sz="2400" dirty="0">
                <a:solidFill>
                  <a:srgbClr val="0070C0"/>
                </a:solidFill>
              </a:rPr>
              <a:t>1) administrative registration in order to (re) activate social rights. </a:t>
            </a:r>
            <a:br>
              <a:rPr lang="en-GB" sz="2400" dirty="0">
                <a:solidFill>
                  <a:srgbClr val="0070C0"/>
                </a:solidFill>
              </a:rPr>
            </a:br>
            <a:r>
              <a:rPr lang="en-GB" sz="2400" dirty="0">
                <a:solidFill>
                  <a:srgbClr val="0070C0"/>
                </a:solidFill>
              </a:rPr>
              <a:t>2) Coaching to find housing. Housing facilitators support people whose rights have been activated - or are in the process of being activated - in order to identify housing solutions and capture them. </a:t>
            </a:r>
            <a:br>
              <a:rPr lang="en-GB" sz="2400" dirty="0">
                <a:solidFill>
                  <a:srgbClr val="0070C0"/>
                </a:solidFill>
              </a:rPr>
            </a:br>
            <a:r>
              <a:rPr lang="en-GB" sz="2400" dirty="0">
                <a:solidFill>
                  <a:srgbClr val="0070C0"/>
                </a:solidFill>
              </a:rPr>
              <a:t>3) Integration into the labour market.</a:t>
            </a:r>
          </a:p>
        </p:txBody>
      </p:sp>
    </p:spTree>
    <p:extLst>
      <p:ext uri="{BB962C8B-B14F-4D97-AF65-F5344CB8AC3E}">
        <p14:creationId xmlns:p14="http://schemas.microsoft.com/office/powerpoint/2010/main" val="2273164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634" y="4349137"/>
            <a:ext cx="7886700" cy="586768"/>
          </a:xfrm>
        </p:spPr>
        <p:txBody>
          <a:bodyPr/>
          <a:lstStyle/>
          <a:p>
            <a:r>
              <a:rPr lang="en-GB" sz="2400" b="1" dirty="0"/>
              <a:t>NOVA – RS</a:t>
            </a:r>
            <a:br>
              <a:rPr lang="en-GB" b="1" dirty="0"/>
            </a:br>
            <a:br>
              <a:rPr lang="en-GB" b="1" dirty="0"/>
            </a:br>
            <a:r>
              <a:rPr lang="en-GB" sz="2400" dirty="0">
                <a:solidFill>
                  <a:srgbClr val="0070C0"/>
                </a:solidFill>
              </a:rPr>
              <a:t>Overall objective: to contribute to the improved situation of </a:t>
            </a:r>
            <a:r>
              <a:rPr lang="en-GB" sz="2400" b="1" dirty="0">
                <a:solidFill>
                  <a:srgbClr val="0070C0"/>
                </a:solidFill>
              </a:rPr>
              <a:t>vulnerable groups </a:t>
            </a:r>
            <a:r>
              <a:rPr lang="en-GB" sz="2400" dirty="0">
                <a:solidFill>
                  <a:srgbClr val="0070C0"/>
                </a:solidFill>
              </a:rPr>
              <a:t>in Serbia, to their increased employability and better integration into the society.</a:t>
            </a:r>
            <a:br>
              <a:rPr lang="en-GB" sz="2400" dirty="0">
                <a:solidFill>
                  <a:srgbClr val="0070C0"/>
                </a:solidFill>
              </a:rPr>
            </a:br>
            <a:br>
              <a:rPr lang="en-GB" sz="2400" dirty="0">
                <a:solidFill>
                  <a:srgbClr val="0070C0"/>
                </a:solidFill>
              </a:rPr>
            </a:br>
            <a:r>
              <a:rPr lang="en-GB" sz="2400" dirty="0">
                <a:solidFill>
                  <a:srgbClr val="0070C0"/>
                </a:solidFill>
              </a:rPr>
              <a:t>Specific Project Objective: reducing barriers to social services and access to the labour market of the most vulnerable groups in Serbia, through integrative approaches and the new partnerships of the different actors. </a:t>
            </a:r>
          </a:p>
        </p:txBody>
      </p:sp>
    </p:spTree>
    <p:extLst>
      <p:ext uri="{BB962C8B-B14F-4D97-AF65-F5344CB8AC3E}">
        <p14:creationId xmlns:p14="http://schemas.microsoft.com/office/powerpoint/2010/main" val="2772340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992" y="3688276"/>
            <a:ext cx="7886700" cy="586768"/>
          </a:xfrm>
        </p:spPr>
        <p:txBody>
          <a:bodyPr/>
          <a:lstStyle/>
          <a:p>
            <a:r>
              <a:rPr lang="fr-BE" sz="2400" b="1" dirty="0"/>
              <a:t>Un toit sur la tête, un job dans la poche – FR</a:t>
            </a:r>
            <a:br>
              <a:rPr lang="fr-BE" b="1" dirty="0"/>
            </a:br>
            <a:br>
              <a:rPr lang="fr-BE" b="1" dirty="0"/>
            </a:br>
            <a:r>
              <a:rPr lang="en-GB" sz="2400" dirty="0">
                <a:solidFill>
                  <a:srgbClr val="0070C0"/>
                </a:solidFill>
              </a:rPr>
              <a:t>The project targets </a:t>
            </a:r>
            <a:r>
              <a:rPr lang="en-GB" sz="2400" b="1" dirty="0">
                <a:solidFill>
                  <a:srgbClr val="0070C0"/>
                </a:solidFill>
              </a:rPr>
              <a:t>inclusion through housing and employment of a public of 300 young people </a:t>
            </a:r>
            <a:r>
              <a:rPr lang="en-GB" sz="2400" dirty="0">
                <a:solidFill>
                  <a:srgbClr val="0070C0"/>
                </a:solidFill>
              </a:rPr>
              <a:t>under 25 who are structurally the most precarious fringe of the population, with the highest unemployment rate, whose resources are the weakest and whose access to autonomy through housing is the most uncertain. </a:t>
            </a:r>
          </a:p>
        </p:txBody>
      </p:sp>
    </p:spTree>
    <p:extLst>
      <p:ext uri="{BB962C8B-B14F-4D97-AF65-F5344CB8AC3E}">
        <p14:creationId xmlns:p14="http://schemas.microsoft.com/office/powerpoint/2010/main" val="2575309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189" y="4935185"/>
            <a:ext cx="7886700" cy="586768"/>
          </a:xfrm>
        </p:spPr>
        <p:txBody>
          <a:bodyPr/>
          <a:lstStyle/>
          <a:p>
            <a:r>
              <a:rPr lang="en-GB" sz="2400" b="1" dirty="0" err="1"/>
              <a:t>xEITU</a:t>
            </a:r>
            <a:r>
              <a:rPr lang="en-GB" sz="2400" b="1" dirty="0"/>
              <a:t> – ES</a:t>
            </a:r>
            <a:br>
              <a:rPr lang="en-GB" sz="2400" b="1" dirty="0"/>
            </a:br>
            <a:br>
              <a:rPr lang="en-GB" b="1" dirty="0"/>
            </a:br>
            <a:r>
              <a:rPr lang="en-GB" sz="2400" dirty="0">
                <a:solidFill>
                  <a:srgbClr val="0070C0"/>
                </a:solidFill>
              </a:rPr>
              <a:t>A pilot intervention model linking cash benefits, labour market activation &amp; access to quality services, designed and piloted in a group of </a:t>
            </a:r>
            <a:r>
              <a:rPr lang="en-GB" sz="2400" b="1" dirty="0">
                <a:solidFill>
                  <a:srgbClr val="0070C0"/>
                </a:solidFill>
              </a:rPr>
              <a:t>500 beneficiaries with multiple barriers to social inclusion</a:t>
            </a:r>
            <a:r>
              <a:rPr lang="en-GB" sz="2400" dirty="0">
                <a:solidFill>
                  <a:srgbClr val="0070C0"/>
                </a:solidFill>
              </a:rPr>
              <a:t>. </a:t>
            </a:r>
            <a:br>
              <a:rPr lang="en-GB" sz="2400" dirty="0">
                <a:solidFill>
                  <a:srgbClr val="0070C0"/>
                </a:solidFill>
              </a:rPr>
            </a:br>
            <a:br>
              <a:rPr lang="en-GB" sz="2400" dirty="0">
                <a:solidFill>
                  <a:srgbClr val="0070C0"/>
                </a:solidFill>
              </a:rPr>
            </a:br>
            <a:r>
              <a:rPr lang="en-GB" sz="2400" dirty="0">
                <a:solidFill>
                  <a:srgbClr val="0070C0"/>
                </a:solidFill>
              </a:rPr>
              <a:t>Thus, a partnership deeply rooted in the region will provide the beneficiaries with integral support in these 3 strands, putting at their disposal all the resources available according to their specific needs, through better coordination, preferential access, and exploitation of the ICT potentials in service provision and access. </a:t>
            </a:r>
          </a:p>
        </p:txBody>
      </p:sp>
    </p:spTree>
    <p:extLst>
      <p:ext uri="{BB962C8B-B14F-4D97-AF65-F5344CB8AC3E}">
        <p14:creationId xmlns:p14="http://schemas.microsoft.com/office/powerpoint/2010/main" val="4000841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182" y="4345205"/>
            <a:ext cx="7886700" cy="586768"/>
          </a:xfrm>
        </p:spPr>
        <p:txBody>
          <a:bodyPr/>
          <a:lstStyle/>
          <a:p>
            <a:r>
              <a:rPr lang="en-GB" sz="2400" b="1" dirty="0"/>
              <a:t>C.O.P.E. – IT</a:t>
            </a:r>
            <a:br>
              <a:rPr lang="en-GB" sz="2400" b="1" dirty="0"/>
            </a:br>
            <a:br>
              <a:rPr lang="en-GB" sz="2400" b="1" dirty="0"/>
            </a:br>
            <a:br>
              <a:rPr lang="en-GB" sz="2400" b="1" dirty="0"/>
            </a:br>
            <a:r>
              <a:rPr lang="en-GB" sz="2400" dirty="0">
                <a:solidFill>
                  <a:srgbClr val="0070C0"/>
                </a:solidFill>
              </a:rPr>
              <a:t>The project has two main goals: </a:t>
            </a:r>
            <a:br>
              <a:rPr lang="en-GB" sz="2400" dirty="0">
                <a:solidFill>
                  <a:srgbClr val="0070C0"/>
                </a:solidFill>
              </a:rPr>
            </a:br>
            <a:br>
              <a:rPr lang="en-GB" sz="2400" dirty="0">
                <a:solidFill>
                  <a:srgbClr val="0070C0"/>
                </a:solidFill>
              </a:rPr>
            </a:br>
            <a:r>
              <a:rPr lang="en-GB" sz="2400" dirty="0">
                <a:solidFill>
                  <a:srgbClr val="0070C0"/>
                </a:solidFill>
              </a:rPr>
              <a:t>1) the implementation of an integrated intervention based on an innovative and experimental ‘relational proximity’ approach for the social inclusion of difficult to </a:t>
            </a:r>
            <a:r>
              <a:rPr lang="en-GB" sz="2400" b="1" dirty="0">
                <a:solidFill>
                  <a:srgbClr val="0070C0"/>
                </a:solidFill>
              </a:rPr>
              <a:t>reach young people</a:t>
            </a:r>
            <a:r>
              <a:rPr lang="en-GB" sz="2400" dirty="0">
                <a:solidFill>
                  <a:srgbClr val="0070C0"/>
                </a:solidFill>
              </a:rPr>
              <a:t>; </a:t>
            </a:r>
            <a:br>
              <a:rPr lang="en-GB" sz="2400" dirty="0">
                <a:solidFill>
                  <a:srgbClr val="0070C0"/>
                </a:solidFill>
              </a:rPr>
            </a:br>
            <a:br>
              <a:rPr lang="en-GB" sz="2400" dirty="0">
                <a:solidFill>
                  <a:srgbClr val="0070C0"/>
                </a:solidFill>
              </a:rPr>
            </a:br>
            <a:r>
              <a:rPr lang="en-GB" sz="2400" dirty="0">
                <a:solidFill>
                  <a:srgbClr val="0070C0"/>
                </a:solidFill>
              </a:rPr>
              <a:t>2) the evaluation of how this intervention may add value and be integrated in the current design of NEET employment and social services. </a:t>
            </a:r>
          </a:p>
        </p:txBody>
      </p:sp>
    </p:spTree>
    <p:extLst>
      <p:ext uri="{BB962C8B-B14F-4D97-AF65-F5344CB8AC3E}">
        <p14:creationId xmlns:p14="http://schemas.microsoft.com/office/powerpoint/2010/main" val="2546652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041" y="4330434"/>
            <a:ext cx="7886700" cy="586768"/>
          </a:xfrm>
        </p:spPr>
        <p:txBody>
          <a:bodyPr/>
          <a:lstStyle/>
          <a:p>
            <a:br>
              <a:rPr lang="en-GB" b="1" dirty="0"/>
            </a:br>
            <a:br>
              <a:rPr lang="en-GB" b="1" dirty="0"/>
            </a:br>
            <a:br>
              <a:rPr lang="en-GB" b="1" dirty="0"/>
            </a:br>
            <a:br>
              <a:rPr lang="en-GB" b="1" dirty="0"/>
            </a:br>
            <a:r>
              <a:rPr lang="en-GB" sz="2400" b="1" dirty="0"/>
              <a:t>RETICULATE – IT</a:t>
            </a:r>
            <a:br>
              <a:rPr lang="en-GB" b="1" dirty="0"/>
            </a:br>
            <a:br>
              <a:rPr lang="en-GB" b="1" dirty="0"/>
            </a:br>
            <a:r>
              <a:rPr lang="en-GB" sz="2400" dirty="0">
                <a:solidFill>
                  <a:srgbClr val="0070C0"/>
                </a:solidFill>
              </a:rPr>
              <a:t>The objective of the project is to experiment the integration of services and opportunities offered by the current fragmented system. Within 4 One-Stop-Shops, implemented in 4 areas of Toscana Region, services, procedures and tools will be co-designed by the public authorities, NGO and vulnerable groups. </a:t>
            </a:r>
            <a:br>
              <a:rPr lang="en-GB" sz="2400" dirty="0">
                <a:solidFill>
                  <a:srgbClr val="0070C0"/>
                </a:solidFill>
              </a:rPr>
            </a:br>
            <a:br>
              <a:rPr lang="en-GB" sz="2400" dirty="0">
                <a:solidFill>
                  <a:srgbClr val="0070C0"/>
                </a:solidFill>
              </a:rPr>
            </a:br>
            <a:r>
              <a:rPr lang="en-GB" sz="2400" dirty="0">
                <a:solidFill>
                  <a:srgbClr val="0070C0"/>
                </a:solidFill>
              </a:rPr>
              <a:t>The project addresses </a:t>
            </a:r>
            <a:r>
              <a:rPr lang="en-GB" sz="2400" b="1" dirty="0">
                <a:solidFill>
                  <a:srgbClr val="0070C0"/>
                </a:solidFill>
              </a:rPr>
              <a:t>new vulnerable targets of the impoverished population</a:t>
            </a:r>
            <a:r>
              <a:rPr lang="en-GB" sz="2400" dirty="0">
                <a:solidFill>
                  <a:srgbClr val="0070C0"/>
                </a:solidFill>
              </a:rPr>
              <a:t>.</a:t>
            </a:r>
          </a:p>
        </p:txBody>
      </p:sp>
    </p:spTree>
    <p:extLst>
      <p:ext uri="{BB962C8B-B14F-4D97-AF65-F5344CB8AC3E}">
        <p14:creationId xmlns:p14="http://schemas.microsoft.com/office/powerpoint/2010/main" val="365945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449" y="4349137"/>
            <a:ext cx="7886700" cy="586768"/>
          </a:xfrm>
        </p:spPr>
        <p:txBody>
          <a:bodyPr/>
          <a:lstStyle/>
          <a:p>
            <a:r>
              <a:rPr lang="en-GB" sz="2400" b="1" dirty="0"/>
              <a:t>4IM – HU</a:t>
            </a:r>
            <a:br>
              <a:rPr lang="en-GB" sz="2400" b="1" dirty="0"/>
            </a:br>
            <a:br>
              <a:rPr lang="en-GB" b="1" dirty="0"/>
            </a:br>
            <a:r>
              <a:rPr lang="en-GB" sz="2400" dirty="0">
                <a:solidFill>
                  <a:srgbClr val="0070C0"/>
                </a:solidFill>
              </a:rPr>
              <a:t>The</a:t>
            </a:r>
            <a:r>
              <a:rPr lang="en-GB" sz="2400" b="1" dirty="0">
                <a:solidFill>
                  <a:srgbClr val="0070C0"/>
                </a:solidFill>
              </a:rPr>
              <a:t> </a:t>
            </a:r>
            <a:r>
              <a:rPr lang="en-GB" sz="2400" dirty="0">
                <a:solidFill>
                  <a:srgbClr val="0070C0"/>
                </a:solidFill>
              </a:rPr>
              <a:t>goal is to pilot a new, integrated model of benefit and service delivery addressing </a:t>
            </a:r>
            <a:r>
              <a:rPr lang="en-GB" sz="2400" b="1" dirty="0">
                <a:solidFill>
                  <a:srgbClr val="0070C0"/>
                </a:solidFill>
              </a:rPr>
              <a:t>vulnerable individuals and households in two deprived neighbourhoods </a:t>
            </a:r>
            <a:r>
              <a:rPr lang="en-GB" sz="2400" dirty="0">
                <a:solidFill>
                  <a:srgbClr val="0070C0"/>
                </a:solidFill>
              </a:rPr>
              <a:t>of the city of Miskolc. In each of these, a Neighbourhood Access Point will work with a Community Action Group. </a:t>
            </a:r>
            <a:br>
              <a:rPr lang="en-GB" sz="2400" dirty="0">
                <a:solidFill>
                  <a:srgbClr val="0070C0"/>
                </a:solidFill>
              </a:rPr>
            </a:br>
            <a:br>
              <a:rPr lang="en-GB" sz="2400" dirty="0">
                <a:solidFill>
                  <a:srgbClr val="0070C0"/>
                </a:solidFill>
              </a:rPr>
            </a:br>
            <a:r>
              <a:rPr lang="en-GB" sz="2400" dirty="0">
                <a:solidFill>
                  <a:srgbClr val="0070C0"/>
                </a:solidFill>
              </a:rPr>
              <a:t>Both will be supported by a city-wide Social Innovation Resource Centre reporting to a Social Innovation Committee. The project’s aim is to jointly formulate a local action plan.</a:t>
            </a:r>
          </a:p>
        </p:txBody>
      </p:sp>
    </p:spTree>
    <p:extLst>
      <p:ext uri="{BB962C8B-B14F-4D97-AF65-F5344CB8AC3E}">
        <p14:creationId xmlns:p14="http://schemas.microsoft.com/office/powerpoint/2010/main" val="3385355010"/>
      </p:ext>
    </p:extLst>
  </p:cSld>
  <p:clrMapOvr>
    <a:masterClrMapping/>
  </p:clrMapOvr>
</p:sld>
</file>

<file path=ppt/theme/theme1.xml><?xml version="1.0" encoding="utf-8"?>
<a:theme xmlns:a="http://schemas.openxmlformats.org/drawingml/2006/main" name="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2.xml><?xml version="1.0" encoding="utf-8"?>
<a:theme xmlns:a="http://schemas.openxmlformats.org/drawingml/2006/main" name="1_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ct:contentTypeSchema ct:_="" ma:_="" ma:contentTypeName="EC Document" ma:contentTypeID="0x010100258AA79CEB83498886A3A086811232500070CE323670BDCC4F94C3C92271EE1894" ma:contentTypeVersion="2" ma:contentTypeDescription="Create a new document in this library." ma:contentTypeScope="" ma:versionID="e7b7699bc39383a936c3ff898c54951b" xmlns:ct="http://schemas.microsoft.com/office/2006/metadata/contentType" xmlns:ma="http://schemas.microsoft.com/office/2006/metadata/properties/metaAttributes">
<xsd:schema targetNamespace="http://schemas.microsoft.com/office/2006/metadata/properties" ma:root="true" ma:fieldsID="273fb4946a39d35b00a70f2ceeb2b8a6" ns2:_="" ns3:_="" ns4:_="" xmlns:xsd="http://www.w3.org/2001/XMLSchema" xmlns:xs="http://www.w3.org/2001/XMLSchema" xmlns:p="http://schemas.microsoft.com/office/2006/metadata/properties" xmlns:ns2="http://schemas.microsoft.com/sharepoint/v3/fields" xmlns:ns3="$ListId:Working Documents;" xmlns:ns4="8420d8fb-4fac-4911-9d87-3fd919c6d1fa">
<xsd:import namespace="http://schemas.microsoft.com/sharepoint/v3/fields"/>
<xsd:import namespace="$ListId:Working Documents;"/>
<xsd:import namespace="8420d8fb-4fac-4911-9d87-3fd919c6d1fa"/>
<xsd:element name="properties">
<xsd:complexType>
<xsd:sequence>
<xsd:element name="documentManagement">
<xsd:complexType>
<xsd:all>
<xsd:element ref="ns3:EC_Collab_Reference" minOccurs="0"/>
<xsd:element ref="ns2:_Status" minOccurs="0"/>
<xsd:element ref="ns3:EC_Collab_DocumentLanguage"/>
<xsd:element ref="ns3:EC_Collab_Status"/>
<xsd:element ref="ns4:SharedWithUsers" minOccurs="0"/>
<xsd:element ref="ns4:SharedWithDetails" minOccurs="0"/>
</xsd:all>
</xsd:complexType>
</xsd:element>
</xsd:sequence>
</xsd:complexType>
</xsd:element>
</xsd:schema>
<xsd:schema targetNamespace="http://schemas.microsoft.com/sharepoint/v3/fields" elementFormDefault="qualified" xmlns:xsd="http://www.w3.org/2001/XMLSchema" xmlns:xs="http://www.w3.org/2001/XMLSchema" xmlns:dms="http://schemas.microsoft.com/office/2006/documentManagement/types" xmlns:pc="http://schemas.microsoft.com/office/infopath/2007/PartnerControls">
<xsd:import namespace="http://schemas.microsoft.com/office/2006/documentManagement/types"/>
<xsd:import namespace="http://schemas.microsoft.com/office/infopath/2007/PartnerControls"/>
<xsd:element name="_Status" ma:index="13" nillable="true" ma:displayName="Status" ma:default="Not Started" ma:hidden="true"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targetNamespace="$ListId:Working Documents;" elementFormDefault="qualified" xmlns:xsd="http://www.w3.org/2001/XMLSchema" xmlns:xs="http://www.w3.org/2001/XMLSchema" xmlns:dms="http://schemas.microsoft.com/office/2006/documentManagement/types" xmlns:pc="http://schemas.microsoft.com/office/infopath/2007/PartnerControls">
<xsd:import namespace="http://schemas.microsoft.com/office/2006/documentManagement/types"/>
<xsd:import namespace="http://schemas.microsoft.com/office/infopath/2007/PartnerControls"/>
<xsd:element name="EC_Collab_Reference" ma:index="12" nillable="true" ma:displayName="Reference" ma:internalName="EC_Collab_Reference">
<xsd:simpleType>
<xsd:restriction base="dms:Text"/>
</xsd:simpleType>
</xsd:element>
<xsd:element name="EC_Collab_DocumentLanguage" ma:index="14" ma:displayName="Language" ma:default="EN" ma:internalName="EC_Collab_DocumentLanguage">
<xsd:simpleType>
<xsd:restriction base="dms:Choice">
<xsd:enumeration value="BG"/>
<xsd:enumeration value="ES"/>
<xsd:enumeration value="CS"/>
<xsd:enumeration value="DA"/>
<xsd:enumeration value="DE"/>
<xsd:enumeration value="ET"/>
<xsd:enumeration value="EL"/>
<xsd:enumeration value="EN"/>
<xsd:enumeration value="FR"/>
<xsd:enumeration value="GA"/>
<xsd:enumeration value="IT"/>
<xsd:enumeration value="LT"/>
<xsd:enumeration value="LV"/>
<xsd:enumeration value="HU"/>
<xsd:enumeration value="MT"/>
<xsd:enumeration value="NL"/>
<xsd:enumeration value="PL"/>
<xsd:enumeration value="PT"/>
<xsd:enumeration value="RO"/>
<xsd:enumeration value="SK"/>
<xsd:enumeration value="SL"/>
<xsd:enumeration value="FI"/>
<xsd:enumeration value="SV"/>
<xsd:enumeration value="HR"/>
<xsd:enumeration value="MK"/>
<xsd:enumeration value="TR"/>
<xsd:enumeration value="EU"/>
<xsd:enumeration value="CA"/>
<xsd:enumeration value="GL"/>
<xsd:enumeration value="AB"/>
<xsd:enumeration value="AA"/>
<xsd:enumeration value="AF"/>
<xsd:enumeration value="AK"/>
<xsd:enumeration value="SQ"/>
<xsd:enumeration value="AM"/>
<xsd:enumeration value="AR"/>
<xsd:enumeration value="AN"/>
<xsd:enumeration value="HY"/>
<xsd:enumeration value="AS"/>
<xsd:enumeration value="AV"/>
<xsd:enumeration value="AE"/>
<xsd:enumeration value="AY"/>
<xsd:enumeration value="AZ"/>
<xsd:enumeration value="BM"/>
<xsd:enumeration value="BA"/>
<xsd:enumeration value="BE"/>
<xsd:enumeration value="BN"/>
<xsd:enumeration value="BH"/>
<xsd:enumeration value="BI"/>
<xsd:enumeration value="NB"/>
<xsd:enumeration value="BS"/>
<xsd:enumeration value="BR"/>
<xsd:enumeration value="MY"/>
<xsd:enumeration value="KM"/>
<xsd:enumeration value="CH"/>
<xsd:enumeration value="CE"/>
<xsd:enumeration value="NY"/>
<xsd:enumeration value="ZH"/>
<xsd:enumeration value="CU"/>
<xsd:enumeration value="CV"/>
<xsd:enumeration value="KW"/>
<xsd:enumeration value="CO"/>
<xsd:enumeration value="CR"/>
<xsd:enumeration value="DV"/>
<xsd:enumeration value="DZ"/>
<xsd:enumeration value="EO"/>
<xsd:enumeration value="EE"/>
<xsd:enumeration value="FO"/>
<xsd:enumeration value="FJ"/>
<xsd:enumeration value="FF"/>
<xsd:enumeration value="GD"/>
<xsd:enumeration value="LG"/>
<xsd:enumeration value="KA"/>
<xsd:enumeration value="GN"/>
<xsd:enumeration value="GU"/>
<xsd:enumeration value="HT"/>
<xsd:enumeration value="HA"/>
<xsd:enumeration value="HE"/>
<xsd:enumeration value="HZ"/>
<xsd:enumeration value="HI"/>
<xsd:enumeration value="HO"/>
<xsd:enumeration value="IS"/>
<xsd:enumeration value="IO"/>
<xsd:enumeration value="IG"/>
<xsd:enumeration value="ID"/>
<xsd:enumeration value="IA"/>
<xsd:enumeration value="IE"/>
<xsd:enumeration value="IU"/>
<xsd:enumeration value="IK"/>
<xsd:enumeration value="JA"/>
<xsd:enumeration value="JV"/>
<xsd:enumeration value="KL"/>
<xsd:enumeration value="KN"/>
<xsd:enumeration value="KR"/>
<xsd:enumeration value="KS"/>
<xsd:enumeration value="KK"/>
<xsd:enumeration value="KI"/>
<xsd:enumeration value="RW"/>
<xsd:enumeration value="KY"/>
<xsd:enumeration value="KV"/>
<xsd:enumeration value="KG"/>
<xsd:enumeration value="KO"/>
<xsd:enumeration value="KJ"/>
<xsd:enumeration value="KU"/>
<xsd:enumeration value="LO"/>
<xsd:enumeration value="LA"/>
<xsd:enumeration value="LI"/>
<xsd:enumeration value="LN"/>
<xsd:enumeration value="LU"/>
<xsd:enumeration value="LB"/>
<xsd:enumeration value="MG"/>
<xsd:enumeration value="MS"/>
<xsd:enumeration value="ML"/>
<xsd:enumeration value="GV"/>
<xsd:enumeration value="MI"/>
<xsd:enumeration value="MR"/>
<xsd:enumeration value="MH"/>
<xsd:enumeration value="MN"/>
<xsd:enumeration value="NA"/>
<xsd:enumeration value="NV"/>
<xsd:enumeration value="ND"/>
<xsd:enumeration value="NR"/>
<xsd:enumeration value="NG"/>
<xsd:enumeration value="NE"/>
<xsd:enumeration value="SE"/>
<xsd:enumeration value="NO"/>
<xsd:enumeration value="NN"/>
<xsd:enumeration value="OC"/>
<xsd:enumeration value="OJ"/>
<xsd:enumeration value="OR"/>
<xsd:enumeration value="OM"/>
<xsd:enumeration value="OS"/>
<xsd:enumeration value="PI"/>
<xsd:enumeration value="PA"/>
<xsd:enumeration value="FA"/>
<xsd:enumeration value="PS"/>
<xsd:enumeration value="QU"/>
<xsd:enumeration value="RM"/>
<xsd:enumeration value="RN"/>
<xsd:enumeration value="RU"/>
<xsd:enumeration value="SM"/>
<xsd:enumeration value="SG"/>
<xsd:enumeration value="SA"/>
<xsd:enumeration value="SC"/>
<xsd:enumeration value="SR"/>
<xsd:enumeration value="SN"/>
<xsd:enumeration value="II"/>
<xsd:enumeration value="SD"/>
<xsd:enumeration value="SI"/>
<xsd:enumeration value="SO"/>
<xsd:enumeration value="ST"/>
<xsd:enumeration value="SU"/>
<xsd:enumeration value="SW"/>
<xsd:enumeration value="SS"/>
<xsd:enumeration value="TL"/>
<xsd:enumeration value="TY"/>
<xsd:enumeration value="TG"/>
<xsd:enumeration value="TA"/>
<xsd:enumeration value="TT"/>
<xsd:enumeration value="TE"/>
<xsd:enumeration value="TH"/>
<xsd:enumeration value="BO"/>
<xsd:enumeration value="TI"/>
<xsd:enumeration value="TO"/>
<xsd:enumeration value="TS"/>
<xsd:enumeration value="TN"/>
<xsd:enumeration value="TK"/>
<xsd:enumeration value="TW"/>
<xsd:enumeration value="UG"/>
<xsd:enumeration value="UK"/>
<xsd:enumeration value="UR"/>
<xsd:enumeration value="UZ"/>
<xsd:enumeration value="VE"/>
<xsd:enumeration value="VI"/>
<xsd:enumeration value="VO"/>
<xsd:enumeration value="WA"/>
<xsd:enumeration value="CY"/>
<xsd:enumeration value="FY"/>
<xsd:enumeration value="WO"/>
<xsd:enumeration value="XH"/>
<xsd:enumeration value="YI"/>
<xsd:enumeration value="YO"/>
<xsd:enumeration value="ZA"/>
<xsd:enumeration value="ZU"/>
</xsd:restriction>
</xsd:simpleType>
</xsd:element>
<xsd:element name="EC_Collab_Status" ma:index="15" ma:displayName="EC Status" ma:default="Not Started" ma:internalName="EC_Collab_Status">
<xsd:simpleType>
<xsd:restriction base="dms:Choice">
<xsd:enumeration value="Not Started"/>
<xsd:enumeration value="Draft"/>
<xsd:enumeration value="Reviewed"/>
<xsd:enumeration value="Scheduled"/>
<xsd:enumeration value="Published"/>
<xsd:enumeration value="Final"/>
<xsd:enumeration value="Expired"/>
</xsd:restriction>
</xsd:simpleType>
</xsd:element>
</xsd:schema>
<xsd:schema targetNamespace="8420d8fb-4fac-4911-9d87-3fd919c6d1fa" elementFormDefault="qualified" xmlns:xsd="http://www.w3.org/2001/XMLSchema" xmlns:xs="http://www.w3.org/2001/XMLSchema" xmlns:dms="http://schemas.microsoft.com/office/2006/documentManagement/types" xmlns:pc="http://schemas.microsoft.com/office/infopath/2007/PartnerControls">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targetNamespace="http://schemas.openxmlformats.org/package/2006/metadata/core-properties" elementFormDefault="qualified" attributeFormDefault="unqualified" blockDefault="#all" xmlns="http://schemas.openxmlformats.org/package/2006/metadata/core-properties" xmlns:xsd="http://www.w3.org/2001/XMLSchema" xmlns:xsi="http://www.w3.org/2001/XMLSchema-instance" xmlns:dc="http://purl.org/dc/elements/1.1/" xmlns:dcterms="http://purl.org/dc/terms/" xmlns:odoc="http://schemas.microsoft.com/internal/obd">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9" ma:displayName="Author"/>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ma:index="8" ma:displayName="Subject"/>
<xsd:element ref="dc:description" minOccurs="0" maxOccurs="1" ma:index="11" ma:displayName="Comments"/>
<xsd:element name="keywords" minOccurs="0" maxOccurs="1" type="xsd:string" ma:index="1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targetNamespace="http://schemas.microsoft.com/office/infopath/2007/PartnerControls" elementFormDefault="qualified" attributeFormDefault="unqualified" xmlns:pc="http://schemas.microsoft.com/office/infopath/2007/PartnerControls" xmlns:xs="http://www.w3.org/2001/XMLSchema">
<xs:element name="Person">
<xs:complexType>
<xs:sequence>
<xs:element ref="pc:DisplayName" minOccurs="0"></xs:element>
<xs:element ref="pc:AccountId" minOccurs="0"></xs:element>
<xs:element ref="pc:AccountType" minOccurs="0"></xs:element>
</xs:sequence>
</xs:complexType>
</xs:element>
<xs:element name="DisplayName" type="xs:string"></xs:element>
<xs:element name="AccountId" type="xs:string"></xs:element>
<xs:element name="AccountType" type="xs:string"></xs:element>
<xs:element name="BDCAssociatedEntity">
<xs:complexType>
<xs:sequence>
<xs:element ref="pc:BDCEntity" minOccurs="0" maxOccurs="unbounded"></xs:element>
</xs:sequence>
<xs:attribute ref="pc:EntityNamespace"></xs:attribute>
<xs:attribute ref="pc:EntityName"></xs:attribute>
<xs:attribute ref="pc:SystemInstanceName"></xs:attribute>
<xs:attribute ref="pc:AssociationName"></xs:attribute>
</xs:complexType>
</xs:element>
<xs:attribute name="EntityNamespace" type="xs:string"></xs:attribute>
<xs:attribute name="EntityName" type="xs:string"></xs:attribute>
<xs:attribute name="SystemInstanceName" type="xs:string"></xs:attribute>
<xs:attribute name="AssociationName" type="xs:string"></xs:attribute>
<xs:element name="BDCEntity">
<xs:complexType>
<xs:sequence>
<xs:element ref="pc:EntityDisplayName" minOccurs="0"></xs:element>
<xs:element ref="pc:EntityInstanceReference" minOccurs="0"></xs:element>
<xs:element ref="pc:EntityId1" minOccurs="0"></xs:element>
<xs:element ref="pc:EntityId2" minOccurs="0"></xs:element>
<xs:element ref="pc:EntityId3" minOccurs="0"></xs:element>
<xs:element ref="pc:EntityId4" minOccurs="0"></xs:element>
<xs:element ref="pc:EntityId5" minOccurs="0"></xs:element>
</xs:sequence>
</xs:complexType>
</xs:element>
<xs:element name="EntityDisplayName" type="xs:string"></xs:element>
<xs:element name="EntityInstanceReference" type="xs:string"></xs:element>
<xs:element name="EntityId1" type="xs:string"></xs:element>
<xs:element name="EntityId2" type="xs:string"></xs:element>
<xs:element name="EntityId3" type="xs:string"></xs:element>
<xs:element name="EntityId4" type="xs:string"></xs:element>
<xs:element name="EntityId5" type="xs:string"></xs:element>
<xs:element name="Terms">
<xs:complexType>
<xs:sequence>
<xs:element ref="pc:TermInfo" minOccurs="0" maxOccurs="unbounded"></xs:element>
</xs:sequence>
</xs:complexType>
</xs:element>
<xs:element name="TermInfo">
<xs:complexType>
<xs:sequence>
<xs:element ref="pc:TermName" minOccurs="0"></xs:element>
<xs:element ref="pc:TermId" minOccurs="0"></xs:element>
</xs:sequence>
</xs:complexType>
</xs:element>
<xs:element name="TermName" type="xs:string"></xs:element>
<xs:element name="TermId" type="xs:string"></xs:element>
</xs:schema>
</ct:contentTypeSchema>
</file>

<file path=customXml/item3.xml><?xml version="1.0" encoding="utf-8"?><p:properties xmlns:p="http://schemas.microsoft.com/office/2006/metadata/properties" xmlns:xsi="http://www.w3.org/2001/XMLSchema-instance" xmlns:pc="http://schemas.microsoft.com/office/infopath/2007/PartnerControls"><documentManagement><EC_Collab_Reference xmlns="$ListId:Working Documents;" xsi:nil="true"></EC_Collab_Reference><_Status xmlns="http://schemas.microsoft.com/sharepoint/v3/fields">Not Started</_Status><EC_Collab_DocumentLanguage xmlns="$ListId:Working Documents;">EN</EC_Collab_DocumentLanguage><EC_Collab_Status xmlns="$ListId:Working Documents;">Not Started</EC_Collab_Status></documentManagement></p:properties>
</file>

<file path=customXml/itemProps1.xml><?xml version="1.0" encoding="utf-8"?>
<ds:datastoreItem xmlns:ds="http://schemas.openxmlformats.org/officeDocument/2006/customXml" ds:itemID="{E5E29528-856A-42EB-947C-2890272888C2}">
  <ds:schemaRefs>
    <ds:schemaRef ds:uri="http://schemas.microsoft.com/sharepoint/v3/contenttype/forms"/>
  </ds:schemaRefs>
</ds:datastoreItem>
</file>

<file path=customXml/itemProps2.xml><?xml version="1.0" encoding="utf-8"?>
<ds:datastoreItem xmlns:ds="http://schemas.openxmlformats.org/officeDocument/2006/customXml" ds:itemID="{5788DB3B-F1EA-40EA-A2E2-838A068019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ListId:Working Documents;"/>
    <ds:schemaRef ds:uri="8420d8fb-4fac-4911-9d87-3fd919c6d1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A9C1A6-0112-4FD5-9000-B7E153B4AD52}">
  <ds:schemaRefs>
    <ds:schemaRef ds:uri="http://schemas.microsoft.com/office/infopath/2007/PartnerControls"/>
    <ds:schemaRef ds:uri="http://purl.org/dc/elements/1.1/"/>
    <ds:schemaRef ds:uri="http://schemas.microsoft.com/office/2006/metadata/properties"/>
    <ds:schemaRef ds:uri="8420d8fb-4fac-4911-9d87-3fd919c6d1fa"/>
    <ds:schemaRef ds:uri="http://schemas.microsoft.com/office/2006/documentManagement/types"/>
    <ds:schemaRef ds:uri="http://schemas.openxmlformats.org/package/2006/metadata/core-properties"/>
    <ds:schemaRef ds:uri="$ListId:Working Documents;"/>
    <ds:schemaRef ds:uri="http://purl.org/dc/dcmitype/"/>
    <ds:schemaRef ds:uri="http://schemas.microsoft.com/sharepoint/v3/field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3006</TotalTime>
  <Words>3871</Words>
  <Application>Microsoft Office PowerPoint</Application>
  <PresentationFormat>On-screen Show (4:3)</PresentationFormat>
  <Paragraphs>334</Paragraphs>
  <Slides>35</Slides>
  <Notes>17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35</vt:i4>
      </vt:variant>
    </vt:vector>
  </HeadingPairs>
  <TitlesOfParts>
    <vt:vector size="42" baseType="lpstr">
      <vt:lpstr>Arial</vt:lpstr>
      <vt:lpstr>Calibri</vt:lpstr>
      <vt:lpstr>Segoe UI Light</vt:lpstr>
      <vt:lpstr>Verdana</vt:lpstr>
      <vt:lpstr>Wingdings</vt:lpstr>
      <vt:lpstr>Office Theme</vt:lpstr>
      <vt:lpstr>1_Office Theme</vt:lpstr>
      <vt:lpstr>   </vt:lpstr>
      <vt:lpstr>Overview</vt:lpstr>
      <vt:lpstr>PowerPoint Presentation</vt:lpstr>
      <vt:lpstr>The European Pillar  of Social Rights</vt:lpstr>
      <vt:lpstr>At-risk-of poverty and social exclusion (AROPE)</vt:lpstr>
      <vt:lpstr>Additional indicators</vt:lpstr>
      <vt:lpstr>Poverty and social exclusion by EPSR scoreboard</vt:lpstr>
      <vt:lpstr>Poverty challenges</vt:lpstr>
      <vt:lpstr>The overall main challenges - Situation in the EU</vt:lpstr>
      <vt:lpstr>    Initiative package to tackle various challenges of poverty and social exclusion </vt:lpstr>
      <vt:lpstr>Social protection and inclusion </vt:lpstr>
      <vt:lpstr>Key elements of EU framework on active inclusion</vt:lpstr>
      <vt:lpstr> Objective and scope of the new Recommendation on adequate minimum income - (2023/C 41/01)</vt:lpstr>
      <vt:lpstr>Challenges and building blocks</vt:lpstr>
      <vt:lpstr>EU funding</vt:lpstr>
      <vt:lpstr>EaSI calls for social innovation</vt:lpstr>
      <vt:lpstr>PowerPoint Presentation</vt:lpstr>
      <vt:lpstr>PowerPoint Presentation</vt:lpstr>
      <vt:lpstr>PowerPoint Presentation</vt:lpstr>
      <vt:lpstr>Project activities and implementation </vt:lpstr>
      <vt:lpstr>  CRIS – DE </vt:lpstr>
      <vt:lpstr>Further reading</vt:lpstr>
      <vt:lpstr>In general on the EASI calls</vt:lpstr>
      <vt:lpstr>Thank you very much for your attention!</vt:lpstr>
      <vt:lpstr>Monetary Poverty (AROP)</vt:lpstr>
      <vt:lpstr>Living conditions and employment  dimensions of poverty (SMSD and VLWI)</vt:lpstr>
      <vt:lpstr>Assessing Minimum Income Support (benchmarking framework)</vt:lpstr>
      <vt:lpstr>     Lone Parents’ Digital Activation – IE  The proposed Action outlines the design of an inclusive activation framework targeting lone parents in vulnerable situations who face the greatest barriers to social and labour market integration.   Ireland’s partnership with Greece and Finland is expected to result in substantial synergies and complementarities in all phases of the action that will facilitate the pre-activation and activation measures for lone parents. </vt:lpstr>
      <vt:lpstr>Rights First – BE  The project aims at supporting people on the street, accommodated in emergency centres or in transit housing, and includes three components:  1) administrative registration in order to (re) activate social rights.  2) Coaching to find housing. Housing facilitators support people whose rights have been activated - or are in the process of being activated - in order to identify housing solutions and capture them.  3) Integration into the labour market.</vt:lpstr>
      <vt:lpstr>NOVA – RS  Overall objective: to contribute to the improved situation of vulnerable groups in Serbia, to their increased employability and better integration into the society.  Specific Project Objective: reducing barriers to social services and access to the labour market of the most vulnerable groups in Serbia, through integrative approaches and the new partnerships of the different actors. </vt:lpstr>
      <vt:lpstr>Un toit sur la tête, un job dans la poche – FR  The project targets inclusion through housing and employment of a public of 300 young people under 25 who are structurally the most precarious fringe of the population, with the highest unemployment rate, whose resources are the weakest and whose access to autonomy through housing is the most uncertain. </vt:lpstr>
      <vt:lpstr>xEITU – ES  A pilot intervention model linking cash benefits, labour market activation &amp; access to quality services, designed and piloted in a group of 500 beneficiaries with multiple barriers to social inclusion.   Thus, a partnership deeply rooted in the region will provide the beneficiaries with integral support in these 3 strands, putting at their disposal all the resources available according to their specific needs, through better coordination, preferential access, and exploitation of the ICT potentials in service provision and access. </vt:lpstr>
      <vt:lpstr>C.O.P.E. – IT   The project has two main goals:   1) the implementation of an integrated intervention based on an innovative and experimental ‘relational proximity’ approach for the social inclusion of difficult to reach young people;   2) the evaluation of how this intervention may add value and be integrated in the current design of NEET employment and social services. </vt:lpstr>
      <vt:lpstr>    RETICULATE – IT  The objective of the project is to experiment the integration of services and opportunities offered by the current fragmented system. Within 4 One-Stop-Shops, implemented in 4 areas of Toscana Region, services, procedures and tools will be co-designed by the public authorities, NGO and vulnerable groups.   The project addresses new vulnerable targets of the impoverished population.</vt:lpstr>
      <vt:lpstr>4IM – HU  The goal is to pilot a new, integrated model of benefit and service delivery addressing vulnerable individuals and households in two deprived neighbourhoods of the city of Miskolc. In each of these, a Neighbourhood Access Point will work with a Community Action Group.   Both will be supported by a city-wide Social Innovation Resource Centre reporting to a Social Innovation Committee. The project’s aim is to jointly formulate a local action plan.</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CUOZZO Alessio (EMPL)</dc:creator>
  <cp:keywords/>
  <dc:description/>
  <cp:lastModifiedBy>SZATMARI Katalin (EMPL)</cp:lastModifiedBy>
  <cp:revision>124</cp:revision>
  <dcterms:created xsi:type="dcterms:W3CDTF">2020-08-31T15:44:21Z</dcterms:created>
  <dcterms:modified xsi:type="dcterms:W3CDTF">2023-02-27T07:04:39Z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0x010100258AA79CEB83498886A3A086811232500070CE323670BDCC4F94C3C92271EE1894</vt:lpwstr>
  </property>
  <property fmtid="{D5CDD505-2E9C-101B-9397-08002B2CF9AE}" pid="3" name="MSIP_Label_6bd9ddd1-4d20-43f6-abfa-fc3c07406f94_Enabled">
    <vt:lpwstr>true</vt:lpwstr>
  </property>
  <property fmtid="{D5CDD505-2E9C-101B-9397-08002B2CF9AE}" pid="4" name="MSIP_Label_6bd9ddd1-4d20-43f6-abfa-fc3c07406f94_SetDate">
    <vt:lpwstr>2022-09-05T15:59:02Z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98e60008-a6f7-4348-b35a-8eb36db2bc94</vt:lpwstr>
  </property>
  <property fmtid="{D5CDD505-2E9C-101B-9397-08002B2CF9AE}" pid="9" name="MSIP_Label_6bd9ddd1-4d20-43f6-abfa-fc3c07406f94_ContentBits">
    <vt:lpwstr>0</vt:lpwstr>
  </property>
</Properties>
</file>