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8" r:id="rId3"/>
    <p:sldId id="292" r:id="rId4"/>
    <p:sldId id="276" r:id="rId5"/>
    <p:sldId id="291" r:id="rId6"/>
    <p:sldId id="257" r:id="rId7"/>
    <p:sldId id="261" r:id="rId8"/>
    <p:sldId id="284" r:id="rId9"/>
    <p:sldId id="272" r:id="rId10"/>
    <p:sldId id="287" r:id="rId11"/>
    <p:sldId id="283" r:id="rId12"/>
    <p:sldId id="282" r:id="rId13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06A19-B033-477A-8F45-B920440F330D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D191E-1470-44C6-9A46-0DD531631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8298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Átírhatom</a:t>
            </a:r>
            <a:r>
              <a:rPr lang="hu-HU" baseline="0" dirty="0" smtClean="0"/>
              <a:t> angolra, ha szükséges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D191E-1470-44C6-9A46-0DD531631496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0247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frissített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D191E-1470-44C6-9A46-0DD531631496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569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FAGYI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D191E-1470-44C6-9A46-0DD531631496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1442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EFOP Plusz: szociális kísérés, közösségfejlesztés, kora gyerekkori, egészségügyi beavatkozások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D191E-1470-44C6-9A46-0DD531631496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472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0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100000"/>
                <a:shade val="80000"/>
                <a:satMod val="110000"/>
                <a:lumMod val="80000"/>
              </a:schemeClr>
            </a:gs>
            <a:gs pos="31000">
              <a:schemeClr val="bg1">
                <a:tint val="100000"/>
                <a:shade val="90000"/>
                <a:satMod val="105000"/>
                <a:lumMod val="100000"/>
              </a:schemeClr>
            </a:gs>
            <a:gs pos="65000">
              <a:schemeClr val="bg1"/>
            </a:gs>
            <a:gs pos="100000">
              <a:schemeClr val="bg1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2EF5609-3815-4724-ACBE-2AF80885320C}" type="datetimeFigureOut">
              <a:rPr lang="hu-HU" smtClean="0"/>
              <a:t>2023.02.27.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D89CAE5-35DE-4FD7-BC56-F137A295E9A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svg"/><Relationship Id="rId18" Type="http://schemas.openxmlformats.org/officeDocument/2006/relationships/image" Target="../media/image14.jpg"/><Relationship Id="rId26" Type="http://schemas.openxmlformats.org/officeDocument/2006/relationships/image" Target="../media/image22.png"/><Relationship Id="rId3" Type="http://schemas.openxmlformats.org/officeDocument/2006/relationships/image" Target="../media/image6.png"/><Relationship Id="rId21" Type="http://schemas.openxmlformats.org/officeDocument/2006/relationships/image" Target="../media/image17.png"/><Relationship Id="rId17" Type="http://schemas.openxmlformats.org/officeDocument/2006/relationships/image" Target="../media/image13.jpg"/><Relationship Id="rId25" Type="http://schemas.openxmlformats.org/officeDocument/2006/relationships/image" Target="../media/image21.png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20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24" Type="http://schemas.openxmlformats.org/officeDocument/2006/relationships/image" Target="../media/image20.jpg"/><Relationship Id="rId5" Type="http://schemas.openxmlformats.org/officeDocument/2006/relationships/image" Target="../media/image8.jp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19" Type="http://schemas.openxmlformats.org/officeDocument/2006/relationships/image" Target="../media/image15.png"/><Relationship Id="rId4" Type="http://schemas.openxmlformats.org/officeDocument/2006/relationships/image" Target="../media/image7.jpg"/><Relationship Id="rId14" Type="http://schemas.openxmlformats.org/officeDocument/2006/relationships/image" Target="../media/image10.jpg"/><Relationship Id="rId22" Type="http://schemas.openxmlformats.org/officeDocument/2006/relationships/image" Target="../media/image18.png"/><Relationship Id="rId27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590922"/>
          </a:xfrm>
        </p:spPr>
        <p:txBody>
          <a:bodyPr>
            <a:normAutofit/>
          </a:bodyPr>
          <a:lstStyle/>
          <a:p>
            <a:r>
              <a:rPr lang="en-GB" dirty="0"/>
              <a:t>HRDOP </a:t>
            </a:r>
            <a:r>
              <a:rPr lang="hu-HU" dirty="0"/>
              <a:t>Plus </a:t>
            </a:r>
            <a:r>
              <a:rPr lang="hu-HU" dirty="0" err="1"/>
              <a:t>Programme</a:t>
            </a:r>
            <a:endParaRPr lang="hu-H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2EB957-FB2E-314D-BFE7-EBAB538777BE}"/>
              </a:ext>
            </a:extLst>
          </p:cNvPr>
          <p:cNvSpPr txBox="1">
            <a:spLocks/>
          </p:cNvSpPr>
          <p:nvPr/>
        </p:nvSpPr>
        <p:spPr>
          <a:xfrm>
            <a:off x="425354" y="303213"/>
            <a:ext cx="8203349" cy="1694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x-none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025BD49-FA6B-0244-A0E3-502C72AFC264}"/>
              </a:ext>
            </a:extLst>
          </p:cNvPr>
          <p:cNvSpPr txBox="1">
            <a:spLocks/>
          </p:cNvSpPr>
          <p:nvPr/>
        </p:nvSpPr>
        <p:spPr>
          <a:xfrm>
            <a:off x="717962" y="3723878"/>
            <a:ext cx="6662350" cy="1053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u-HU" sz="1200" dirty="0"/>
              <a:t>Zsófia Batta </a:t>
            </a:r>
            <a:endParaRPr lang="hu-HU" sz="1200" dirty="0" smtClean="0"/>
          </a:p>
          <a:p>
            <a:pPr algn="r"/>
            <a:r>
              <a:rPr lang="hu-HU" sz="1200" dirty="0" err="1"/>
              <a:t>Ministry</a:t>
            </a:r>
            <a:r>
              <a:rPr lang="hu-HU" sz="1200" dirty="0"/>
              <a:t> of </a:t>
            </a:r>
            <a:r>
              <a:rPr lang="hu-HU" sz="1200" dirty="0" err="1" smtClean="0"/>
              <a:t>Interior</a:t>
            </a:r>
            <a:endParaRPr lang="hu-HU" sz="1200" dirty="0"/>
          </a:p>
          <a:p>
            <a:pPr algn="r"/>
            <a:r>
              <a:rPr lang="hu-HU" sz="1200" dirty="0" err="1" smtClean="0"/>
              <a:t>Prime-ministerial</a:t>
            </a:r>
            <a:r>
              <a:rPr lang="hu-HU" sz="1200" dirty="0" smtClean="0"/>
              <a:t> </a:t>
            </a:r>
            <a:r>
              <a:rPr lang="hu-HU" sz="1200" dirty="0" err="1" smtClean="0"/>
              <a:t>Commissioner’s</a:t>
            </a:r>
            <a:r>
              <a:rPr lang="hu-HU" sz="1200" dirty="0" smtClean="0"/>
              <a:t> Office</a:t>
            </a:r>
          </a:p>
          <a:p>
            <a:pPr algn="r"/>
            <a:r>
              <a:rPr lang="hu-HU" sz="1200" dirty="0"/>
              <a:t>27.02.2023</a:t>
            </a:r>
            <a:endParaRPr lang="x-none" sz="12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1253C4-7B68-144C-9DD9-D057D9A86416}"/>
              </a:ext>
            </a:extLst>
          </p:cNvPr>
          <p:cNvSpPr txBox="1">
            <a:spLocks/>
          </p:cNvSpPr>
          <p:nvPr/>
        </p:nvSpPr>
        <p:spPr>
          <a:xfrm>
            <a:off x="2042591" y="3408739"/>
            <a:ext cx="4968874" cy="4632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none" dirty="0"/>
          </a:p>
        </p:txBody>
      </p:sp>
      <p:sp>
        <p:nvSpPr>
          <p:cNvPr id="7" name="Cím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Emerging settlements </a:t>
            </a:r>
            <a:r>
              <a:rPr lang="en-US" sz="3200" dirty="0" err="1" smtClean="0"/>
              <a:t>programme</a:t>
            </a:r>
            <a:endParaRPr lang="hu-HU" sz="3200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7668344" y="3665115"/>
            <a:ext cx="1053389" cy="99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79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87674" y="402799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300 most disadvantaged settlements</a:t>
            </a:r>
            <a:endParaRPr lang="hu-HU" sz="32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014232" y="1347614"/>
            <a:ext cx="1368000" cy="4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Settlements</a:t>
            </a:r>
            <a:r>
              <a:rPr lang="hu-HU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u-H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starting 2019-2022 and 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additional settlements to be included</a:t>
            </a:r>
            <a:endParaRPr lang="hu-HU" sz="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25608" r="30312" b="18961"/>
          <a:stretch/>
        </p:blipFill>
        <p:spPr>
          <a:xfrm>
            <a:off x="1259632" y="1174085"/>
            <a:ext cx="6002129" cy="381309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6912260" y="1174085"/>
            <a:ext cx="349501" cy="407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/>
        </p:nvSpPr>
        <p:spPr>
          <a:xfrm>
            <a:off x="6228184" y="3651870"/>
            <a:ext cx="1036377" cy="1335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1259632" y="4659982"/>
            <a:ext cx="388304" cy="327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436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"/>
            <a:ext cx="8352928" cy="5147860"/>
          </a:xfrm>
        </p:spPr>
      </p:pic>
    </p:spTree>
    <p:extLst>
      <p:ext uri="{BB962C8B-B14F-4D97-AF65-F5344CB8AC3E}">
        <p14:creationId xmlns:p14="http://schemas.microsoft.com/office/powerpoint/2010/main" val="400442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dirty="0" err="1" smtClean="0"/>
              <a:t>Strategic</a:t>
            </a:r>
            <a:r>
              <a:rPr lang="hu-HU" sz="3200" dirty="0" smtClean="0"/>
              <a:t> </a:t>
            </a:r>
            <a:r>
              <a:rPr lang="hu-HU" sz="3200" dirty="0" err="1"/>
              <a:t>framework</a:t>
            </a:r>
            <a:r>
              <a:rPr lang="hu-HU" sz="3200" dirty="0"/>
              <a:t>: </a:t>
            </a:r>
            <a:br>
              <a:rPr lang="hu-HU" sz="3200" dirty="0"/>
            </a:br>
            <a:r>
              <a:rPr lang="hu-HU" sz="3200" dirty="0" err="1"/>
              <a:t>Hungarian</a:t>
            </a:r>
            <a:r>
              <a:rPr lang="hu-HU" sz="3200" dirty="0"/>
              <a:t> National </a:t>
            </a:r>
            <a:r>
              <a:rPr lang="hu-HU" sz="3200" dirty="0" err="1"/>
              <a:t>Social</a:t>
            </a:r>
            <a:r>
              <a:rPr lang="hu-HU" sz="3200" dirty="0"/>
              <a:t> </a:t>
            </a:r>
            <a:r>
              <a:rPr lang="hu-HU" sz="3200" dirty="0" err="1"/>
              <a:t>Inclusion</a:t>
            </a:r>
            <a:r>
              <a:rPr lang="hu-HU" sz="3200" dirty="0"/>
              <a:t> </a:t>
            </a:r>
            <a:r>
              <a:rPr lang="hu-HU" sz="3200" dirty="0" err="1"/>
              <a:t>Strategy</a:t>
            </a:r>
            <a:r>
              <a:rPr lang="hu-HU" sz="3200" dirty="0"/>
              <a:t> 2030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2000" spc="-100" dirty="0" smtClean="0">
                <a:solidFill>
                  <a:schemeClr val="tx2"/>
                </a:solidFill>
              </a:rPr>
              <a:t> In </a:t>
            </a:r>
            <a:r>
              <a:rPr lang="en-GB" sz="2000" spc="-100" dirty="0" smtClean="0">
                <a:solidFill>
                  <a:schemeClr val="tx2"/>
                </a:solidFill>
              </a:rPr>
              <a:t>compliance </a:t>
            </a:r>
            <a:r>
              <a:rPr lang="en-GB" sz="2000" spc="-100" dirty="0">
                <a:solidFill>
                  <a:schemeClr val="tx2"/>
                </a:solidFill>
              </a:rPr>
              <a:t>with the new EU Roma Framework Strategy 2030 adopted in March 2021</a:t>
            </a:r>
            <a:endParaRPr lang="hu-HU" sz="2000" spc="-1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2000" spc="-100" dirty="0" smtClean="0">
                <a:solidFill>
                  <a:schemeClr val="tx2"/>
                </a:solidFill>
              </a:rPr>
              <a:t> E</a:t>
            </a:r>
            <a:r>
              <a:rPr lang="en-GB" sz="2000" spc="-100" dirty="0" err="1" smtClean="0">
                <a:solidFill>
                  <a:schemeClr val="tx2"/>
                </a:solidFill>
              </a:rPr>
              <a:t>ligibility</a:t>
            </a:r>
            <a:r>
              <a:rPr lang="en-GB" sz="2000" spc="-100" dirty="0" smtClean="0">
                <a:solidFill>
                  <a:schemeClr val="tx2"/>
                </a:solidFill>
              </a:rPr>
              <a:t> </a:t>
            </a:r>
            <a:r>
              <a:rPr lang="en-GB" sz="2000" spc="-100" dirty="0">
                <a:solidFill>
                  <a:schemeClr val="tx2"/>
                </a:solidFill>
              </a:rPr>
              <a:t>criteria for the actual use of EU funds for </a:t>
            </a:r>
            <a:r>
              <a:rPr lang="en-GB" sz="2000" spc="-100" dirty="0" smtClean="0">
                <a:solidFill>
                  <a:schemeClr val="tx2"/>
                </a:solidFill>
              </a:rPr>
              <a:t>2021-27</a:t>
            </a:r>
            <a:endParaRPr lang="hu-HU" sz="2000" spc="-1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2000" spc="-100" dirty="0" smtClean="0">
                <a:solidFill>
                  <a:schemeClr val="tx2"/>
                </a:solidFill>
              </a:rPr>
              <a:t> O</a:t>
            </a:r>
            <a:r>
              <a:rPr lang="en-US" sz="2000" spc="-100" dirty="0" err="1">
                <a:solidFill>
                  <a:schemeClr val="tx2"/>
                </a:solidFill>
              </a:rPr>
              <a:t>bjectives</a:t>
            </a:r>
            <a:r>
              <a:rPr lang="en-US" sz="2000" spc="-100" dirty="0">
                <a:solidFill>
                  <a:schemeClr val="tx2"/>
                </a:solidFill>
              </a:rPr>
              <a:t> </a:t>
            </a:r>
            <a:r>
              <a:rPr lang="hu-HU" sz="2000" spc="-100" dirty="0">
                <a:solidFill>
                  <a:schemeClr val="tx2"/>
                </a:solidFill>
              </a:rPr>
              <a:t>of </a:t>
            </a:r>
            <a:r>
              <a:rPr lang="hu-HU" sz="2000" spc="-100" dirty="0" err="1">
                <a:solidFill>
                  <a:schemeClr val="tx2"/>
                </a:solidFill>
              </a:rPr>
              <a:t>the</a:t>
            </a:r>
            <a:r>
              <a:rPr lang="hu-HU" sz="2000" spc="-100" dirty="0">
                <a:solidFill>
                  <a:schemeClr val="tx2"/>
                </a:solidFill>
              </a:rPr>
              <a:t> </a:t>
            </a:r>
            <a:r>
              <a:rPr lang="en-US" sz="2000" spc="-100" dirty="0">
                <a:solidFill>
                  <a:schemeClr val="tx2"/>
                </a:solidFill>
              </a:rPr>
              <a:t>strategy and its measures: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2"/>
                </a:solidFill>
              </a:rPr>
              <a:t>to reduce the rate of material and social deprivation, especially for the Roma population;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2"/>
                </a:solidFill>
              </a:rPr>
              <a:t>to prevent the reproduction of poverty;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2"/>
                </a:solidFill>
              </a:rPr>
              <a:t>equal opportunities for access to socio-economic </a:t>
            </a:r>
            <a:r>
              <a:rPr lang="en-US" dirty="0" smtClean="0">
                <a:solidFill>
                  <a:schemeClr val="tx2"/>
                </a:solidFill>
              </a:rPr>
              <a:t>goods</a:t>
            </a:r>
            <a:endParaRPr lang="hu-HU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Specific</a:t>
            </a: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chapter</a:t>
            </a: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about</a:t>
            </a: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the</a:t>
            </a: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Emerging</a:t>
            </a:r>
            <a:r>
              <a:rPr lang="hu-HU" sz="2000" dirty="0" smtClean="0">
                <a:solidFill>
                  <a:schemeClr val="tx2"/>
                </a:solidFill>
              </a:rPr>
              <a:t> </a:t>
            </a:r>
            <a:r>
              <a:rPr lang="hu-HU" sz="2000" dirty="0" err="1" smtClean="0">
                <a:solidFill>
                  <a:schemeClr val="tx2"/>
                </a:solidFill>
              </a:rPr>
              <a:t>Settlements</a:t>
            </a:r>
            <a:r>
              <a:rPr lang="hu-HU" sz="2000" dirty="0" smtClean="0">
                <a:solidFill>
                  <a:schemeClr val="tx2"/>
                </a:solidFill>
              </a:rPr>
              <a:t> Programme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err="1"/>
              <a:t>About</a:t>
            </a:r>
            <a:r>
              <a:rPr lang="hu-HU" sz="3200" dirty="0"/>
              <a:t> </a:t>
            </a:r>
            <a:r>
              <a:rPr lang="hu-HU" sz="3200" dirty="0" err="1"/>
              <a:t>the</a:t>
            </a:r>
            <a:r>
              <a:rPr lang="hu-HU" sz="3200" dirty="0"/>
              <a:t> </a:t>
            </a:r>
            <a:r>
              <a:rPr lang="hu-HU" sz="3200" dirty="0" err="1"/>
              <a:t>programme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43000"/>
            <a:ext cx="8229600" cy="36576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1800" dirty="0" smtClean="0">
                <a:solidFill>
                  <a:schemeClr val="tx2"/>
                </a:solidFill>
              </a:rPr>
              <a:t>A</a:t>
            </a:r>
            <a:r>
              <a:rPr lang="en-US" sz="1800" dirty="0" err="1" smtClean="0">
                <a:solidFill>
                  <a:schemeClr val="tx2"/>
                </a:solidFill>
              </a:rPr>
              <a:t>im</a:t>
            </a:r>
            <a:r>
              <a:rPr lang="hu-HU" sz="1800" dirty="0" err="1" smtClean="0">
                <a:solidFill>
                  <a:schemeClr val="tx2"/>
                </a:solidFill>
              </a:rPr>
              <a:t>ed</a:t>
            </a:r>
            <a:r>
              <a:rPr lang="en-US" sz="1800" dirty="0" smtClean="0">
                <a:solidFill>
                  <a:schemeClr val="tx2"/>
                </a:solidFill>
              </a:rPr>
              <a:t> at the least developed 300 settlements in Hungary</a:t>
            </a:r>
            <a:endParaRPr lang="hu-HU" sz="18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1800" dirty="0" smtClean="0">
                <a:solidFill>
                  <a:schemeClr val="tx2"/>
                </a:solidFill>
              </a:rPr>
              <a:t>S</a:t>
            </a:r>
            <a:r>
              <a:rPr lang="en-US" sz="1800" dirty="0" smtClean="0">
                <a:solidFill>
                  <a:schemeClr val="tx2"/>
                </a:solidFill>
              </a:rPr>
              <a:t>elect</a:t>
            </a:r>
            <a:r>
              <a:rPr lang="hu-HU" sz="1800" dirty="0" smtClean="0">
                <a:solidFill>
                  <a:schemeClr val="tx2"/>
                </a:solidFill>
              </a:rPr>
              <a:t>ion: </a:t>
            </a:r>
            <a:r>
              <a:rPr lang="en-US" sz="1800" dirty="0" smtClean="0">
                <a:solidFill>
                  <a:schemeClr val="tx2"/>
                </a:solidFill>
              </a:rPr>
              <a:t>on the basis of a set of indicators measured by the Central</a:t>
            </a:r>
            <a:r>
              <a:rPr lang="hu-HU" sz="1800" dirty="0" smtClean="0">
                <a:solidFill>
                  <a:schemeClr val="tx2"/>
                </a:solidFill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</a:rPr>
              <a:t>Statistical</a:t>
            </a:r>
            <a:r>
              <a:rPr lang="hu-HU" sz="1800" dirty="0" smtClean="0">
                <a:solidFill>
                  <a:schemeClr val="tx2"/>
                </a:solidFill>
              </a:rPr>
              <a:t> Office</a:t>
            </a:r>
            <a:r>
              <a:rPr lang="en-US" sz="18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>
                <a:solidFill>
                  <a:schemeClr val="tx2"/>
                </a:solidFill>
              </a:rPr>
              <a:t>(</a:t>
            </a:r>
            <a:r>
              <a:rPr lang="hu-HU" sz="1800" spc="-100" dirty="0" err="1">
                <a:solidFill>
                  <a:schemeClr val="tx2"/>
                </a:solidFill>
              </a:rPr>
              <a:t>income</a:t>
            </a:r>
            <a:r>
              <a:rPr lang="hu-HU" sz="1800" spc="-100" dirty="0">
                <a:solidFill>
                  <a:schemeClr val="tx2"/>
                </a:solidFill>
              </a:rPr>
              <a:t>, </a:t>
            </a:r>
            <a:r>
              <a:rPr lang="hu-HU" sz="1800" spc="-100" dirty="0" err="1">
                <a:solidFill>
                  <a:schemeClr val="tx2"/>
                </a:solidFill>
              </a:rPr>
              <a:t>education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level</a:t>
            </a:r>
            <a:r>
              <a:rPr lang="hu-HU" sz="1800" spc="-100" dirty="0">
                <a:solidFill>
                  <a:schemeClr val="tx2"/>
                </a:solidFill>
              </a:rPr>
              <a:t>, </a:t>
            </a:r>
            <a:r>
              <a:rPr lang="hu-HU" sz="1800" spc="-100" dirty="0" err="1">
                <a:solidFill>
                  <a:schemeClr val="tx2"/>
                </a:solidFill>
              </a:rPr>
              <a:t>unemployment</a:t>
            </a:r>
            <a:r>
              <a:rPr lang="hu-HU" sz="1800" spc="-100" dirty="0">
                <a:solidFill>
                  <a:schemeClr val="tx2"/>
                </a:solidFill>
              </a:rPr>
              <a:t>, </a:t>
            </a:r>
            <a:r>
              <a:rPr lang="hu-HU" sz="1800" spc="-100" dirty="0" err="1">
                <a:solidFill>
                  <a:schemeClr val="tx2"/>
                </a:solidFill>
              </a:rPr>
              <a:t>substandard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housing</a:t>
            </a:r>
            <a:r>
              <a:rPr lang="hu-HU" sz="1800" spc="-100" dirty="0">
                <a:solidFill>
                  <a:schemeClr val="tx2"/>
                </a:solidFill>
              </a:rPr>
              <a:t> and </a:t>
            </a:r>
            <a:r>
              <a:rPr lang="hu-HU" sz="1800" spc="-100" dirty="0" err="1">
                <a:solidFill>
                  <a:schemeClr val="tx2"/>
                </a:solidFill>
              </a:rPr>
              <a:t>age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structure</a:t>
            </a:r>
            <a:r>
              <a:rPr lang="hu-HU" sz="1800" spc="-100" dirty="0">
                <a:solidFill>
                  <a:schemeClr val="tx2"/>
                </a:solidFill>
              </a:rPr>
              <a:t>, </a:t>
            </a:r>
            <a:r>
              <a:rPr lang="hu-HU" sz="1800" spc="-100" dirty="0" err="1">
                <a:solidFill>
                  <a:schemeClr val="tx2"/>
                </a:solidFill>
              </a:rPr>
              <a:t>high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number</a:t>
            </a:r>
            <a:r>
              <a:rPr lang="hu-HU" sz="1800" spc="-100" dirty="0">
                <a:solidFill>
                  <a:schemeClr val="tx2"/>
                </a:solidFill>
              </a:rPr>
              <a:t> of </a:t>
            </a:r>
            <a:r>
              <a:rPr lang="hu-HU" sz="1800" spc="-100" dirty="0" err="1">
                <a:solidFill>
                  <a:schemeClr val="tx2"/>
                </a:solidFill>
              </a:rPr>
              <a:t>children</a:t>
            </a:r>
            <a:r>
              <a:rPr lang="hu-HU" sz="1800" spc="-100" dirty="0">
                <a:solidFill>
                  <a:schemeClr val="tx2"/>
                </a:solidFill>
              </a:rPr>
              <a:t>, </a:t>
            </a:r>
            <a:r>
              <a:rPr lang="hu-HU" sz="1800" spc="-100" dirty="0" err="1" smtClean="0">
                <a:solidFill>
                  <a:schemeClr val="tx2"/>
                </a:solidFill>
              </a:rPr>
              <a:t>crime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level</a:t>
            </a:r>
            <a:r>
              <a:rPr lang="hu-HU" sz="1800" spc="-100" dirty="0" smtClean="0">
                <a:solidFill>
                  <a:schemeClr val="tx2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1800" spc="-100" dirty="0" err="1">
                <a:solidFill>
                  <a:schemeClr val="tx2"/>
                </a:solidFill>
              </a:rPr>
              <a:t>Antecedent</a:t>
            </a:r>
            <a:r>
              <a:rPr lang="hu-HU" sz="1800" spc="-100" dirty="0">
                <a:solidFill>
                  <a:schemeClr val="tx2"/>
                </a:solidFill>
              </a:rPr>
              <a:t>: </a:t>
            </a:r>
            <a:r>
              <a:rPr lang="hu-HU" sz="1800" spc="-100" dirty="0" err="1">
                <a:solidFill>
                  <a:schemeClr val="tx2"/>
                </a:solidFill>
              </a:rPr>
              <a:t>Children’s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Chance</a:t>
            </a:r>
            <a:r>
              <a:rPr lang="hu-HU" sz="1800" spc="-100" dirty="0">
                <a:solidFill>
                  <a:schemeClr val="tx2"/>
                </a:solidFill>
              </a:rPr>
              <a:t> Programme (ESF), </a:t>
            </a:r>
            <a:r>
              <a:rPr lang="hu-HU" sz="1800" spc="-100" dirty="0" err="1">
                <a:solidFill>
                  <a:schemeClr val="tx2"/>
                </a:solidFill>
              </a:rPr>
              <a:t>Unlimited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possibilities</a:t>
            </a:r>
            <a:r>
              <a:rPr lang="hu-HU" sz="1800" spc="-100" dirty="0">
                <a:solidFill>
                  <a:schemeClr val="tx2"/>
                </a:solidFill>
              </a:rPr>
              <a:t> programme (ESF), Tiszabő-Tiszabura </a:t>
            </a:r>
            <a:r>
              <a:rPr lang="hu-HU" sz="1800" spc="-100" dirty="0" err="1">
                <a:solidFill>
                  <a:schemeClr val="tx2"/>
                </a:solidFill>
              </a:rPr>
              <a:t>government</a:t>
            </a:r>
            <a:r>
              <a:rPr lang="hu-HU" sz="1800" spc="-100" dirty="0">
                <a:solidFill>
                  <a:schemeClr val="tx2"/>
                </a:solidFill>
              </a:rPr>
              <a:t> programme (</a:t>
            </a:r>
            <a:r>
              <a:rPr lang="hu-HU" sz="1800" spc="-100" dirty="0" err="1">
                <a:solidFill>
                  <a:schemeClr val="tx2"/>
                </a:solidFill>
              </a:rPr>
              <a:t>Hungarian</a:t>
            </a:r>
            <a:r>
              <a:rPr lang="hu-HU" sz="1800" spc="-100" dirty="0">
                <a:solidFill>
                  <a:schemeClr val="tx2"/>
                </a:solidFill>
              </a:rPr>
              <a:t> </a:t>
            </a:r>
            <a:r>
              <a:rPr lang="hu-HU" sz="1800" spc="-100" dirty="0" err="1">
                <a:solidFill>
                  <a:schemeClr val="tx2"/>
                </a:solidFill>
              </a:rPr>
              <a:t>budget</a:t>
            </a:r>
            <a:r>
              <a:rPr lang="hu-HU" sz="1800" spc="-100" dirty="0">
                <a:solidFill>
                  <a:schemeClr val="tx2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1800" spc="-100" dirty="0" err="1" smtClean="0">
                <a:solidFill>
                  <a:schemeClr val="tx2"/>
                </a:solidFill>
              </a:rPr>
              <a:t>Government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decisions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about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the</a:t>
            </a:r>
            <a:r>
              <a:rPr lang="hu-HU" sz="1800" spc="-100" dirty="0" smtClean="0">
                <a:solidFill>
                  <a:schemeClr val="tx2"/>
                </a:solidFill>
              </a:rPr>
              <a:t> start and </a:t>
            </a:r>
            <a:r>
              <a:rPr lang="en-US" sz="1800" spc="-100" dirty="0">
                <a:solidFill>
                  <a:schemeClr val="tx2"/>
                </a:solidFill>
              </a:rPr>
              <a:t>designation of the 300 </a:t>
            </a:r>
            <a:r>
              <a:rPr lang="en-US" sz="1800" spc="-100" dirty="0" smtClean="0">
                <a:solidFill>
                  <a:schemeClr val="tx2"/>
                </a:solidFill>
              </a:rPr>
              <a:t>settlement</a:t>
            </a:r>
            <a:r>
              <a:rPr lang="hu-HU" sz="1800" spc="-100" dirty="0" smtClean="0">
                <a:solidFill>
                  <a:schemeClr val="tx2"/>
                </a:solidFill>
              </a:rPr>
              <a:t> (1404/2019</a:t>
            </a:r>
            <a:r>
              <a:rPr lang="hu-HU" sz="1800" spc="-100" dirty="0">
                <a:solidFill>
                  <a:schemeClr val="tx2"/>
                </a:solidFill>
              </a:rPr>
              <a:t>. (VII. 5</a:t>
            </a:r>
            <a:r>
              <a:rPr lang="hu-HU" sz="1800" spc="-100" dirty="0" smtClean="0">
                <a:solidFill>
                  <a:schemeClr val="tx2"/>
                </a:solidFill>
              </a:rPr>
              <a:t>.),1057/2021</a:t>
            </a:r>
            <a:r>
              <a:rPr lang="hu-HU" sz="1800" spc="-100" dirty="0">
                <a:solidFill>
                  <a:schemeClr val="tx2"/>
                </a:solidFill>
              </a:rPr>
              <a:t>. (II. 19</a:t>
            </a:r>
            <a:r>
              <a:rPr lang="hu-HU" sz="1800" spc="-100" dirty="0" smtClean="0">
                <a:solidFill>
                  <a:schemeClr val="tx2"/>
                </a:solidFill>
              </a:rPr>
              <a:t>.))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1800" spc="-100" dirty="0" smtClean="0">
                <a:solidFill>
                  <a:schemeClr val="tx2"/>
                </a:solidFill>
              </a:rPr>
              <a:t>310,000 </a:t>
            </a:r>
            <a:r>
              <a:rPr lang="hu-HU" sz="1800" spc="-100" dirty="0" err="1" smtClean="0">
                <a:solidFill>
                  <a:schemeClr val="tx2"/>
                </a:solidFill>
              </a:rPr>
              <a:t>people</a:t>
            </a:r>
            <a:r>
              <a:rPr lang="hu-HU" sz="1800" spc="-100" dirty="0" smtClean="0">
                <a:solidFill>
                  <a:schemeClr val="tx2"/>
                </a:solidFill>
              </a:rPr>
              <a:t>, 5,000 </a:t>
            </a:r>
            <a:r>
              <a:rPr lang="hu-HU" sz="1800" spc="-100" dirty="0" err="1" smtClean="0">
                <a:solidFill>
                  <a:schemeClr val="tx2"/>
                </a:solidFill>
              </a:rPr>
              <a:t>children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are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born</a:t>
            </a:r>
            <a:r>
              <a:rPr lang="hu-HU" sz="1800" spc="-100" dirty="0" smtClean="0">
                <a:solidFill>
                  <a:schemeClr val="tx2"/>
                </a:solidFill>
              </a:rPr>
              <a:t> per </a:t>
            </a:r>
            <a:r>
              <a:rPr lang="hu-HU" sz="1800" spc="-100" dirty="0" err="1" smtClean="0">
                <a:solidFill>
                  <a:schemeClr val="tx2"/>
                </a:solidFill>
              </a:rPr>
              <a:t>year</a:t>
            </a:r>
            <a:r>
              <a:rPr lang="hu-HU" sz="1800" spc="-100" dirty="0" smtClean="0">
                <a:solidFill>
                  <a:schemeClr val="tx2"/>
                </a:solidFill>
              </a:rPr>
              <a:t> in </a:t>
            </a:r>
            <a:r>
              <a:rPr lang="hu-HU" sz="1800" spc="-100" dirty="0" err="1" smtClean="0">
                <a:solidFill>
                  <a:schemeClr val="tx2"/>
                </a:solidFill>
              </a:rPr>
              <a:t>disadvantaged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living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conditions</a:t>
            </a:r>
            <a:r>
              <a:rPr lang="hu-HU" sz="1800" spc="-100" dirty="0" smtClean="0">
                <a:solidFill>
                  <a:schemeClr val="tx2"/>
                </a:solidFill>
              </a:rPr>
              <a:t>, </a:t>
            </a:r>
            <a:r>
              <a:rPr lang="hu-HU" sz="1800" spc="-100" dirty="0" err="1" smtClean="0">
                <a:solidFill>
                  <a:schemeClr val="tx2"/>
                </a:solidFill>
              </a:rPr>
              <a:t>employment</a:t>
            </a:r>
            <a:r>
              <a:rPr lang="hu-HU" sz="1800" spc="-100" dirty="0" smtClean="0">
                <a:solidFill>
                  <a:schemeClr val="tx2"/>
                </a:solidFill>
              </a:rPr>
              <a:t> and </a:t>
            </a:r>
            <a:r>
              <a:rPr lang="hu-HU" sz="1800" spc="-100" dirty="0" err="1" smtClean="0">
                <a:solidFill>
                  <a:schemeClr val="tx2"/>
                </a:solidFill>
              </a:rPr>
              <a:t>educational</a:t>
            </a:r>
            <a:r>
              <a:rPr lang="hu-HU" sz="1800" spc="-100" dirty="0" smtClean="0">
                <a:solidFill>
                  <a:schemeClr val="tx2"/>
                </a:solidFill>
              </a:rPr>
              <a:t> </a:t>
            </a:r>
            <a:r>
              <a:rPr lang="hu-HU" sz="1800" spc="-100" dirty="0" err="1" smtClean="0">
                <a:solidFill>
                  <a:schemeClr val="tx2"/>
                </a:solidFill>
              </a:rPr>
              <a:t>situation</a:t>
            </a:r>
            <a:endParaRPr lang="hu-HU" sz="1800" spc="-1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solidFill>
                  <a:schemeClr val="tx2"/>
                </a:solidFill>
              </a:rPr>
              <a:t>Already 118 settlements are </a:t>
            </a:r>
            <a:r>
              <a:rPr lang="en-GB" sz="1800" dirty="0" smtClean="0">
                <a:solidFill>
                  <a:schemeClr val="tx2"/>
                </a:solidFill>
              </a:rPr>
              <a:t>involved</a:t>
            </a:r>
            <a:r>
              <a:rPr lang="hu-HU" sz="1800" dirty="0" smtClean="0">
                <a:solidFill>
                  <a:schemeClr val="tx2"/>
                </a:solidFill>
              </a:rPr>
              <a:t>, </a:t>
            </a:r>
            <a:r>
              <a:rPr lang="hu-HU" sz="1800" dirty="0" err="1" smtClean="0">
                <a:solidFill>
                  <a:schemeClr val="tx2"/>
                </a:solidFill>
              </a:rPr>
              <a:t>from</a:t>
            </a:r>
            <a:r>
              <a:rPr lang="hu-HU" sz="1800" dirty="0" smtClean="0">
                <a:solidFill>
                  <a:schemeClr val="tx2"/>
                </a:solidFill>
              </a:rPr>
              <a:t> </a:t>
            </a:r>
            <a:r>
              <a:rPr lang="hu-HU" sz="1800" dirty="0">
                <a:solidFill>
                  <a:schemeClr val="tx2"/>
                </a:solidFill>
              </a:rPr>
              <a:t>S</a:t>
            </a:r>
            <a:r>
              <a:rPr lang="hu-HU" sz="1800" dirty="0" smtClean="0">
                <a:solidFill>
                  <a:schemeClr val="tx2"/>
                </a:solidFill>
              </a:rPr>
              <a:t>pring 2023: 178 </a:t>
            </a:r>
            <a:r>
              <a:rPr lang="hu-HU" sz="1800" dirty="0" err="1" smtClean="0">
                <a:solidFill>
                  <a:schemeClr val="tx2"/>
                </a:solidFill>
              </a:rPr>
              <a:t>settlements</a:t>
            </a:r>
            <a:endParaRPr lang="en-GB" sz="18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solidFill>
                  <a:schemeClr val="tx2"/>
                </a:solidFill>
              </a:rPr>
              <a:t>182 additional settlements </a:t>
            </a:r>
            <a:r>
              <a:rPr lang="hu-HU" sz="1800" dirty="0" err="1">
                <a:solidFill>
                  <a:schemeClr val="tx2"/>
                </a:solidFill>
              </a:rPr>
              <a:t>selected</a:t>
            </a:r>
            <a:r>
              <a:rPr lang="hu-HU" sz="1800" dirty="0">
                <a:solidFill>
                  <a:schemeClr val="tx2"/>
                </a:solidFill>
              </a:rPr>
              <a:t> in an </a:t>
            </a:r>
            <a:r>
              <a:rPr lang="hu-HU" sz="1800" dirty="0" err="1">
                <a:solidFill>
                  <a:schemeClr val="tx2"/>
                </a:solidFill>
              </a:rPr>
              <a:t>open</a:t>
            </a:r>
            <a:r>
              <a:rPr lang="hu-HU" sz="1800" dirty="0">
                <a:solidFill>
                  <a:schemeClr val="tx2"/>
                </a:solidFill>
              </a:rPr>
              <a:t> tender (</a:t>
            </a:r>
            <a:r>
              <a:rPr lang="hu-HU" sz="1800" dirty="0" err="1">
                <a:solidFill>
                  <a:schemeClr val="tx2"/>
                </a:solidFill>
              </a:rPr>
              <a:t>results</a:t>
            </a:r>
            <a:r>
              <a:rPr lang="hu-HU" sz="1800" dirty="0">
                <a:solidFill>
                  <a:schemeClr val="tx2"/>
                </a:solidFill>
              </a:rPr>
              <a:t> in </a:t>
            </a:r>
            <a:r>
              <a:rPr lang="hu-HU" sz="1800" dirty="0" err="1">
                <a:solidFill>
                  <a:schemeClr val="tx2"/>
                </a:solidFill>
              </a:rPr>
              <a:t>March</a:t>
            </a:r>
            <a:r>
              <a:rPr lang="hu-HU" sz="1800" dirty="0">
                <a:solidFill>
                  <a:schemeClr val="tx2"/>
                </a:solidFill>
              </a:rPr>
              <a:t> 2023</a:t>
            </a:r>
            <a:r>
              <a:rPr lang="hu-HU" sz="1800" dirty="0" smtClean="0">
                <a:solidFill>
                  <a:schemeClr val="tx2"/>
                </a:solidFill>
              </a:rPr>
              <a:t>)</a:t>
            </a:r>
            <a:endParaRPr lang="hu-HU" sz="1800" dirty="0">
              <a:solidFill>
                <a:schemeClr val="tx2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1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dirty="0" err="1"/>
              <a:t>About</a:t>
            </a:r>
            <a:r>
              <a:rPr lang="hu-HU" sz="3200" dirty="0"/>
              <a:t> </a:t>
            </a:r>
            <a:r>
              <a:rPr lang="hu-HU" sz="3200" dirty="0" err="1"/>
              <a:t>the</a:t>
            </a:r>
            <a:r>
              <a:rPr lang="hu-HU" sz="3200" dirty="0"/>
              <a:t> </a:t>
            </a:r>
            <a:r>
              <a:rPr lang="hu-HU" sz="3200" dirty="0" err="1"/>
              <a:t>programme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200150"/>
            <a:ext cx="8363272" cy="36576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2000" dirty="0" smtClean="0">
                <a:solidFill>
                  <a:schemeClr val="tx2"/>
                </a:solidFill>
              </a:rPr>
              <a:t>Key </a:t>
            </a:r>
            <a:r>
              <a:rPr lang="hu-HU" sz="2000" dirty="0" err="1">
                <a:solidFill>
                  <a:schemeClr val="tx2"/>
                </a:solidFill>
              </a:rPr>
              <a:t>words</a:t>
            </a:r>
            <a:r>
              <a:rPr lang="hu-HU" sz="2000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hu-HU" sz="1800" dirty="0" err="1">
                <a:solidFill>
                  <a:schemeClr val="tx2"/>
                </a:solidFill>
              </a:rPr>
              <a:t>Presence</a:t>
            </a:r>
            <a:endParaRPr lang="hu-HU" sz="1800" dirty="0">
              <a:solidFill>
                <a:schemeClr val="tx2"/>
              </a:solidFill>
            </a:endParaRPr>
          </a:p>
          <a:p>
            <a:pPr lvl="1"/>
            <a:r>
              <a:rPr lang="hu-HU" sz="1800" dirty="0" err="1">
                <a:solidFill>
                  <a:schemeClr val="tx2"/>
                </a:solidFill>
              </a:rPr>
              <a:t>Diagnosis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based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development</a:t>
            </a:r>
            <a:r>
              <a:rPr lang="hu-HU" sz="1800" dirty="0">
                <a:solidFill>
                  <a:schemeClr val="tx2"/>
                </a:solidFill>
              </a:rPr>
              <a:t>: </a:t>
            </a:r>
            <a:r>
              <a:rPr lang="en-US" sz="1800" dirty="0">
                <a:solidFill>
                  <a:schemeClr val="tx2"/>
                </a:solidFill>
              </a:rPr>
              <a:t>flexibility and responsiveness to local needs</a:t>
            </a:r>
            <a:endParaRPr lang="hu-HU" sz="1800" dirty="0">
              <a:solidFill>
                <a:schemeClr val="tx2"/>
              </a:solidFill>
            </a:endParaRPr>
          </a:p>
          <a:p>
            <a:pPr lvl="1"/>
            <a:r>
              <a:rPr lang="hu-HU" sz="1800" dirty="0" err="1">
                <a:solidFill>
                  <a:schemeClr val="tx2"/>
                </a:solidFill>
              </a:rPr>
              <a:t>Complex</a:t>
            </a:r>
            <a:r>
              <a:rPr lang="hu-HU" sz="1800" dirty="0">
                <a:solidFill>
                  <a:schemeClr val="tx2"/>
                </a:solidFill>
              </a:rPr>
              <a:t>, </a:t>
            </a:r>
            <a:r>
              <a:rPr lang="hu-HU" sz="1800" dirty="0" err="1">
                <a:solidFill>
                  <a:schemeClr val="tx2"/>
                </a:solidFill>
              </a:rPr>
              <a:t>integrated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approach</a:t>
            </a:r>
            <a:r>
              <a:rPr lang="hu-HU" sz="1800" dirty="0">
                <a:solidFill>
                  <a:schemeClr val="tx2"/>
                </a:solidFill>
              </a:rPr>
              <a:t>: </a:t>
            </a:r>
            <a:r>
              <a:rPr lang="hu-HU" sz="1800" dirty="0" err="1">
                <a:solidFill>
                  <a:schemeClr val="tx2"/>
                </a:solidFill>
              </a:rPr>
              <a:t>from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conception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to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employment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hu-HU" sz="1800" dirty="0" err="1">
                <a:solidFill>
                  <a:schemeClr val="tx2"/>
                </a:solidFill>
              </a:rPr>
              <a:t>Partnership</a:t>
            </a:r>
            <a:r>
              <a:rPr lang="hu-HU" sz="1800" dirty="0">
                <a:solidFill>
                  <a:schemeClr val="tx2"/>
                </a:solidFill>
              </a:rPr>
              <a:t>: </a:t>
            </a:r>
            <a:r>
              <a:rPr lang="hu-HU" sz="1800" dirty="0" err="1">
                <a:solidFill>
                  <a:schemeClr val="tx2"/>
                </a:solidFill>
              </a:rPr>
              <a:t>religious</a:t>
            </a:r>
            <a:r>
              <a:rPr lang="hu-HU" sz="1800" dirty="0">
                <a:solidFill>
                  <a:schemeClr val="tx2"/>
                </a:solidFill>
              </a:rPr>
              <a:t> and </a:t>
            </a:r>
            <a:r>
              <a:rPr lang="hu-HU" sz="1800" dirty="0" err="1">
                <a:solidFill>
                  <a:schemeClr val="tx2"/>
                </a:solidFill>
              </a:rPr>
              <a:t>civic</a:t>
            </a:r>
            <a:r>
              <a:rPr lang="hu-HU" sz="1800" dirty="0">
                <a:solidFill>
                  <a:schemeClr val="tx2"/>
                </a:solidFill>
              </a:rPr>
              <a:t> </a:t>
            </a:r>
            <a:r>
              <a:rPr lang="hu-HU" sz="1800" dirty="0" err="1">
                <a:solidFill>
                  <a:schemeClr val="tx2"/>
                </a:solidFill>
              </a:rPr>
              <a:t>organisations</a:t>
            </a:r>
            <a:endParaRPr lang="hu-HU" sz="18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 err="1" smtClean="0">
                <a:solidFill>
                  <a:schemeClr val="tx2"/>
                </a:solidFill>
              </a:rPr>
              <a:t>Financing</a:t>
            </a:r>
            <a:r>
              <a:rPr lang="hu-HU" sz="2000" dirty="0" smtClean="0">
                <a:solidFill>
                  <a:schemeClr val="tx2"/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600" dirty="0" smtClean="0">
                <a:solidFill>
                  <a:schemeClr val="tx2"/>
                </a:solidFill>
              </a:rPr>
              <a:t>2019-2023: </a:t>
            </a:r>
            <a:r>
              <a:rPr lang="hu-HU" sz="1600" dirty="0" err="1" smtClean="0">
                <a:solidFill>
                  <a:schemeClr val="tx2"/>
                </a:solidFill>
              </a:rPr>
              <a:t>Hungarian</a:t>
            </a:r>
            <a:r>
              <a:rPr lang="hu-HU" sz="1600" dirty="0" smtClean="0">
                <a:solidFill>
                  <a:schemeClr val="tx2"/>
                </a:solidFill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</a:rPr>
              <a:t>budget</a:t>
            </a:r>
            <a:endParaRPr lang="hu-HU" sz="1600" dirty="0" smtClean="0">
              <a:solidFill>
                <a:schemeClr val="tx2"/>
              </a:solidFill>
            </a:endParaRPr>
          </a:p>
          <a:p>
            <a:pPr lvl="2"/>
            <a:r>
              <a:rPr lang="hu-HU" sz="1400" dirty="0" smtClean="0">
                <a:solidFill>
                  <a:schemeClr val="tx2"/>
                </a:solidFill>
              </a:rPr>
              <a:t>2019</a:t>
            </a:r>
            <a:r>
              <a:rPr lang="hu-HU" sz="1400" dirty="0">
                <a:solidFill>
                  <a:schemeClr val="tx2"/>
                </a:solidFill>
              </a:rPr>
              <a:t>: 31 </a:t>
            </a:r>
            <a:r>
              <a:rPr lang="hu-HU" sz="1400" dirty="0" err="1">
                <a:solidFill>
                  <a:schemeClr val="tx2"/>
                </a:solidFill>
              </a:rPr>
              <a:t>settlements</a:t>
            </a:r>
            <a:r>
              <a:rPr lang="hu-HU" sz="1400" dirty="0">
                <a:solidFill>
                  <a:schemeClr val="tx2"/>
                </a:solidFill>
              </a:rPr>
              <a:t> – 5.5 M EUR</a:t>
            </a:r>
          </a:p>
          <a:p>
            <a:pPr lvl="2"/>
            <a:r>
              <a:rPr lang="hu-HU" sz="1400" dirty="0">
                <a:solidFill>
                  <a:schemeClr val="tx2"/>
                </a:solidFill>
              </a:rPr>
              <a:t>2020: </a:t>
            </a:r>
            <a:r>
              <a:rPr lang="hu-HU" sz="1400" dirty="0" smtClean="0">
                <a:solidFill>
                  <a:schemeClr val="tx2"/>
                </a:solidFill>
              </a:rPr>
              <a:t>66 (+1) </a:t>
            </a:r>
            <a:r>
              <a:rPr lang="hu-HU" sz="1400" dirty="0" err="1">
                <a:solidFill>
                  <a:schemeClr val="tx2"/>
                </a:solidFill>
              </a:rPr>
              <a:t>settlements</a:t>
            </a:r>
            <a:r>
              <a:rPr lang="hu-HU" sz="1400" dirty="0">
                <a:solidFill>
                  <a:schemeClr val="tx2"/>
                </a:solidFill>
              </a:rPr>
              <a:t> – 11 M EUR</a:t>
            </a:r>
          </a:p>
          <a:p>
            <a:pPr lvl="2"/>
            <a:r>
              <a:rPr lang="hu-HU" sz="1400" dirty="0">
                <a:solidFill>
                  <a:schemeClr val="tx2"/>
                </a:solidFill>
              </a:rPr>
              <a:t>2021: </a:t>
            </a:r>
            <a:r>
              <a:rPr lang="hu-HU" sz="1400" dirty="0" smtClean="0">
                <a:solidFill>
                  <a:schemeClr val="tx2"/>
                </a:solidFill>
              </a:rPr>
              <a:t>118 </a:t>
            </a:r>
            <a:r>
              <a:rPr lang="hu-HU" sz="1400" dirty="0" err="1" smtClean="0">
                <a:solidFill>
                  <a:schemeClr val="tx2"/>
                </a:solidFill>
              </a:rPr>
              <a:t>settlements</a:t>
            </a:r>
            <a:r>
              <a:rPr lang="hu-HU" sz="1400" dirty="0" smtClean="0">
                <a:solidFill>
                  <a:schemeClr val="tx2"/>
                </a:solidFill>
              </a:rPr>
              <a:t> </a:t>
            </a:r>
            <a:r>
              <a:rPr lang="hu-HU" sz="1400" dirty="0" smtClean="0"/>
              <a:t>– 16,5 M EUR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600" dirty="0" err="1" smtClean="0">
                <a:solidFill>
                  <a:schemeClr val="tx2"/>
                </a:solidFill>
              </a:rPr>
              <a:t>From</a:t>
            </a:r>
            <a:r>
              <a:rPr lang="hu-HU" sz="1600" dirty="0" smtClean="0">
                <a:solidFill>
                  <a:schemeClr val="tx2"/>
                </a:solidFill>
              </a:rPr>
              <a:t> 2023 </a:t>
            </a:r>
            <a:r>
              <a:rPr lang="hu-HU" sz="1600" dirty="0" err="1" smtClean="0">
                <a:solidFill>
                  <a:schemeClr val="tx2"/>
                </a:solidFill>
              </a:rPr>
              <a:t>onward</a:t>
            </a:r>
            <a:r>
              <a:rPr lang="hu-HU" sz="1600" dirty="0" smtClean="0">
                <a:solidFill>
                  <a:schemeClr val="tx2"/>
                </a:solidFill>
              </a:rPr>
              <a:t>: EU </a:t>
            </a:r>
            <a:r>
              <a:rPr lang="hu-HU" sz="1600" dirty="0" err="1" smtClean="0">
                <a:solidFill>
                  <a:schemeClr val="tx2"/>
                </a:solidFill>
              </a:rPr>
              <a:t>funds</a:t>
            </a:r>
            <a:r>
              <a:rPr lang="hu-HU" sz="1600" dirty="0" smtClean="0">
                <a:solidFill>
                  <a:schemeClr val="tx2"/>
                </a:solidFill>
              </a:rPr>
              <a:t> (RRF and ESF+, ERDF)</a:t>
            </a:r>
            <a:endParaRPr lang="hu-HU" sz="1600" spc="-100" dirty="0">
              <a:solidFill>
                <a:schemeClr val="tx2"/>
              </a:solidFill>
              <a:ea typeface="+mj-ea"/>
              <a:cs typeface="+mj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7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err="1" smtClean="0"/>
              <a:t>Elements</a:t>
            </a:r>
            <a:r>
              <a:rPr lang="hu-HU" sz="3200" dirty="0" smtClean="0"/>
              <a:t> of </a:t>
            </a:r>
            <a:r>
              <a:rPr lang="hu-HU" sz="3200" dirty="0" err="1" smtClean="0"/>
              <a:t>the</a:t>
            </a:r>
            <a:r>
              <a:rPr lang="hu-HU" sz="3200" dirty="0" smtClean="0"/>
              <a:t> programme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hu-HU" sz="1800" b="1" dirty="0">
                <a:solidFill>
                  <a:schemeClr val="tx2"/>
                </a:solidFill>
                <a:cs typeface="Calibri" panose="020F0502020204030204" pitchFamily="34" charset="0"/>
              </a:rPr>
              <a:t>Presence-based social work, </a:t>
            </a:r>
            <a:r>
              <a:rPr lang="en-US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building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up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trust</a:t>
            </a:r>
            <a:r>
              <a:rPr lang="en-US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, </a:t>
            </a:r>
            <a:r>
              <a:rPr lang="en-US" altLang="hu-HU" sz="1800" b="1" dirty="0">
                <a:solidFill>
                  <a:schemeClr val="tx2"/>
                </a:solidFill>
                <a:cs typeface="Calibri" panose="020F0502020204030204" pitchFamily="34" charset="0"/>
              </a:rPr>
              <a:t>crisis </a:t>
            </a:r>
            <a:r>
              <a:rPr lang="en-US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management</a:t>
            </a:r>
            <a:endParaRPr lang="hu-HU" altLang="hu-HU" sz="1800" b="1" dirty="0" smtClean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Interventions in the </a:t>
            </a:r>
            <a:r>
              <a:rPr lang="en-US" altLang="hu-HU" sz="1800" b="1" dirty="0">
                <a:solidFill>
                  <a:schemeClr val="tx2"/>
                </a:solidFill>
                <a:cs typeface="Calibri" panose="020F0502020204030204" pitchFamily="34" charset="0"/>
              </a:rPr>
              <a:t>first 1000 days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: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promoting children's development, strengthening families, supporting nurses 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(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tools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, 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service, human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support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)</a:t>
            </a:r>
            <a:endParaRPr lang="hu-HU" altLang="hu-HU" sz="1800" dirty="0" smtClean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Innovative solutions to improve healthcare coverage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: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pediatric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eye-sight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 screening bus using telemedicine devices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, mobile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medical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clinic</a:t>
            </a:r>
            <a:endParaRPr lang="hu-HU" altLang="hu-HU" sz="1800" dirty="0" smtClean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Reducing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housing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poverty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: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averting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 life-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threatening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situations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, „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roof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commando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”, </a:t>
            </a:r>
            <a:r>
              <a:rPr lang="hu-HU" altLang="hu-HU" sz="1800" dirty="0" err="1">
                <a:solidFill>
                  <a:schemeClr val="tx2"/>
                </a:solidFill>
                <a:cs typeface="Calibri" panose="020F0502020204030204" pitchFamily="34" charset="0"/>
              </a:rPr>
              <a:t>construction</a:t>
            </a:r>
            <a:r>
              <a:rPr lang="hu-HU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 of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standardised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housing</a:t>
            </a:r>
            <a:endParaRPr lang="hu-HU" altLang="hu-HU" sz="18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Work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socialization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: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garden 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program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me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,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establishment of small </a:t>
            </a:r>
            <a:r>
              <a:rPr lang="hu-HU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workshops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, </a:t>
            </a:r>
            <a:r>
              <a:rPr lang="en-US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labo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u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r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market 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support</a:t>
            </a:r>
            <a:endParaRPr lang="hu-HU" altLang="hu-HU" sz="1800" dirty="0" smtClean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Community</a:t>
            </a:r>
            <a:r>
              <a:rPr lang="hu-HU" altLang="hu-HU" sz="18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hu-HU" altLang="hu-HU" sz="1800" b="1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development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,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prevention with 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sport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and music: </a:t>
            </a:r>
            <a:endParaRPr lang="hu-HU" altLang="hu-HU" sz="18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     r</a:t>
            </a:r>
            <a:r>
              <a:rPr lang="en-US" altLang="hu-HU" sz="1800" dirty="0" err="1" smtClean="0">
                <a:solidFill>
                  <a:schemeClr val="tx2"/>
                </a:solidFill>
                <a:cs typeface="Calibri" panose="020F0502020204030204" pitchFamily="34" charset="0"/>
              </a:rPr>
              <a:t>egular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sessions, 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program</a:t>
            </a:r>
            <a:r>
              <a:rPr lang="hu-HU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me</a:t>
            </a:r>
            <a:r>
              <a:rPr lang="en-US" altLang="hu-HU" sz="1800" dirty="0" smtClean="0">
                <a:solidFill>
                  <a:schemeClr val="tx2"/>
                </a:solidFill>
                <a:cs typeface="Calibri" panose="020F0502020204030204" pitchFamily="34" charset="0"/>
              </a:rPr>
              <a:t>s</a:t>
            </a:r>
            <a:r>
              <a:rPr lang="en-US" altLang="hu-HU" sz="1800" dirty="0">
                <a:solidFill>
                  <a:schemeClr val="tx2"/>
                </a:solidFill>
                <a:cs typeface="Calibri" panose="020F0502020204030204" pitchFamily="34" charset="0"/>
              </a:rPr>
              <a:t>, competitions</a:t>
            </a:r>
            <a:endParaRPr lang="hu-HU" altLang="hu-HU" sz="1800" dirty="0" smtClean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rtalom hely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481713"/>
              </p:ext>
            </p:extLst>
          </p:nvPr>
        </p:nvGraphicFramePr>
        <p:xfrm>
          <a:off x="339724" y="1732547"/>
          <a:ext cx="8408988" cy="2249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2476">
                  <a:extLst>
                    <a:ext uri="{9D8B030D-6E8A-4147-A177-3AD203B41FA5}">
                      <a16:colId xmlns:a16="http://schemas.microsoft.com/office/drawing/2014/main" val="2036326722"/>
                    </a:ext>
                  </a:extLst>
                </a:gridCol>
                <a:gridCol w="2376512">
                  <a:extLst>
                    <a:ext uri="{9D8B030D-6E8A-4147-A177-3AD203B41FA5}">
                      <a16:colId xmlns:a16="http://schemas.microsoft.com/office/drawing/2014/main" val="2234726147"/>
                    </a:ext>
                  </a:extLst>
                </a:gridCol>
              </a:tblGrid>
              <a:tr h="210949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Work carried out in the involved settlements</a:t>
                      </a:r>
                      <a:endParaRPr lang="hu-H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 err="1" smtClean="0">
                          <a:effectLst/>
                        </a:rPr>
                        <a:t>July</a:t>
                      </a:r>
                      <a:r>
                        <a:rPr lang="hu-HU" sz="1400" dirty="0" smtClean="0">
                          <a:effectLst/>
                        </a:rPr>
                        <a:t> 2019 - December 2022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67843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 err="1" smtClean="0">
                          <a:effectLst/>
                        </a:rPr>
                        <a:t>Families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r>
                        <a:rPr lang="hu-HU" sz="1400" dirty="0" err="1" smtClean="0">
                          <a:effectLst/>
                        </a:rPr>
                        <a:t>reached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28 440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37228480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properties affected by intervention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3 792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8665319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residents assisted with housing intervention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12 137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56468634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families included in the small garden program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5 922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75409407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participants in children's activities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26 353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2880180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people involved in activities helping to find a job in the labor market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5 074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38181968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participants in sports activities</a:t>
                      </a:r>
                      <a:r>
                        <a:rPr lang="hu-HU" sz="1400" dirty="0" smtClean="0">
                          <a:effectLst/>
                        </a:rPr>
                        <a:t> 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9 175</a:t>
                      </a: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14979825"/>
                  </a:ext>
                </a:extLst>
              </a:tr>
            </a:tbl>
          </a:graphicData>
        </a:graphic>
      </p:graphicFrame>
      <p:sp>
        <p:nvSpPr>
          <p:cNvPr id="3" name="Cím 1"/>
          <p:cNvSpPr txBox="1">
            <a:spLocks/>
          </p:cNvSpPr>
          <p:nvPr/>
        </p:nvSpPr>
        <p:spPr>
          <a:xfrm>
            <a:off x="519112" y="879380"/>
            <a:ext cx="8229600" cy="7429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400" dirty="0" err="1" smtClean="0"/>
              <a:t>Some</a:t>
            </a:r>
            <a:r>
              <a:rPr lang="hu-HU" sz="2400" dirty="0" smtClean="0"/>
              <a:t> q</a:t>
            </a:r>
            <a:r>
              <a:rPr lang="en-US" sz="2400" dirty="0" err="1" smtClean="0"/>
              <a:t>uantified</a:t>
            </a:r>
            <a:r>
              <a:rPr lang="en-US" sz="2400" dirty="0" smtClean="0"/>
              <a:t> </a:t>
            </a:r>
            <a:r>
              <a:rPr lang="en-US" sz="2400" dirty="0"/>
              <a:t>results of the </a:t>
            </a:r>
            <a:r>
              <a:rPr lang="hu-HU" sz="2400" dirty="0" err="1" smtClean="0"/>
              <a:t>Emerging</a:t>
            </a:r>
            <a:r>
              <a:rPr lang="en-US" sz="2400" dirty="0" smtClean="0"/>
              <a:t> </a:t>
            </a:r>
            <a:r>
              <a:rPr lang="en-US" sz="2400" dirty="0"/>
              <a:t>settlements </a:t>
            </a:r>
            <a:r>
              <a:rPr lang="en-US" sz="2400" dirty="0" smtClean="0"/>
              <a:t>program</a:t>
            </a:r>
            <a:r>
              <a:rPr lang="hu-HU" sz="2400" dirty="0" smtClean="0"/>
              <a:t>me </a:t>
            </a:r>
            <a:endParaRPr lang="hu-HU" sz="24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14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Emerging settlements</a:t>
            </a:r>
            <a:r>
              <a:rPr lang="hu-HU" sz="2800" dirty="0"/>
              <a:t> </a:t>
            </a:r>
            <a:r>
              <a:rPr lang="hu-HU" sz="2800" dirty="0" err="1"/>
              <a:t>programme</a:t>
            </a:r>
            <a:r>
              <a:rPr lang="hu-HU" sz="2800" dirty="0"/>
              <a:t> </a:t>
            </a:r>
            <a:r>
              <a:rPr lang="hu-HU" sz="2800" dirty="0" err="1"/>
              <a:t>in</a:t>
            </a:r>
            <a:r>
              <a:rPr lang="hu-HU" sz="2800" dirty="0"/>
              <a:t> </a:t>
            </a:r>
            <a:r>
              <a:rPr lang="en-GB" sz="2800" dirty="0"/>
              <a:t>HRDOP </a:t>
            </a:r>
            <a:r>
              <a:rPr lang="hu-HU" sz="2800" dirty="0"/>
              <a:t>Plus </a:t>
            </a:r>
            <a:r>
              <a:rPr lang="hu-HU" sz="2800" dirty="0" err="1"/>
              <a:t>Programme</a:t>
            </a:r>
            <a:r>
              <a:rPr lang="hu-HU" sz="2800" dirty="0"/>
              <a:t> – </a:t>
            </a:r>
            <a:r>
              <a:rPr lang="en-GB" sz="2800" dirty="0"/>
              <a:t>P8 Catching-up municipalities</a:t>
            </a:r>
            <a:endParaRPr lang="hu-HU" sz="2800" dirty="0"/>
          </a:p>
        </p:txBody>
      </p:sp>
      <p:sp>
        <p:nvSpPr>
          <p:cNvPr id="7" name="Tartalom helye 2"/>
          <p:cNvSpPr txBox="1">
            <a:spLocks noGrp="1"/>
          </p:cNvSpPr>
          <p:nvPr>
            <p:ph idx="1"/>
          </p:nvPr>
        </p:nvSpPr>
        <p:spPr>
          <a:xfrm>
            <a:off x="457200" y="1419622"/>
            <a:ext cx="8229600" cy="3438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Social innovation priority axis</a:t>
            </a:r>
            <a:endParaRPr lang="hu-HU" sz="18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According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to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the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ESF+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regulation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the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EU has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to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support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8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actions</a:t>
            </a:r>
            <a:r>
              <a:rPr lang="hu-HU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:</a:t>
            </a:r>
          </a:p>
          <a:p>
            <a:pPr lvl="2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with </a:t>
            </a:r>
            <a:r>
              <a:rPr lang="en-GB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a socio-cultural component </a:t>
            </a:r>
            <a:endParaRPr lang="hu-HU" sz="14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lvl="2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or </a:t>
            </a:r>
            <a:r>
              <a:rPr lang="en-GB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strengthening bottom-up approaches </a:t>
            </a:r>
            <a:endParaRPr lang="hu-HU" sz="14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lvl="2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based </a:t>
            </a:r>
            <a:r>
              <a:rPr lang="en-GB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on partnerships involving public authorities, the social partners, social enterprises, the private sector and civil </a:t>
            </a:r>
            <a:r>
              <a:rPr lang="en-GB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society</a:t>
            </a:r>
            <a:endParaRPr lang="hu-HU" sz="14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lvl="2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the scaling up of innovative approaches tested on a small scale </a:t>
            </a:r>
            <a:endParaRPr lang="hu-HU" sz="14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lvl="2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a</a:t>
            </a:r>
            <a:r>
              <a:rPr lang="hu-HU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nd m</a:t>
            </a:r>
            <a:r>
              <a:rPr lang="en-GB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ember </a:t>
            </a:r>
            <a:r>
              <a:rPr lang="en-GB" sz="14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States shall dedicate at least one priority </a:t>
            </a:r>
            <a:r>
              <a:rPr lang="hu-HU" sz="14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for</a:t>
            </a:r>
            <a:r>
              <a:rPr lang="hu-HU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social</a:t>
            </a:r>
            <a:r>
              <a:rPr lang="hu-HU" sz="14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innovation</a:t>
            </a:r>
            <a:endParaRPr lang="hu-HU" sz="1400" dirty="0" smtClean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Amount of support: </a:t>
            </a:r>
          </a:p>
          <a:p>
            <a:pPr marL="834390" lvl="2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178 977 279 EUR (ES</a:t>
            </a:r>
            <a:r>
              <a:rPr lang="hu-HU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F+</a:t>
            </a:r>
            <a:r>
              <a:rPr lang="en-US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)</a:t>
            </a:r>
          </a:p>
          <a:p>
            <a:pPr marL="834390" lvl="2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22 342 857 EUR (ER</a:t>
            </a:r>
            <a:r>
              <a:rPr lang="hu-HU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DF</a:t>
            </a:r>
            <a:r>
              <a:rPr lang="en-US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)</a:t>
            </a:r>
          </a:p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Financing not linked to costs</a:t>
            </a:r>
          </a:p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Implementation period: 01.01.2024-06.30. 2029</a:t>
            </a:r>
          </a:p>
          <a:p>
            <a:pPr marL="285750" indent="-285750" algn="just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Implementing organization: Hungarian Charity Service of the Order of Malta, involving other partner organizations</a:t>
            </a:r>
            <a:endParaRPr lang="en-US" sz="1800" dirty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09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 smtClean="0"/>
              <a:t>HRDOP Plus </a:t>
            </a:r>
            <a:br>
              <a:rPr lang="hu-HU" sz="2800" dirty="0" smtClean="0"/>
            </a:br>
            <a:r>
              <a:rPr lang="hu-HU" sz="2800" dirty="0" smtClean="0"/>
              <a:t>P</a:t>
            </a:r>
            <a:r>
              <a:rPr lang="en-US" sz="2800" dirty="0" err="1" smtClean="0"/>
              <a:t>rogram</a:t>
            </a:r>
            <a:r>
              <a:rPr lang="hu-HU" sz="2800" dirty="0" smtClean="0"/>
              <a:t>me</a:t>
            </a:r>
            <a:r>
              <a:rPr lang="en-US" sz="2800" dirty="0" smtClean="0"/>
              <a:t> </a:t>
            </a:r>
            <a:r>
              <a:rPr lang="en-US" sz="2800" dirty="0"/>
              <a:t>elements of the </a:t>
            </a:r>
            <a:r>
              <a:rPr lang="en-US" sz="2800" dirty="0" smtClean="0"/>
              <a:t>project</a:t>
            </a:r>
            <a:r>
              <a:rPr lang="hu-HU" sz="2800" dirty="0"/>
              <a:t> </a:t>
            </a:r>
            <a:endParaRPr lang="hu-HU" sz="14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03598"/>
            <a:ext cx="8363272" cy="3654152"/>
          </a:xfrm>
        </p:spPr>
        <p:txBody>
          <a:bodyPr>
            <a:no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Presence Points-related services and tools</a:t>
            </a:r>
            <a:endParaRPr lang="hu-HU" sz="16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Intensive </a:t>
            </a:r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support during early childhood and complex support for increasing children's </a:t>
            </a: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opportunities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1000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Nurse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Improving living and housing </a:t>
            </a: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Living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hu-HU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housing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Debt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management, 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</a:t>
            </a:r>
            <a:r>
              <a:rPr lang="hu-HU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Crisis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4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</a:t>
            </a:r>
            <a:r>
              <a:rPr lang="hu-HU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program 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eye-sight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screening</a:t>
            </a:r>
            <a:r>
              <a:rPr lang="hu-H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programme, </a:t>
            </a:r>
            <a:r>
              <a:rPr lang="hu-H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 </a:t>
            </a:r>
            <a:r>
              <a:rPr lang="hu-HU" sz="16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clinic</a:t>
            </a:r>
            <a:endParaRPr lang="hu-HU" sz="16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0" lvl="1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reventing</a:t>
            </a: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early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leaving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 </a:t>
            </a:r>
            <a:r>
              <a:rPr lang="en-US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employability</a:t>
            </a:r>
            <a:endParaRPr lang="hu-HU" sz="16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0" lvl="1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Crime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prevention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drug</a:t>
            </a: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prevention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assistance</a:t>
            </a:r>
            <a:endParaRPr lang="hu-HU" sz="16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 </a:t>
            </a:r>
            <a:r>
              <a:rPr lang="hu-H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hu-HU" sz="16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methodological</a:t>
            </a:r>
            <a:r>
              <a:rPr lang="hu-H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  <a:endParaRPr lang="hu-HU" sz="16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music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sport, roma </a:t>
            </a:r>
            <a:r>
              <a:rPr lang="hu-HU" sz="16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culture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playing </a:t>
            </a:r>
            <a:r>
              <a:rPr lang="hu-H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bus</a:t>
            </a:r>
            <a:r>
              <a:rPr lang="hu-HU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8E8C1C-ED10-964E-780F-844783293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1" t="61652" r="30877" b="23841"/>
          <a:stretch/>
        </p:blipFill>
        <p:spPr>
          <a:xfrm>
            <a:off x="8292319" y="4299942"/>
            <a:ext cx="672169" cy="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4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9758553"/>
              </p:ext>
            </p:extLst>
          </p:nvPr>
        </p:nvGraphicFramePr>
        <p:xfrm>
          <a:off x="35496" y="16823"/>
          <a:ext cx="9073008" cy="4999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044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dirty="0" err="1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Priority</a:t>
                      </a:r>
                      <a:r>
                        <a:rPr lang="hu-HU" sz="12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 </a:t>
                      </a:r>
                      <a:r>
                        <a:rPr lang="hu-HU" sz="1200" dirty="0" err="1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indicators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Measure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Indicative resource framework</a:t>
                      </a:r>
                      <a:endParaRPr lang="hu-H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Name</a:t>
                      </a:r>
                      <a:endParaRPr lang="hu-H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nit of measure</a:t>
                      </a:r>
                      <a:endParaRPr lang="hu-H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Milestone2024</a:t>
                      </a:r>
                      <a:endParaRPr lang="hu-H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Target value</a:t>
                      </a:r>
                      <a:r>
                        <a:rPr lang="hu-HU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  <a:endParaRPr lang="hu-HU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09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ESZA+ l)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178 977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279</a:t>
                      </a:r>
                      <a:r>
                        <a:rPr lang="hu-HU" sz="1200" dirty="0" smtClean="0">
                          <a:effectLst/>
                          <a:latin typeface="Calibri" panose="020F0502020204030204" pitchFamily="34" charset="0"/>
                        </a:rPr>
                        <a:t> EUR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Minorities (including marginalized communities such as Roma)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75 000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Children under 18 years of age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6 000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45 000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Number of people provided with health services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5 000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30 000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Proportion of those admitted to secondary schools that award</a:t>
                      </a:r>
                      <a:r>
                        <a:rPr lang="hu-HU" sz="120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u-HU" sz="1200" dirty="0" err="1" smtClean="0">
                          <a:effectLst/>
                          <a:latin typeface="Calibri" panose="020F0502020204030204" pitchFamily="34" charset="0"/>
                        </a:rPr>
                        <a:t>graduation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increase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47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Changes in parental competence of parents of 0-3 year old children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10%</a:t>
                      </a:r>
                      <a:r>
                        <a:rPr lang="hu-H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increase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Live births under 2500 g as a % of all live births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47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Number of undocumented absences of more than 50 hours in primary schools in full-time education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The number of vulnerable minors per thousand residents of the same age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Proportion of regular child protection discount recipients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12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52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ERFA iii)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22 342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857</a:t>
                      </a:r>
                      <a:endParaRPr lang="hu-HU" sz="1200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EUR</a:t>
                      </a: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Creation or development of Presence points</a:t>
                      </a:r>
                      <a:r>
                        <a:rPr lang="hu-HU" sz="1200" baseline="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(a building/part of a building accessible to the disadvantaged population, including a community space and a room suitable for receiving clients)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pcs</a:t>
                      </a:r>
                      <a:endParaRPr lang="hu-HU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238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Number of life-threatening repairs and minor renovations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pcs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250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2 500</a:t>
                      </a:r>
                      <a:endParaRPr lang="hu-HU" sz="12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033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The number of persons reached by life-threatening prevention and minor renovations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7 500 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60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The number of residents actually reached by the services provided by the Presence points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person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NR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100 000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27992" marR="27992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7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100000"/>
                <a:shade val="80000"/>
                <a:satMod val="110000"/>
                <a:lumMod val="80000"/>
              </a:schemeClr>
            </a:gs>
            <a:gs pos="17000">
              <a:schemeClr val="bg1">
                <a:tint val="100000"/>
                <a:shade val="90000"/>
                <a:satMod val="105000"/>
                <a:lumMod val="100000"/>
              </a:schemeClr>
            </a:gs>
            <a:gs pos="65000">
              <a:schemeClr val="bg1"/>
            </a:gs>
            <a:gs pos="100000">
              <a:schemeClr val="bg1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máltai szeretetszolgálat logo">
            <a:extLst>
              <a:ext uri="{FF2B5EF4-FFF2-40B4-BE49-F238E27FC236}">
                <a16:creationId xmlns:a16="http://schemas.microsoft.com/office/drawing/2014/main" id="{7DC01BB0-392F-4F22-A944-5FC146B55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903541"/>
            <a:ext cx="1793765" cy="44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16783D5-F7D8-449C-ABE0-AE1471A44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717271"/>
            <a:ext cx="1819664" cy="83401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B01BB3A6-E190-4502-8DF1-653028449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1713377"/>
            <a:ext cx="1577420" cy="88729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2325814-91EA-469C-9939-976AF4BCB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4" y="1717271"/>
            <a:ext cx="838334" cy="628750"/>
          </a:xfrm>
          <a:prstGeom prst="rect">
            <a:avLst/>
          </a:prstGeom>
        </p:spPr>
      </p:pic>
      <p:pic>
        <p:nvPicPr>
          <p:cNvPr id="8" name="Ábra 17">
            <a:extLst>
              <a:ext uri="{FF2B5EF4-FFF2-40B4-BE49-F238E27FC236}">
                <a16:creationId xmlns:a16="http://schemas.microsoft.com/office/drawing/2014/main" id="{F0082433-2854-47C0-B328-5614F4098B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68105" y="2933699"/>
            <a:ext cx="575401" cy="70170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262DD30-0B91-4330-AE1D-2892B83779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84735" y="2834926"/>
            <a:ext cx="790141" cy="89925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C79C7EA-D71F-4948-BD0F-B8E0D15166A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08300" y="3896801"/>
            <a:ext cx="992044" cy="103262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D6E91DC7-6711-4A96-93F8-F23F905393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8105" y="3907028"/>
            <a:ext cx="968686" cy="968685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70DF702-4964-4E55-A4E7-05E9B42AA6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83974" y="2933699"/>
            <a:ext cx="1225858" cy="70170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63A6CD54-DC4B-4919-B25F-4A0F34246F8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39752" y="1635646"/>
            <a:ext cx="1006445" cy="1006445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1842C936-1ED8-4B1A-8975-6A0C31349C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8781" y="4083727"/>
            <a:ext cx="762569" cy="723012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D4D8A0EE-BE23-44E7-BC73-A69C6C5E27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79912" y="1772721"/>
            <a:ext cx="463364" cy="71688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AEA5DFA0-9DBB-43DE-BA82-537E5D63214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82990" y="3907169"/>
            <a:ext cx="910517" cy="910516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D590ADEA-F087-4ABA-BAED-0CADA88516D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8859" y="2936229"/>
            <a:ext cx="696650" cy="696649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4D3C441C-18E3-4E4E-BEDE-839E2E3380A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045600" y="3053905"/>
            <a:ext cx="1684097" cy="461296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EE6A9AF8-A804-4199-896F-580B7502B65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9512" y="4041132"/>
            <a:ext cx="723012" cy="723012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5819604C-20DA-4260-BCC9-32D989AE1AD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33933" y="2933699"/>
            <a:ext cx="711050" cy="701708"/>
          </a:xfrm>
          <a:prstGeom prst="rect">
            <a:avLst/>
          </a:prstGeom>
        </p:spPr>
      </p:pic>
      <p:sp>
        <p:nvSpPr>
          <p:cNvPr id="22" name="Tartalom helye 2"/>
          <p:cNvSpPr>
            <a:spLocks noGrp="1"/>
          </p:cNvSpPr>
          <p:nvPr>
            <p:ph idx="1"/>
          </p:nvPr>
        </p:nvSpPr>
        <p:spPr>
          <a:xfrm>
            <a:off x="457200" y="771550"/>
            <a:ext cx="8229600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</a:t>
            </a:r>
            <a:r>
              <a:rPr lang="hu-HU" sz="40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40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hu-HU" sz="40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40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hu-HU" sz="40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40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your</a:t>
            </a:r>
            <a:r>
              <a:rPr lang="hu-HU" sz="40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4000" spc="-1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attention</a:t>
            </a:r>
            <a:r>
              <a:rPr lang="hu-HU" sz="40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!</a:t>
            </a:r>
            <a:endParaRPr lang="hu-HU" sz="40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307" y="3886324"/>
            <a:ext cx="903493" cy="92041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64" y="3944824"/>
            <a:ext cx="627032" cy="946818"/>
          </a:xfrm>
          <a:prstGeom prst="rect">
            <a:avLst/>
          </a:prstGeom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125" y="3597927"/>
            <a:ext cx="1497207" cy="149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99943"/>
      </p:ext>
    </p:extLst>
  </p:cSld>
  <p:clrMapOvr>
    <a:masterClrMapping/>
  </p:clrMapOvr>
</p:sld>
</file>

<file path=ppt/theme/theme1.xml><?xml version="1.0" encoding="utf-8"?>
<a:theme xmlns:a="http://schemas.openxmlformats.org/drawingml/2006/main" name="Világosság">
  <a:themeElements>
    <a:clrScheme name="Napfordul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lágossá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1123</TotalTime>
  <Words>1025</Words>
  <Application>Microsoft Office PowerPoint</Application>
  <PresentationFormat>Diavetítés a képernyőre (16:9 oldalarány)</PresentationFormat>
  <Paragraphs>156</Paragraphs>
  <Slides>12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Világosság</vt:lpstr>
      <vt:lpstr>Emerging settlements programme</vt:lpstr>
      <vt:lpstr>PowerPoint-bemutató</vt:lpstr>
      <vt:lpstr>PowerPoint-bemutató</vt:lpstr>
      <vt:lpstr>Strategic framework:  Hungarian National Social Inclusion Strategy 2030</vt:lpstr>
      <vt:lpstr>About the programme</vt:lpstr>
      <vt:lpstr>About the programme</vt:lpstr>
      <vt:lpstr>Elements of the programme</vt:lpstr>
      <vt:lpstr>PowerPoint-bemutató</vt:lpstr>
      <vt:lpstr>Emerging settlements programme in HRDOP Plus Programme – P8 Catching-up municipalities</vt:lpstr>
      <vt:lpstr>HRDOP Plus  Programme elements of the project 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Felzárkózó Települések program</dc:title>
  <dc:creator>Szabó Györgyi</dc:creator>
  <cp:lastModifiedBy>Batta Zsófia</cp:lastModifiedBy>
  <cp:revision>94</cp:revision>
  <dcterms:created xsi:type="dcterms:W3CDTF">2023-02-09T13:40:45Z</dcterms:created>
  <dcterms:modified xsi:type="dcterms:W3CDTF">2023-02-27T15:20:56Z</dcterms:modified>
</cp:coreProperties>
</file>