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7"/>
  </p:notesMasterIdLst>
  <p:sldIdLst>
    <p:sldId id="256" r:id="rId3"/>
    <p:sldId id="372" r:id="rId4"/>
    <p:sldId id="257" r:id="rId5"/>
    <p:sldId id="374" r:id="rId6"/>
    <p:sldId id="375" r:id="rId7"/>
    <p:sldId id="373" r:id="rId8"/>
    <p:sldId id="376" r:id="rId9"/>
    <p:sldId id="377" r:id="rId10"/>
    <p:sldId id="378" r:id="rId11"/>
    <p:sldId id="379" r:id="rId12"/>
    <p:sldId id="380" r:id="rId13"/>
    <p:sldId id="381" r:id="rId14"/>
    <p:sldId id="382" r:id="rId15"/>
    <p:sldId id="383" r:id="rId16"/>
    <p:sldId id="384" r:id="rId17"/>
    <p:sldId id="385" r:id="rId18"/>
    <p:sldId id="371" r:id="rId19"/>
    <p:sldId id="260" r:id="rId20"/>
    <p:sldId id="316" r:id="rId21"/>
    <p:sldId id="317" r:id="rId22"/>
    <p:sldId id="318" r:id="rId23"/>
    <p:sldId id="319" r:id="rId24"/>
    <p:sldId id="321" r:id="rId25"/>
    <p:sldId id="324" r:id="rId26"/>
  </p:sldIdLst>
  <p:sldSz cx="9144000" cy="5143500" type="screen16x9"/>
  <p:notesSz cx="6786563" cy="992346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zenttamási IStván Tamás" initials="SZIT" lastIdx="2" clrIdx="0">
    <p:extLst>
      <p:ext uri="{19B8F6BF-5375-455C-9EA6-DF929625EA0E}">
        <p15:presenceInfo xmlns:p15="http://schemas.microsoft.com/office/powerpoint/2012/main" userId="0a0e7c4d012dad3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900"/>
    <a:srgbClr val="97ABC6"/>
    <a:srgbClr val="DA2A2A"/>
    <a:srgbClr val="8392AD"/>
    <a:srgbClr val="8D9EC0"/>
    <a:srgbClr val="0F6293"/>
    <a:srgbClr val="D91A2C"/>
    <a:srgbClr val="BF198C"/>
    <a:srgbClr val="F5B305"/>
    <a:srgbClr val="FFD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Világos stílus 3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0A1B5D5-9B99-4C35-A422-299274C87663}" styleName="Közepesen sötét stílus 1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Közepesen sötét stílus 1 – 2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8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509" cy="498015"/>
          </a:xfrm>
          <a:prstGeom prst="rect">
            <a:avLst/>
          </a:prstGeom>
        </p:spPr>
        <p:txBody>
          <a:bodyPr vert="horz" lIns="83713" tIns="41857" rIns="83713" bIns="41857" rtlCol="0"/>
          <a:lstStyle>
            <a:lvl1pPr algn="l">
              <a:defRPr sz="11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43629" y="0"/>
            <a:ext cx="2941509" cy="498015"/>
          </a:xfrm>
          <a:prstGeom prst="rect">
            <a:avLst/>
          </a:prstGeom>
        </p:spPr>
        <p:txBody>
          <a:bodyPr vert="horz" lIns="83713" tIns="41857" rIns="83713" bIns="41857" rtlCol="0"/>
          <a:lstStyle>
            <a:lvl1pPr algn="r">
              <a:defRPr sz="1100"/>
            </a:lvl1pPr>
          </a:lstStyle>
          <a:p>
            <a:fld id="{387825D9-93B6-4468-85E3-DE2F08F98910}" type="datetimeFigureOut">
              <a:rPr lang="hu-HU" smtClean="0"/>
              <a:t>2023. 08. 15.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9838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13" tIns="41857" rIns="83713" bIns="41857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8372" y="4775344"/>
            <a:ext cx="5429820" cy="3907502"/>
          </a:xfrm>
          <a:prstGeom prst="rect">
            <a:avLst/>
          </a:prstGeom>
        </p:spPr>
        <p:txBody>
          <a:bodyPr vert="horz" lIns="83713" tIns="41857" rIns="83713" bIns="41857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5449"/>
            <a:ext cx="2941509" cy="498015"/>
          </a:xfrm>
          <a:prstGeom prst="rect">
            <a:avLst/>
          </a:prstGeom>
        </p:spPr>
        <p:txBody>
          <a:bodyPr vert="horz" lIns="83713" tIns="41857" rIns="83713" bIns="41857" rtlCol="0" anchor="b"/>
          <a:lstStyle>
            <a:lvl1pPr algn="l">
              <a:defRPr sz="11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43629" y="9425449"/>
            <a:ext cx="2941509" cy="498015"/>
          </a:xfrm>
          <a:prstGeom prst="rect">
            <a:avLst/>
          </a:prstGeom>
        </p:spPr>
        <p:txBody>
          <a:bodyPr vert="horz" lIns="83713" tIns="41857" rIns="83713" bIns="41857" rtlCol="0" anchor="b"/>
          <a:lstStyle>
            <a:lvl1pPr algn="r">
              <a:defRPr sz="1100"/>
            </a:lvl1pPr>
          </a:lstStyle>
          <a:p>
            <a:fld id="{2DC91892-F350-4BFF-A59F-348C5E21F6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2518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5818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1517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3556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1597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28923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47748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7496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5941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00148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90489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7144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37910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09814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7210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17690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8021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45175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90893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56773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158280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3752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3973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23234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91892-F350-4BFF-A59F-348C5E21F615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8182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hu-HU" sz="4400" b="0" strike="noStrike" spc="-1">
                <a:latin typeface="Arial"/>
              </a:rPr>
              <a:t>Címszöveg formátumának szerkesztése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3200" b="0" strike="noStrike" spc="-1">
                <a:latin typeface="Arial"/>
              </a:rPr>
              <a:t>Vázlatszöveg formátumának szerkesztése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2800" b="0" strike="noStrike" spc="-1">
                <a:latin typeface="Arial"/>
              </a:rPr>
              <a:t>Második vázlatszint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400" b="0" strike="noStrike" spc="-1">
                <a:latin typeface="Arial"/>
              </a:rPr>
              <a:t>Harmadik vázlatszint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2000" b="0" strike="noStrike" spc="-1">
                <a:latin typeface="Arial"/>
              </a:rPr>
              <a:t>Negyedik vázlatszint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latin typeface="Arial"/>
              </a:rPr>
              <a:t>Ötödik vázlatszint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latin typeface="Arial"/>
              </a:rPr>
              <a:t>Hatodik vázlatszint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latin typeface="Arial"/>
              </a:rPr>
              <a:t>Hetedik vázlatszint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hu-HU" sz="4400" b="0" strike="noStrike" spc="-1">
                <a:latin typeface="Arial"/>
              </a:rPr>
              <a:t>Címszöveg formátumának szerkesztése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3200" b="0" strike="noStrike" spc="-1">
                <a:latin typeface="Arial"/>
              </a:rPr>
              <a:t>Vázlatszöveg formátumának szerkesztése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2800" b="0" strike="noStrike" spc="-1">
                <a:latin typeface="Arial"/>
              </a:rPr>
              <a:t>Második vázlatszint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400" b="0" strike="noStrike" spc="-1">
                <a:latin typeface="Arial"/>
              </a:rPr>
              <a:t>Harmadik vázlatszint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2000" b="0" strike="noStrike" spc="-1">
                <a:latin typeface="Arial"/>
              </a:rPr>
              <a:t>Negyedik vázlatszint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latin typeface="Arial"/>
              </a:rPr>
              <a:t>Ötödik vázlatszint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latin typeface="Arial"/>
              </a:rPr>
              <a:t>Hatodik vázlatszint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latin typeface="Arial"/>
              </a:rPr>
              <a:t>Hetedik vázlatszint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10" Type="http://schemas.openxmlformats.org/officeDocument/2006/relationships/image" Target="../media/image10.jpe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szenttamasi.tamas@ifka.hu" TargetMode="External"/><Relationship Id="rId5" Type="http://schemas.openxmlformats.org/officeDocument/2006/relationships/hyperlink" Target="mailto:novak@ifka.hu" TargetMode="Externa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1020240" y="1001880"/>
            <a:ext cx="6987960" cy="3678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hu-HU" sz="24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Social Innovation Plus – </a:t>
            </a:r>
            <a:r>
              <a:rPr lang="hu-HU" sz="2400" b="1" spc="-1" dirty="0" err="1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Competence</a:t>
            </a:r>
            <a:r>
              <a:rPr lang="hu-HU" sz="24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2400" b="1" spc="-1" dirty="0" err="1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Centres</a:t>
            </a:r>
            <a:r>
              <a:rPr lang="hu-HU" sz="24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 (SI Plus) 2nd </a:t>
            </a:r>
            <a:r>
              <a:rPr lang="hu-HU" sz="2400" b="1" spc="-1" dirty="0" err="1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Thematic</a:t>
            </a:r>
            <a:r>
              <a:rPr lang="hu-HU" sz="24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2400" b="1" spc="-1" dirty="0" err="1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network</a:t>
            </a:r>
            <a:r>
              <a:rPr lang="hu-HU" sz="24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 meeting: ESF+ </a:t>
            </a:r>
            <a:r>
              <a:rPr lang="hu-HU" sz="2400" b="1" spc="-1" dirty="0" err="1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Administration</a:t>
            </a:r>
            <a:endParaRPr lang="hu-HU" sz="1800" b="0" strike="noStrike" spc="-1" dirty="0" smtClean="0">
              <a:solidFill>
                <a:srgbClr val="000000"/>
              </a:solidFill>
              <a:latin typeface="Panton" panose="00000500000000000000" pitchFamily="50" charset="-18"/>
              <a:ea typeface="Arial"/>
            </a:endParaRPr>
          </a:p>
          <a:p>
            <a:pPr algn="ctr">
              <a:lnSpc>
                <a:spcPct val="100000"/>
              </a:lnSpc>
            </a:pPr>
            <a:endParaRPr lang="hu-HU" sz="1800" b="0" strike="noStrike" spc="-1" dirty="0" smtClean="0">
              <a:solidFill>
                <a:srgbClr val="000000"/>
              </a:solidFill>
              <a:latin typeface="Panton" panose="00000500000000000000" pitchFamily="50" charset="-18"/>
              <a:ea typeface="Arial"/>
            </a:endParaRPr>
          </a:p>
          <a:p>
            <a:pPr algn="ctr">
              <a:lnSpc>
                <a:spcPct val="100000"/>
              </a:lnSpc>
            </a:pPr>
            <a:r>
              <a:rPr lang="hu-HU" sz="1800" b="0" strike="noStrike" spc="-1" dirty="0" err="1" smtClean="0">
                <a:solidFill>
                  <a:srgbClr val="000000"/>
                </a:solidFill>
                <a:latin typeface="Panton" panose="00000500000000000000" pitchFamily="50" charset="-18"/>
                <a:ea typeface="Arial"/>
              </a:rPr>
              <a:t>Prepared</a:t>
            </a:r>
            <a:r>
              <a:rPr lang="hu-HU" sz="1800" b="0" strike="noStrike" spc="-1" dirty="0" smtClean="0">
                <a:solidFill>
                  <a:srgbClr val="00000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800" b="0" strike="noStrike" spc="-1" dirty="0" err="1" smtClean="0">
                <a:solidFill>
                  <a:srgbClr val="000000"/>
                </a:solidFill>
                <a:latin typeface="Panton" panose="00000500000000000000" pitchFamily="50" charset="-18"/>
                <a:ea typeface="Arial"/>
              </a:rPr>
              <a:t>by</a:t>
            </a:r>
            <a:r>
              <a:rPr lang="hu-HU" sz="1800" b="0" strike="noStrike" spc="-1" dirty="0" smtClean="0">
                <a:solidFill>
                  <a:srgbClr val="000000"/>
                </a:solidFill>
                <a:latin typeface="Panton" panose="00000500000000000000" pitchFamily="50" charset="-18"/>
                <a:ea typeface="Arial"/>
              </a:rPr>
              <a:t>:</a:t>
            </a:r>
            <a:endParaRPr lang="hu-HU" sz="18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r>
              <a:rPr lang="hu-HU" sz="1800" b="0" strike="noStrike" spc="-1" dirty="0">
                <a:solidFill>
                  <a:srgbClr val="000000"/>
                </a:solidFill>
                <a:latin typeface="Panton" panose="00000500000000000000" pitchFamily="50" charset="-18"/>
                <a:ea typeface="Arial"/>
              </a:rPr>
              <a:t>IFKA </a:t>
            </a:r>
            <a:r>
              <a:rPr lang="hu-HU" sz="1800" b="0" strike="noStrike" spc="-1" dirty="0" smtClean="0">
                <a:solidFill>
                  <a:srgbClr val="000000"/>
                </a:solidFill>
                <a:latin typeface="Panton" panose="00000500000000000000" pitchFamily="50" charset="-18"/>
                <a:ea typeface="Arial"/>
              </a:rPr>
              <a:t>Public Benefit Non-profit Ltd.</a:t>
            </a:r>
            <a:endParaRPr lang="hu-HU" sz="18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endParaRPr lang="hu-HU" sz="14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endParaRPr lang="hu-HU" sz="14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endParaRPr lang="hu-HU" sz="14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endParaRPr lang="hu-HU" sz="14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endParaRPr lang="hu-HU" sz="14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r>
              <a:rPr lang="hu-HU" sz="1800" b="0" strike="noStrike" spc="-1" dirty="0" smtClean="0">
                <a:solidFill>
                  <a:srgbClr val="000000"/>
                </a:solidFill>
                <a:latin typeface="Panton" panose="00000500000000000000" pitchFamily="50" charset="-18"/>
                <a:ea typeface="Arial"/>
              </a:rPr>
              <a:t>27th of </a:t>
            </a:r>
            <a:r>
              <a:rPr lang="hu-HU" sz="1800" b="0" strike="noStrike" spc="-1" dirty="0" err="1" smtClean="0">
                <a:solidFill>
                  <a:srgbClr val="000000"/>
                </a:solidFill>
                <a:latin typeface="Panton" panose="00000500000000000000" pitchFamily="50" charset="-18"/>
                <a:ea typeface="Arial"/>
              </a:rPr>
              <a:t>July</a:t>
            </a:r>
            <a:r>
              <a:rPr lang="hu-HU" sz="1800" b="0" strike="noStrike" spc="-1" dirty="0" smtClean="0">
                <a:solidFill>
                  <a:srgbClr val="000000"/>
                </a:solidFill>
                <a:latin typeface="Panton" panose="00000500000000000000" pitchFamily="50" charset="-18"/>
                <a:ea typeface="Arial"/>
              </a:rPr>
              <a:t>, 2023</a:t>
            </a:r>
            <a:endParaRPr lang="hu-HU" sz="1800" b="0" strike="noStrike" spc="-1" dirty="0">
              <a:latin typeface="Panton" panose="00000500000000000000" pitchFamily="50" charset="-18"/>
            </a:endParaRPr>
          </a:p>
        </p:txBody>
      </p:sp>
      <p:pic>
        <p:nvPicPr>
          <p:cNvPr id="78" name="Kép 4"/>
          <p:cNvPicPr/>
          <p:nvPr/>
        </p:nvPicPr>
        <p:blipFill>
          <a:blip r:embed="rId3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79" name="Kép 6"/>
          <p:cNvPicPr/>
          <p:nvPr/>
        </p:nvPicPr>
        <p:blipFill>
          <a:blip r:embed="rId4"/>
          <a:stretch/>
        </p:blipFill>
        <p:spPr>
          <a:xfrm>
            <a:off x="7485120" y="165600"/>
            <a:ext cx="1434240" cy="350280"/>
          </a:xfrm>
          <a:prstGeom prst="rect">
            <a:avLst/>
          </a:prstGeom>
          <a:ln>
            <a:noFill/>
          </a:ln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482" y="86961"/>
            <a:ext cx="1195638" cy="7604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199080" y="681120"/>
            <a:ext cx="8683920" cy="391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DA2A2A"/>
                </a:solidFill>
                <a:latin typeface="Panton" panose="00000500000000000000" pitchFamily="50" charset="-18"/>
                <a:ea typeface="Arial"/>
              </a:rPr>
              <a:t>1. ESF+ </a:t>
            </a:r>
            <a:r>
              <a:rPr lang="hu-HU" sz="1600" b="1" strike="noStrike" spc="-1" dirty="0" err="1" smtClean="0">
                <a:solidFill>
                  <a:srgbClr val="DA2A2A"/>
                </a:solidFill>
                <a:latin typeface="Panton" panose="00000500000000000000" pitchFamily="50" charset="-18"/>
                <a:ea typeface="Arial"/>
              </a:rPr>
              <a:t>for</a:t>
            </a:r>
            <a:r>
              <a:rPr lang="hu-HU" sz="1600" b="1" strike="noStrike" spc="-1" dirty="0" smtClean="0">
                <a:solidFill>
                  <a:srgbClr val="DA2A2A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trike="noStrike" spc="-1" dirty="0" err="1" smtClean="0">
                <a:solidFill>
                  <a:srgbClr val="DA2A2A"/>
                </a:solidFill>
                <a:latin typeface="Panton" panose="00000500000000000000" pitchFamily="50" charset="-18"/>
                <a:ea typeface="Arial"/>
              </a:rPr>
              <a:t>boosting</a:t>
            </a:r>
            <a:r>
              <a:rPr lang="hu-HU" sz="1600" b="1" strike="noStrike" spc="-1" dirty="0" smtClean="0">
                <a:solidFill>
                  <a:srgbClr val="DA2A2A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trike="noStrike" spc="-1" dirty="0" err="1" smtClean="0">
                <a:solidFill>
                  <a:srgbClr val="DA2A2A"/>
                </a:solidFill>
                <a:latin typeface="Panton" panose="00000500000000000000" pitchFamily="50" charset="-18"/>
                <a:ea typeface="Arial"/>
              </a:rPr>
              <a:t>social</a:t>
            </a:r>
            <a:r>
              <a:rPr lang="hu-HU" sz="1600" b="1" strike="noStrike" spc="-1" dirty="0" smtClean="0">
                <a:solidFill>
                  <a:srgbClr val="DA2A2A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trike="noStrike" spc="-1" dirty="0" err="1" smtClean="0">
                <a:solidFill>
                  <a:srgbClr val="DA2A2A"/>
                </a:solidFill>
                <a:latin typeface="Panton" panose="00000500000000000000" pitchFamily="50" charset="-18"/>
                <a:ea typeface="Arial"/>
              </a:rPr>
              <a:t>innovation</a:t>
            </a:r>
            <a:r>
              <a:rPr lang="hu-HU" sz="1600" b="1" strike="noStrike" spc="-1" dirty="0" smtClean="0">
                <a:solidFill>
                  <a:srgbClr val="DA2A2A"/>
                </a:solidFill>
                <a:latin typeface="Panton" panose="00000500000000000000" pitchFamily="50" charset="-18"/>
                <a:ea typeface="Arial"/>
              </a:rPr>
              <a:t> in Hungary</a:t>
            </a:r>
          </a:p>
          <a:p>
            <a:pPr marL="180975" indent="1588"/>
            <a:r>
              <a:rPr lang="hu-HU" sz="1600" spc="-1" dirty="0">
                <a:latin typeface="Panton" panose="00000500000000000000" pitchFamily="50" charset="-18"/>
                <a:ea typeface="Arial"/>
              </a:rPr>
              <a:t>1.1 </a:t>
            </a: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Human </a:t>
            </a:r>
            <a:r>
              <a:rPr lang="hu-HU" sz="1600" spc="-1" dirty="0" err="1" smtClean="0">
                <a:latin typeface="Panton" panose="00000500000000000000" pitchFamily="50" charset="-18"/>
                <a:ea typeface="Arial"/>
              </a:rPr>
              <a:t>Resources</a:t>
            </a: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spc="-1" dirty="0" err="1" smtClean="0">
                <a:latin typeface="Panton" panose="00000500000000000000" pitchFamily="50" charset="-18"/>
                <a:ea typeface="Arial"/>
              </a:rPr>
              <a:t>Development</a:t>
            </a: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 OP Plus (HRDOP Plus) </a:t>
            </a:r>
          </a:p>
          <a:p>
            <a:pPr marL="541338" indent="1588"/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1.1.1 </a:t>
            </a:r>
            <a:r>
              <a:rPr lang="hu-HU" sz="1600" spc="-1" dirty="0" err="1" smtClean="0">
                <a:latin typeface="Panton" panose="00000500000000000000" pitchFamily="50" charset="-18"/>
                <a:ea typeface="Arial"/>
              </a:rPr>
              <a:t>Emerging</a:t>
            </a: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spc="-1" dirty="0" err="1" smtClean="0">
                <a:latin typeface="Panton" panose="00000500000000000000" pitchFamily="50" charset="-18"/>
                <a:ea typeface="Arial"/>
              </a:rPr>
              <a:t>Settlements</a:t>
            </a: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 Programme </a:t>
            </a:r>
            <a:endParaRPr lang="hu-HU" sz="1600" spc="-1" dirty="0">
              <a:latin typeface="Panton" panose="00000500000000000000" pitchFamily="50" charset="-18"/>
              <a:ea typeface="Arial"/>
            </a:endParaRPr>
          </a:p>
          <a:p>
            <a:pPr indent="-175680"/>
            <a:r>
              <a:rPr lang="hu-HU" sz="1600" b="1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2</a:t>
            </a:r>
            <a:r>
              <a:rPr lang="hu-HU" sz="1600" b="1" spc="-1" dirty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. </a:t>
            </a:r>
            <a:r>
              <a:rPr lang="hu-HU" sz="1600" b="1" spc="-1" dirty="0" err="1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Activities</a:t>
            </a:r>
            <a:r>
              <a:rPr lang="hu-HU" sz="1600" b="1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of SI Plus </a:t>
            </a:r>
            <a:r>
              <a:rPr lang="hu-HU" sz="1600" b="1" spc="-1" dirty="0" err="1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to</a:t>
            </a:r>
            <a:r>
              <a:rPr lang="hu-HU" sz="1600" b="1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pc="-1" dirty="0" err="1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support</a:t>
            </a:r>
            <a:r>
              <a:rPr lang="hu-HU" sz="1600" b="1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ESF+ </a:t>
            </a:r>
            <a:r>
              <a:rPr lang="hu-HU" sz="1600" b="1" spc="-1" dirty="0" err="1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a</a:t>
            </a:r>
            <a:r>
              <a:rPr lang="hu-HU" sz="1600" b="1" spc="-1" dirty="0" err="1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dministration</a:t>
            </a:r>
            <a:r>
              <a:rPr lang="hu-HU" sz="1600" b="1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in Hungary</a:t>
            </a:r>
            <a:endParaRPr lang="hu-HU" sz="1600" b="1" spc="-1" dirty="0">
              <a:solidFill>
                <a:srgbClr val="C00000"/>
              </a:solidFill>
              <a:latin typeface="Panton" panose="00000500000000000000" pitchFamily="50" charset="-18"/>
              <a:ea typeface="Arial"/>
            </a:endParaRPr>
          </a:p>
          <a:p>
            <a:pPr marL="182520" indent="-175680">
              <a:lnSpc>
                <a:spcPct val="100000"/>
              </a:lnSpc>
            </a:pPr>
            <a:r>
              <a:rPr lang="hu-HU" sz="1600" b="1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3</a:t>
            </a:r>
            <a:r>
              <a:rPr lang="hu-HU" sz="1600" b="1" spc="-1" dirty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. </a:t>
            </a:r>
            <a:r>
              <a:rPr lang="hu-HU" sz="1600" b="1" spc="-1" dirty="0" err="1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Strategic</a:t>
            </a:r>
            <a:r>
              <a:rPr lang="hu-HU" sz="1600" b="1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pc="-1" dirty="0" err="1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recommendations</a:t>
            </a:r>
            <a:r>
              <a:rPr lang="hu-HU" sz="1600" b="1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pc="-1" dirty="0" err="1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for</a:t>
            </a:r>
            <a:r>
              <a:rPr lang="hu-HU" sz="1600" b="1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pc="-1" dirty="0" err="1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developing</a:t>
            </a:r>
            <a:r>
              <a:rPr lang="hu-HU" sz="1600" b="1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pc="-1" dirty="0" err="1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the</a:t>
            </a:r>
            <a:r>
              <a:rPr lang="hu-HU" sz="1600" b="1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pc="-1" dirty="0" err="1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s</a:t>
            </a:r>
            <a:r>
              <a:rPr lang="hu-HU" sz="1600" b="1" spc="-1" dirty="0" err="1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ocial</a:t>
            </a:r>
            <a:r>
              <a:rPr lang="hu-HU" sz="1600" b="1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pc="-1" dirty="0" err="1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innovation</a:t>
            </a:r>
            <a:r>
              <a:rPr lang="hu-HU" sz="1600" b="1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pc="-1" dirty="0" err="1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Ecosystem</a:t>
            </a:r>
            <a:r>
              <a:rPr lang="hu-HU" sz="1600" b="1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in Hungary</a:t>
            </a:r>
            <a:endParaRPr lang="hu-HU" sz="1600" b="1" spc="-1" dirty="0">
              <a:solidFill>
                <a:srgbClr val="C00000"/>
              </a:solidFill>
              <a:latin typeface="Panton" panose="00000500000000000000" pitchFamily="50" charset="-18"/>
              <a:ea typeface="Arial"/>
            </a:endParaRPr>
          </a:p>
          <a:p>
            <a:pPr marL="182520" indent="-175680">
              <a:lnSpc>
                <a:spcPct val="100000"/>
              </a:lnSpc>
            </a:pPr>
            <a:r>
              <a:rPr lang="hu-HU" sz="1600" spc="-1" dirty="0">
                <a:latin typeface="Panton" panose="00000500000000000000" pitchFamily="50" charset="-18"/>
                <a:ea typeface="Arial"/>
              </a:rPr>
              <a:t>	</a:t>
            </a: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3.1. </a:t>
            </a:r>
            <a:r>
              <a:rPr lang="hu-HU" sz="1600" spc="-1" dirty="0" err="1" smtClean="0">
                <a:latin typeface="Panton" panose="00000500000000000000" pitchFamily="50" charset="-18"/>
                <a:ea typeface="Arial"/>
              </a:rPr>
              <a:t>Results</a:t>
            </a: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 of </a:t>
            </a:r>
            <a:r>
              <a:rPr lang="hu-HU" sz="1600" spc="-1" dirty="0" err="1" smtClean="0">
                <a:latin typeface="Panton" panose="00000500000000000000" pitchFamily="50" charset="-18"/>
                <a:ea typeface="Arial"/>
              </a:rPr>
              <a:t>mapping</a:t>
            </a:r>
            <a:endParaRPr lang="hu-HU" sz="1600" spc="-1" dirty="0" smtClean="0">
              <a:latin typeface="Panton" panose="00000500000000000000" pitchFamily="50" charset="-18"/>
              <a:ea typeface="Arial"/>
            </a:endParaRPr>
          </a:p>
          <a:p>
            <a:pPr marL="542925">
              <a:lnSpc>
                <a:spcPct val="100000"/>
              </a:lnSpc>
            </a:pP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3.1.1 </a:t>
            </a:r>
            <a:r>
              <a:rPr lang="hu-HU" sz="1600" spc="-1" dirty="0" err="1" smtClean="0">
                <a:latin typeface="Panton" panose="00000500000000000000" pitchFamily="50" charset="-18"/>
                <a:ea typeface="Arial"/>
              </a:rPr>
              <a:t>Ecosystem</a:t>
            </a: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 map</a:t>
            </a:r>
          </a:p>
          <a:p>
            <a:pPr marL="542925">
              <a:lnSpc>
                <a:spcPct val="100000"/>
              </a:lnSpc>
            </a:pP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3.1.2 SWOT </a:t>
            </a:r>
            <a:r>
              <a:rPr lang="hu-HU" sz="1600" spc="-1" dirty="0" err="1" smtClean="0">
                <a:latin typeface="Panton" panose="00000500000000000000" pitchFamily="50" charset="-18"/>
                <a:ea typeface="Arial"/>
              </a:rPr>
              <a:t>analysis</a:t>
            </a:r>
            <a:endParaRPr lang="hu-HU" sz="1600" spc="-1" dirty="0" smtClean="0">
              <a:latin typeface="Panton" panose="00000500000000000000" pitchFamily="50" charset="-18"/>
              <a:ea typeface="Arial"/>
            </a:endParaRPr>
          </a:p>
          <a:p>
            <a:pPr marL="542925">
              <a:lnSpc>
                <a:spcPct val="100000"/>
              </a:lnSpc>
            </a:pP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3.1.3 </a:t>
            </a:r>
            <a:r>
              <a:rPr lang="hu-HU" sz="1600" spc="-1" dirty="0" err="1" smtClean="0">
                <a:latin typeface="Panton" panose="00000500000000000000" pitchFamily="50" charset="-18"/>
                <a:ea typeface="Arial"/>
              </a:rPr>
              <a:t>Problems</a:t>
            </a: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 and </a:t>
            </a:r>
            <a:r>
              <a:rPr lang="hu-HU" sz="1600" spc="-1" dirty="0" err="1" smtClean="0">
                <a:latin typeface="Panton" panose="00000500000000000000" pitchFamily="50" charset="-18"/>
                <a:ea typeface="Arial"/>
              </a:rPr>
              <a:t>intervention</a:t>
            </a: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spc="-1" dirty="0" err="1" smtClean="0">
                <a:latin typeface="Panton" panose="00000500000000000000" pitchFamily="50" charset="-18"/>
                <a:ea typeface="Arial"/>
              </a:rPr>
              <a:t>needs</a:t>
            </a:r>
            <a:endParaRPr lang="hu-HU" sz="1600" spc="-1" dirty="0">
              <a:latin typeface="Panton" panose="00000500000000000000" pitchFamily="50" charset="-18"/>
              <a:ea typeface="Arial"/>
            </a:endParaRPr>
          </a:p>
          <a:p>
            <a:pPr marL="182563">
              <a:lnSpc>
                <a:spcPct val="100000"/>
              </a:lnSpc>
            </a:pP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3.2 Vision</a:t>
            </a:r>
          </a:p>
          <a:p>
            <a:pPr marL="182563">
              <a:lnSpc>
                <a:spcPct val="100000"/>
              </a:lnSpc>
            </a:pPr>
            <a:r>
              <a:rPr lang="hu-HU" sz="1600" spc="-1" dirty="0" smtClean="0">
                <a:latin typeface="Panton" panose="00000500000000000000" pitchFamily="50" charset="-18"/>
              </a:rPr>
              <a:t>3.3 </a:t>
            </a:r>
            <a:r>
              <a:rPr lang="hu-HU" sz="1600" spc="-1" dirty="0" err="1" smtClean="0">
                <a:latin typeface="Panton" panose="00000500000000000000" pitchFamily="50" charset="-18"/>
              </a:rPr>
              <a:t>Priorities</a:t>
            </a:r>
            <a:r>
              <a:rPr lang="hu-HU" sz="1600" spc="-1" dirty="0" smtClean="0">
                <a:latin typeface="Panton" panose="00000500000000000000" pitchFamily="50" charset="-18"/>
              </a:rPr>
              <a:t> and </a:t>
            </a:r>
            <a:r>
              <a:rPr lang="hu-HU" sz="1600" spc="-1" dirty="0" err="1" smtClean="0">
                <a:latin typeface="Panton" panose="00000500000000000000" pitchFamily="50" charset="-18"/>
              </a:rPr>
              <a:t>Objectives</a:t>
            </a:r>
            <a:endParaRPr lang="hu-HU" sz="1600" spc="-1" dirty="0">
              <a:latin typeface="Panton" panose="00000500000000000000" pitchFamily="50" charset="-18"/>
            </a:endParaRPr>
          </a:p>
          <a:p>
            <a:pPr marL="541338">
              <a:lnSpc>
                <a:spcPct val="100000"/>
              </a:lnSpc>
            </a:pP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3.2.1 </a:t>
            </a:r>
            <a:r>
              <a:rPr lang="hu-HU" sz="1600" spc="-1" dirty="0" err="1" smtClean="0">
                <a:latin typeface="Panton" panose="00000500000000000000" pitchFamily="50" charset="-18"/>
                <a:ea typeface="Arial"/>
              </a:rPr>
              <a:t>Operational</a:t>
            </a:r>
            <a:r>
              <a:rPr lang="hu-HU" sz="1600" spc="-1" dirty="0" smtClean="0"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spc="-1" dirty="0" err="1" smtClean="0">
                <a:latin typeface="Panton" panose="00000500000000000000" pitchFamily="50" charset="-18"/>
                <a:ea typeface="Arial"/>
              </a:rPr>
              <a:t>Structure</a:t>
            </a:r>
            <a:endParaRPr lang="hu-HU" sz="1600" spc="-1" dirty="0">
              <a:latin typeface="Panton" panose="00000500000000000000" pitchFamily="50" charset="-18"/>
              <a:ea typeface="Arial"/>
            </a:endParaRPr>
          </a:p>
          <a:p>
            <a:pPr marL="444600" indent="-437760">
              <a:lnSpc>
                <a:spcPct val="100000"/>
              </a:lnSpc>
            </a:pPr>
            <a:r>
              <a:rPr lang="hu-HU" sz="1600" b="0" strike="noStrike" spc="-1" dirty="0">
                <a:solidFill>
                  <a:srgbClr val="000000"/>
                </a:solidFill>
                <a:latin typeface="Panton" panose="00000500000000000000" pitchFamily="50" charset="-18"/>
                <a:ea typeface="Arial"/>
              </a:rPr>
              <a:t>	</a:t>
            </a:r>
            <a:endParaRPr lang="hu-HU" sz="1600" b="0" strike="noStrike" spc="-1" dirty="0">
              <a:solidFill>
                <a:srgbClr val="00B050"/>
              </a:solidFill>
              <a:latin typeface="Panton" panose="00000500000000000000" pitchFamily="50" charset="-18"/>
            </a:endParaRPr>
          </a:p>
        </p:txBody>
      </p:sp>
      <p:pic>
        <p:nvPicPr>
          <p:cNvPr id="81" name="Kép 4"/>
          <p:cNvPicPr/>
          <p:nvPr/>
        </p:nvPicPr>
        <p:blipFill>
          <a:blip r:embed="rId3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83" name="Kép 7"/>
          <p:cNvPicPr/>
          <p:nvPr/>
        </p:nvPicPr>
        <p:blipFill>
          <a:blip r:embed="rId4"/>
          <a:stretch/>
        </p:blipFill>
        <p:spPr>
          <a:xfrm>
            <a:off x="7485120" y="165600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84" name="CustomShape 2"/>
          <p:cNvSpPr/>
          <p:nvPr/>
        </p:nvSpPr>
        <p:spPr>
          <a:xfrm>
            <a:off x="214200" y="241920"/>
            <a:ext cx="101448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b="1" strike="noStrike" spc="-1" dirty="0" err="1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Content</a:t>
            </a:r>
            <a:endParaRPr lang="hu-HU" b="0" strike="noStrike" spc="-1" dirty="0">
              <a:solidFill>
                <a:srgbClr val="C00000"/>
              </a:solidFill>
              <a:latin typeface="Panton" panose="00000500000000000000" pitchFamily="50" charset="-18"/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482" y="86961"/>
            <a:ext cx="1195638" cy="76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53206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115" y="56879"/>
            <a:ext cx="1195638" cy="760498"/>
          </a:xfrm>
          <a:prstGeom prst="rect">
            <a:avLst/>
          </a:prstGeom>
        </p:spPr>
      </p:pic>
      <p:pic>
        <p:nvPicPr>
          <p:cNvPr id="83" name="Kép 7"/>
          <p:cNvPicPr/>
          <p:nvPr/>
        </p:nvPicPr>
        <p:blipFill>
          <a:blip r:embed="rId4"/>
          <a:stretch/>
        </p:blipFill>
        <p:spPr>
          <a:xfrm>
            <a:off x="7633236" y="139348"/>
            <a:ext cx="1434240" cy="350280"/>
          </a:xfrm>
          <a:prstGeom prst="rect">
            <a:avLst/>
          </a:prstGeom>
          <a:ln>
            <a:noFill/>
          </a:ln>
        </p:spPr>
      </p:pic>
      <p:grpSp>
        <p:nvGrpSpPr>
          <p:cNvPr id="2" name="Csoportba foglalás 1"/>
          <p:cNvGrpSpPr/>
          <p:nvPr/>
        </p:nvGrpSpPr>
        <p:grpSpPr>
          <a:xfrm>
            <a:off x="130664" y="1155786"/>
            <a:ext cx="8882672" cy="3537206"/>
            <a:chOff x="319088" y="1235075"/>
            <a:chExt cx="11272837" cy="5095877"/>
          </a:xfrm>
        </p:grpSpPr>
        <p:sp>
          <p:nvSpPr>
            <p:cNvPr id="35" name="Téglalap 34"/>
            <p:cNvSpPr/>
            <p:nvPr/>
          </p:nvSpPr>
          <p:spPr>
            <a:xfrm>
              <a:off x="319088" y="5783264"/>
              <a:ext cx="11272837" cy="547688"/>
            </a:xfrm>
            <a:prstGeom prst="rect">
              <a:avLst/>
            </a:prstGeom>
            <a:solidFill>
              <a:srgbClr val="E09976"/>
            </a:solidFill>
            <a:ln>
              <a:solidFill>
                <a:srgbClr val="E099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sz="1600" b="1" dirty="0">
                  <a:solidFill>
                    <a:schemeClr val="tx1"/>
                  </a:solidFill>
                  <a:latin typeface="Panton" panose="00000500000000000000" pitchFamily="50" charset="-18"/>
                </a:rPr>
                <a:t>PO4 - </a:t>
              </a:r>
              <a:r>
                <a:rPr lang="en-GB" sz="1600" b="1" dirty="0">
                  <a:solidFill>
                    <a:schemeClr val="tx1"/>
                  </a:solidFill>
                  <a:latin typeface="Panton" panose="00000500000000000000" pitchFamily="50" charset="-18"/>
                </a:rPr>
                <a:t>a more social and inclusive Europe</a:t>
              </a:r>
              <a:r>
                <a:rPr lang="hu-HU" sz="1600" b="1" dirty="0">
                  <a:solidFill>
                    <a:schemeClr val="tx1"/>
                  </a:solidFill>
                  <a:latin typeface="Panton" panose="00000500000000000000" pitchFamily="50" charset="-18"/>
                </a:rPr>
                <a:t> </a:t>
              </a:r>
              <a:endParaRPr lang="en-GB" sz="1600" b="1" dirty="0">
                <a:solidFill>
                  <a:schemeClr val="tx1"/>
                </a:solidFill>
                <a:latin typeface="Panton" panose="00000500000000000000" pitchFamily="50" charset="-18"/>
              </a:endParaRPr>
            </a:p>
          </p:txBody>
        </p:sp>
        <p:sp>
          <p:nvSpPr>
            <p:cNvPr id="13" name="Téglalap 12"/>
            <p:cNvSpPr/>
            <p:nvPr/>
          </p:nvSpPr>
          <p:spPr>
            <a:xfrm>
              <a:off x="319088" y="1235075"/>
              <a:ext cx="11272837" cy="4189413"/>
            </a:xfrm>
            <a:prstGeom prst="rect">
              <a:avLst/>
            </a:prstGeom>
            <a:solidFill>
              <a:srgbClr val="C5DAD3"/>
            </a:solidFill>
            <a:ln>
              <a:solidFill>
                <a:srgbClr val="C5DA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sz="1600" b="1" dirty="0">
                  <a:solidFill>
                    <a:schemeClr val="tx1"/>
                  </a:solidFill>
                  <a:latin typeface="Panton" panose="00000500000000000000" pitchFamily="50" charset="-18"/>
                </a:rPr>
                <a:t>Overall </a:t>
              </a:r>
              <a:r>
                <a:rPr lang="hu-HU" sz="1600" b="1" dirty="0" err="1">
                  <a:solidFill>
                    <a:schemeClr val="tx1"/>
                  </a:solidFill>
                  <a:latin typeface="Panton" panose="00000500000000000000" pitchFamily="50" charset="-18"/>
                </a:rPr>
                <a:t>objective</a:t>
              </a:r>
              <a:r>
                <a:rPr lang="hu-HU" sz="1600" b="1" dirty="0">
                  <a:solidFill>
                    <a:schemeClr val="tx1"/>
                  </a:solidFill>
                  <a:latin typeface="Panton" panose="00000500000000000000" pitchFamily="50" charset="-18"/>
                </a:rPr>
                <a:t>: </a:t>
              </a:r>
              <a:r>
                <a:rPr lang="hu-HU" sz="1600" b="1" dirty="0" err="1">
                  <a:solidFill>
                    <a:schemeClr val="tx1"/>
                  </a:solidFill>
                  <a:latin typeface="Panton" panose="00000500000000000000" pitchFamily="50" charset="-18"/>
                </a:rPr>
                <a:t>Supporting</a:t>
              </a:r>
              <a:r>
                <a:rPr lang="hu-HU" sz="1600" b="1" dirty="0">
                  <a:solidFill>
                    <a:schemeClr val="tx1"/>
                  </a:solidFill>
                  <a:latin typeface="Panton" panose="00000500000000000000" pitchFamily="50" charset="-18"/>
                </a:rPr>
                <a:t> </a:t>
              </a:r>
              <a:r>
                <a:rPr lang="hu-HU" sz="1600" b="1" dirty="0" err="1">
                  <a:solidFill>
                    <a:schemeClr val="tx1"/>
                  </a:solidFill>
                  <a:latin typeface="Panton" panose="00000500000000000000" pitchFamily="50" charset="-18"/>
                </a:rPr>
                <a:t>social</a:t>
              </a:r>
              <a:r>
                <a:rPr lang="hu-HU" sz="1600" b="1" dirty="0">
                  <a:solidFill>
                    <a:schemeClr val="tx1"/>
                  </a:solidFill>
                  <a:latin typeface="Panton" panose="00000500000000000000" pitchFamily="50" charset="-18"/>
                </a:rPr>
                <a:t> </a:t>
              </a:r>
              <a:r>
                <a:rPr lang="hu-HU" sz="1600" b="1" dirty="0" err="1">
                  <a:solidFill>
                    <a:schemeClr val="tx1"/>
                  </a:solidFill>
                  <a:latin typeface="Panton" panose="00000500000000000000" pitchFamily="50" charset="-18"/>
                </a:rPr>
                <a:t>integration</a:t>
              </a:r>
              <a:r>
                <a:rPr lang="hu-HU" sz="1600" b="1" dirty="0">
                  <a:solidFill>
                    <a:schemeClr val="tx1"/>
                  </a:solidFill>
                  <a:latin typeface="Panton" panose="00000500000000000000" pitchFamily="50" charset="-18"/>
                </a:rPr>
                <a:t> in Hungary  </a:t>
              </a:r>
              <a:endParaRPr lang="en-GB" sz="1600" b="1" dirty="0">
                <a:solidFill>
                  <a:schemeClr val="tx1"/>
                </a:solidFill>
                <a:latin typeface="Panton" panose="00000500000000000000" pitchFamily="50" charset="-18"/>
              </a:endParaRPr>
            </a:p>
          </p:txBody>
        </p:sp>
        <p:sp>
          <p:nvSpPr>
            <p:cNvPr id="14" name="Téglalap 13"/>
            <p:cNvSpPr/>
            <p:nvPr/>
          </p:nvSpPr>
          <p:spPr>
            <a:xfrm>
              <a:off x="579438" y="1760538"/>
              <a:ext cx="10650537" cy="466725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sz="1200" dirty="0">
                  <a:latin typeface="Panton" panose="00000500000000000000" pitchFamily="50" charset="-18"/>
                </a:rPr>
                <a:t>EU </a:t>
              </a:r>
              <a:r>
                <a:rPr lang="hu-HU" sz="1200" dirty="0" err="1">
                  <a:latin typeface="Panton" panose="00000500000000000000" pitchFamily="50" charset="-18"/>
                </a:rPr>
                <a:t>funding</a:t>
              </a:r>
              <a:r>
                <a:rPr lang="hu-HU" sz="1200" dirty="0">
                  <a:latin typeface="Panton" panose="00000500000000000000" pitchFamily="50" charset="-18"/>
                </a:rPr>
                <a:t>: 2,908,040,936 EUR</a:t>
              </a:r>
              <a:endParaRPr lang="en-GB" sz="1200" dirty="0">
                <a:latin typeface="Panton" panose="00000500000000000000" pitchFamily="50" charset="-18"/>
              </a:endParaRPr>
            </a:p>
          </p:txBody>
        </p:sp>
        <p:sp>
          <p:nvSpPr>
            <p:cNvPr id="15" name="Lekerekített téglalap 14"/>
            <p:cNvSpPr/>
            <p:nvPr/>
          </p:nvSpPr>
          <p:spPr>
            <a:xfrm>
              <a:off x="490538" y="2921000"/>
              <a:ext cx="1304925" cy="2330450"/>
            </a:xfrm>
            <a:prstGeom prst="roundRect">
              <a:avLst/>
            </a:prstGeom>
            <a:solidFill>
              <a:srgbClr val="8392AD"/>
            </a:solidFill>
            <a:ln>
              <a:solidFill>
                <a:srgbClr val="839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sz="1100" b="1" u="sng" dirty="0" err="1">
                  <a:latin typeface="Panton" panose="00000500000000000000" pitchFamily="50" charset="-18"/>
                </a:rPr>
                <a:t>Priority</a:t>
              </a:r>
              <a:r>
                <a:rPr lang="hu-HU" sz="1100" b="1" u="sng" dirty="0">
                  <a:latin typeface="Panton" panose="00000500000000000000" pitchFamily="50" charset="-18"/>
                </a:rPr>
                <a:t> 1</a:t>
              </a:r>
              <a:r>
                <a:rPr lang="hu-HU" sz="1100" dirty="0">
                  <a:latin typeface="Panton" panose="00000500000000000000" pitchFamily="50" charset="-18"/>
                </a:rPr>
                <a:t>. 21st </a:t>
              </a:r>
              <a:r>
                <a:rPr lang="hu-HU" sz="1100" dirty="0" err="1">
                  <a:latin typeface="Panton" panose="00000500000000000000" pitchFamily="50" charset="-18"/>
                </a:rPr>
                <a:t>Century</a:t>
              </a:r>
              <a:r>
                <a:rPr lang="hu-HU" sz="1100" dirty="0">
                  <a:latin typeface="Panton" panose="00000500000000000000" pitchFamily="50" charset="-18"/>
                </a:rPr>
                <a:t> Public Education </a:t>
              </a:r>
              <a:endParaRPr lang="en-GB" sz="1100" dirty="0">
                <a:latin typeface="Panton" panose="00000500000000000000" pitchFamily="50" charset="-18"/>
              </a:endParaRPr>
            </a:p>
          </p:txBody>
        </p:sp>
        <p:sp>
          <p:nvSpPr>
            <p:cNvPr id="16" name="Lekerekített téglalap 15"/>
            <p:cNvSpPr/>
            <p:nvPr/>
          </p:nvSpPr>
          <p:spPr>
            <a:xfrm>
              <a:off x="1846263" y="2921000"/>
              <a:ext cx="1298575" cy="2330450"/>
            </a:xfrm>
            <a:prstGeom prst="roundRect">
              <a:avLst/>
            </a:prstGeom>
            <a:solidFill>
              <a:srgbClr val="8392AD"/>
            </a:solidFill>
            <a:ln>
              <a:solidFill>
                <a:srgbClr val="839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sz="1100" b="1" u="sng" dirty="0" err="1">
                  <a:latin typeface="Panton" panose="00000500000000000000" pitchFamily="50" charset="-18"/>
                </a:rPr>
                <a:t>Priority</a:t>
              </a:r>
              <a:r>
                <a:rPr lang="hu-HU" sz="1100" b="1" u="sng" dirty="0">
                  <a:latin typeface="Panton" panose="00000500000000000000" pitchFamily="50" charset="-18"/>
                </a:rPr>
                <a:t> 2. </a:t>
              </a:r>
              <a:r>
                <a:rPr lang="hu-HU" sz="1100" dirty="0" err="1">
                  <a:latin typeface="Panton" panose="00000500000000000000" pitchFamily="50" charset="-18"/>
                </a:rPr>
                <a:t>Teachers</a:t>
              </a:r>
              <a:r>
                <a:rPr lang="hu-HU" sz="1100" dirty="0">
                  <a:latin typeface="Panton" panose="00000500000000000000" pitchFamily="50" charset="-18"/>
                </a:rPr>
                <a:t>’ </a:t>
              </a:r>
              <a:r>
                <a:rPr lang="hu-HU" sz="1100" dirty="0" err="1">
                  <a:latin typeface="Panton" panose="00000500000000000000" pitchFamily="50" charset="-18"/>
                </a:rPr>
                <a:t>Career</a:t>
              </a:r>
              <a:r>
                <a:rPr lang="hu-HU" sz="1100" dirty="0">
                  <a:latin typeface="Panton" panose="00000500000000000000" pitchFamily="50" charset="-18"/>
                </a:rPr>
                <a:t> </a:t>
              </a:r>
              <a:r>
                <a:rPr lang="hu-HU" sz="1100" dirty="0" err="1">
                  <a:latin typeface="Panton" panose="00000500000000000000" pitchFamily="50" charset="-18"/>
                </a:rPr>
                <a:t>Model</a:t>
              </a:r>
              <a:endParaRPr lang="en-GB" sz="1100" dirty="0">
                <a:latin typeface="Panton" panose="00000500000000000000" pitchFamily="50" charset="-18"/>
              </a:endParaRPr>
            </a:p>
          </p:txBody>
        </p:sp>
        <p:sp>
          <p:nvSpPr>
            <p:cNvPr id="17" name="Lekerekített téglalap 16"/>
            <p:cNvSpPr/>
            <p:nvPr/>
          </p:nvSpPr>
          <p:spPr>
            <a:xfrm>
              <a:off x="3206750" y="2921000"/>
              <a:ext cx="1295400" cy="2330450"/>
            </a:xfrm>
            <a:prstGeom prst="roundRect">
              <a:avLst/>
            </a:prstGeom>
            <a:solidFill>
              <a:srgbClr val="8392AD"/>
            </a:solidFill>
            <a:ln>
              <a:solidFill>
                <a:srgbClr val="839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sz="1100" b="1" u="sng" dirty="0" err="1">
                  <a:latin typeface="Panton" panose="00000500000000000000" pitchFamily="50" charset="-18"/>
                </a:rPr>
                <a:t>Priority</a:t>
              </a:r>
              <a:r>
                <a:rPr lang="hu-HU" sz="1100" b="1" u="sng" dirty="0">
                  <a:latin typeface="Panton" panose="00000500000000000000" pitchFamily="50" charset="-18"/>
                </a:rPr>
                <a:t> 3. </a:t>
              </a:r>
              <a:r>
                <a:rPr lang="hu-HU" sz="1100" dirty="0" err="1">
                  <a:latin typeface="Panton" panose="00000500000000000000" pitchFamily="50" charset="-18"/>
                </a:rPr>
                <a:t>Develop</a:t>
              </a:r>
              <a:r>
                <a:rPr lang="hu-HU" sz="1100" dirty="0">
                  <a:latin typeface="Panton" panose="00000500000000000000" pitchFamily="50" charset="-18"/>
                </a:rPr>
                <a:t>-ments</a:t>
              </a:r>
              <a:endParaRPr lang="en-GB" sz="1100" dirty="0">
                <a:latin typeface="Panton" panose="00000500000000000000" pitchFamily="50" charset="-18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sz="1100" dirty="0" err="1">
                  <a:latin typeface="Panton" panose="00000500000000000000" pitchFamily="50" charset="-18"/>
                </a:rPr>
                <a:t>For</a:t>
              </a:r>
              <a:r>
                <a:rPr lang="hu-HU" sz="1100" dirty="0">
                  <a:latin typeface="Panton" panose="00000500000000000000" pitchFamily="50" charset="-18"/>
                </a:rPr>
                <a:t> </a:t>
              </a:r>
              <a:r>
                <a:rPr lang="hu-HU" sz="1100" dirty="0" err="1">
                  <a:latin typeface="Panton" panose="00000500000000000000" pitchFamily="50" charset="-18"/>
                </a:rPr>
                <a:t>Social</a:t>
              </a:r>
              <a:r>
                <a:rPr lang="hu-HU" sz="1100" dirty="0">
                  <a:latin typeface="Panton" panose="00000500000000000000" pitchFamily="50" charset="-18"/>
                </a:rPr>
                <a:t> </a:t>
              </a:r>
              <a:r>
                <a:rPr lang="hu-HU" sz="1100" dirty="0" err="1">
                  <a:latin typeface="Panton" panose="00000500000000000000" pitchFamily="50" charset="-18"/>
                </a:rPr>
                <a:t>Inclusion</a:t>
              </a:r>
              <a:endParaRPr lang="en-GB" sz="1100" dirty="0">
                <a:latin typeface="Panton" panose="00000500000000000000" pitchFamily="50" charset="-18"/>
              </a:endParaRPr>
            </a:p>
          </p:txBody>
        </p:sp>
        <p:sp>
          <p:nvSpPr>
            <p:cNvPr id="18" name="Lekerekített téglalap 17"/>
            <p:cNvSpPr/>
            <p:nvPr/>
          </p:nvSpPr>
          <p:spPr>
            <a:xfrm>
              <a:off x="4572000" y="2921000"/>
              <a:ext cx="1295400" cy="2330450"/>
            </a:xfrm>
            <a:prstGeom prst="roundRect">
              <a:avLst/>
            </a:prstGeom>
            <a:solidFill>
              <a:srgbClr val="8392AD"/>
            </a:solidFill>
            <a:ln>
              <a:solidFill>
                <a:srgbClr val="839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sz="1100" b="1" u="sng" dirty="0" err="1">
                  <a:latin typeface="Panton" panose="00000500000000000000" pitchFamily="50" charset="-18"/>
                </a:rPr>
                <a:t>Priority</a:t>
              </a:r>
              <a:r>
                <a:rPr lang="hu-HU" sz="1100" b="1" u="sng" dirty="0">
                  <a:latin typeface="Panton" panose="00000500000000000000" pitchFamily="50" charset="-18"/>
                </a:rPr>
                <a:t> 4. </a:t>
              </a:r>
              <a:r>
                <a:rPr lang="hu-HU" sz="1100" dirty="0" err="1">
                  <a:latin typeface="Panton" panose="00000500000000000000" pitchFamily="50" charset="-18"/>
                </a:rPr>
                <a:t>Social</a:t>
              </a:r>
              <a:r>
                <a:rPr lang="hu-HU" sz="1100" dirty="0">
                  <a:latin typeface="Panton" panose="00000500000000000000" pitchFamily="50" charset="-18"/>
                </a:rPr>
                <a:t> </a:t>
              </a:r>
              <a:r>
                <a:rPr lang="hu-HU" sz="1100" dirty="0" err="1">
                  <a:latin typeface="Panton" panose="00000500000000000000" pitchFamily="50" charset="-18"/>
                </a:rPr>
                <a:t>Develop</a:t>
              </a:r>
              <a:r>
                <a:rPr lang="hu-HU" sz="1100" dirty="0">
                  <a:latin typeface="Panton" panose="00000500000000000000" pitchFamily="50" charset="-18"/>
                </a:rPr>
                <a:t>-ments </a:t>
              </a:r>
              <a:endParaRPr lang="en-GB" sz="1100" dirty="0">
                <a:latin typeface="Panton" panose="00000500000000000000" pitchFamily="50" charset="-18"/>
              </a:endParaRPr>
            </a:p>
          </p:txBody>
        </p:sp>
        <p:sp>
          <p:nvSpPr>
            <p:cNvPr id="19" name="Lekerekített téglalap 18"/>
            <p:cNvSpPr/>
            <p:nvPr/>
          </p:nvSpPr>
          <p:spPr>
            <a:xfrm>
              <a:off x="5937250" y="2921000"/>
              <a:ext cx="1296988" cy="2330450"/>
            </a:xfrm>
            <a:prstGeom prst="roundRect">
              <a:avLst/>
            </a:prstGeom>
            <a:solidFill>
              <a:srgbClr val="8392AD"/>
            </a:solidFill>
            <a:ln>
              <a:solidFill>
                <a:srgbClr val="839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sz="1100" b="1" u="sng" dirty="0" err="1">
                  <a:latin typeface="Panton" panose="00000500000000000000" pitchFamily="50" charset="-18"/>
                </a:rPr>
                <a:t>Priority</a:t>
              </a:r>
              <a:r>
                <a:rPr lang="hu-HU" sz="1100" b="1" u="sng" dirty="0">
                  <a:latin typeface="Panton" panose="00000500000000000000" pitchFamily="50" charset="-18"/>
                </a:rPr>
                <a:t> 5. </a:t>
              </a:r>
              <a:r>
                <a:rPr lang="hu-HU" sz="1100" dirty="0" err="1">
                  <a:latin typeface="Panton" panose="00000500000000000000" pitchFamily="50" charset="-18"/>
                </a:rPr>
                <a:t>Family</a:t>
              </a:r>
              <a:r>
                <a:rPr lang="hu-HU" sz="1100" dirty="0">
                  <a:latin typeface="Panton" panose="00000500000000000000" pitchFamily="50" charset="-18"/>
                </a:rPr>
                <a:t> and </a:t>
              </a:r>
              <a:r>
                <a:rPr lang="hu-HU" sz="1100" dirty="0" err="1">
                  <a:latin typeface="Panton" panose="00000500000000000000" pitchFamily="50" charset="-18"/>
                </a:rPr>
                <a:t>Youth</a:t>
              </a:r>
              <a:r>
                <a:rPr lang="hu-HU" sz="1100" dirty="0">
                  <a:latin typeface="Panton" panose="00000500000000000000" pitchFamily="50" charset="-18"/>
                </a:rPr>
                <a:t> </a:t>
              </a:r>
              <a:r>
                <a:rPr lang="hu-HU" sz="1100" dirty="0" err="1">
                  <a:latin typeface="Panton" panose="00000500000000000000" pitchFamily="50" charset="-18"/>
                </a:rPr>
                <a:t>Develop</a:t>
              </a:r>
              <a:r>
                <a:rPr lang="hu-HU" sz="1100" dirty="0">
                  <a:latin typeface="Panton" panose="00000500000000000000" pitchFamily="50" charset="-18"/>
                </a:rPr>
                <a:t>-ments </a:t>
              </a:r>
              <a:endParaRPr lang="en-GB" sz="1100" dirty="0">
                <a:latin typeface="Panton" panose="00000500000000000000" pitchFamily="50" charset="-18"/>
              </a:endParaRPr>
            </a:p>
          </p:txBody>
        </p:sp>
        <p:sp>
          <p:nvSpPr>
            <p:cNvPr id="20" name="Lekerekített téglalap 19"/>
            <p:cNvSpPr/>
            <p:nvPr/>
          </p:nvSpPr>
          <p:spPr>
            <a:xfrm>
              <a:off x="7304088" y="2906713"/>
              <a:ext cx="1296987" cy="2330450"/>
            </a:xfrm>
            <a:prstGeom prst="roundRect">
              <a:avLst/>
            </a:prstGeom>
            <a:solidFill>
              <a:srgbClr val="8392AD"/>
            </a:solidFill>
            <a:ln>
              <a:solidFill>
                <a:srgbClr val="839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sz="1100" b="1" u="sng" dirty="0" err="1">
                  <a:latin typeface="Panton" panose="00000500000000000000" pitchFamily="50" charset="-18"/>
                </a:rPr>
                <a:t>Priority</a:t>
              </a:r>
              <a:r>
                <a:rPr lang="hu-HU" sz="1100" b="1" u="sng" dirty="0">
                  <a:latin typeface="Panton" panose="00000500000000000000" pitchFamily="50" charset="-18"/>
                </a:rPr>
                <a:t> 6. </a:t>
              </a:r>
              <a:r>
                <a:rPr lang="hu-HU" sz="1100" dirty="0" err="1">
                  <a:latin typeface="Panton" panose="00000500000000000000" pitchFamily="50" charset="-18"/>
                </a:rPr>
                <a:t>Supporting</a:t>
              </a:r>
              <a:r>
                <a:rPr lang="hu-HU" sz="1100" dirty="0">
                  <a:latin typeface="Panton" panose="00000500000000000000" pitchFamily="50" charset="-18"/>
                </a:rPr>
                <a:t> </a:t>
              </a:r>
              <a:r>
                <a:rPr lang="hu-HU" sz="1100" dirty="0" err="1">
                  <a:latin typeface="Panton" panose="00000500000000000000" pitchFamily="50" charset="-18"/>
                </a:rPr>
                <a:t>People</a:t>
              </a:r>
              <a:r>
                <a:rPr lang="hu-HU" sz="1100" dirty="0">
                  <a:latin typeface="Panton" panose="00000500000000000000" pitchFamily="50" charset="-18"/>
                </a:rPr>
                <a:t> in </a:t>
              </a:r>
              <a:r>
                <a:rPr lang="hu-HU" sz="1100" dirty="0" err="1">
                  <a:latin typeface="Panton" panose="00000500000000000000" pitchFamily="50" charset="-18"/>
                </a:rPr>
                <a:t>Needs</a:t>
              </a:r>
              <a:endParaRPr lang="en-GB" sz="1100" dirty="0">
                <a:latin typeface="Panton" panose="00000500000000000000" pitchFamily="50" charset="-18"/>
              </a:endParaRPr>
            </a:p>
          </p:txBody>
        </p:sp>
        <p:sp>
          <p:nvSpPr>
            <p:cNvPr id="21" name="Lekerekített téglalap 20"/>
            <p:cNvSpPr/>
            <p:nvPr/>
          </p:nvSpPr>
          <p:spPr>
            <a:xfrm>
              <a:off x="8669338" y="2906713"/>
              <a:ext cx="1296987" cy="2330450"/>
            </a:xfrm>
            <a:prstGeom prst="roundRect">
              <a:avLst/>
            </a:prstGeom>
            <a:solidFill>
              <a:srgbClr val="BC3C3D"/>
            </a:solidFill>
            <a:ln>
              <a:solidFill>
                <a:srgbClr val="BC3C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sz="1100" b="1" u="sng" dirty="0" err="1">
                  <a:latin typeface="Panton" panose="00000500000000000000" pitchFamily="50" charset="-18"/>
                </a:rPr>
                <a:t>Priority</a:t>
              </a:r>
              <a:r>
                <a:rPr lang="hu-HU" sz="1100" b="1" u="sng" dirty="0">
                  <a:latin typeface="Panton" panose="00000500000000000000" pitchFamily="50" charset="-18"/>
                </a:rPr>
                <a:t> 7.1. </a:t>
              </a:r>
              <a:r>
                <a:rPr lang="hu-HU" sz="1100" dirty="0" err="1">
                  <a:latin typeface="Panton" panose="00000500000000000000" pitchFamily="50" charset="-18"/>
                </a:rPr>
                <a:t>Emerging</a:t>
              </a:r>
              <a:r>
                <a:rPr lang="hu-HU" sz="1100" dirty="0">
                  <a:latin typeface="Panton" panose="00000500000000000000" pitchFamily="50" charset="-18"/>
                </a:rPr>
                <a:t> </a:t>
              </a:r>
              <a:r>
                <a:rPr lang="hu-HU" sz="1100" dirty="0" err="1">
                  <a:latin typeface="Panton" panose="00000500000000000000" pitchFamily="50" charset="-18"/>
                </a:rPr>
                <a:t>Settle</a:t>
              </a:r>
              <a:r>
                <a:rPr lang="hu-HU" sz="1100" dirty="0">
                  <a:latin typeface="Panton" panose="00000500000000000000" pitchFamily="50" charset="-18"/>
                </a:rPr>
                <a:t>-ments Programme (</a:t>
              </a:r>
              <a:r>
                <a:rPr lang="hu-HU" sz="1100" dirty="0" err="1">
                  <a:latin typeface="Panton" panose="00000500000000000000" pitchFamily="50" charset="-18"/>
                </a:rPr>
                <a:t>Socially</a:t>
              </a:r>
              <a:r>
                <a:rPr lang="hu-HU" sz="1100" dirty="0">
                  <a:latin typeface="Panton" panose="00000500000000000000" pitchFamily="50" charset="-18"/>
                </a:rPr>
                <a:t> </a:t>
              </a:r>
              <a:r>
                <a:rPr lang="hu-HU" sz="1100" dirty="0" err="1">
                  <a:latin typeface="Panton" panose="00000500000000000000" pitchFamily="50" charset="-18"/>
                </a:rPr>
                <a:t>Innovative</a:t>
              </a:r>
              <a:r>
                <a:rPr lang="hu-HU" sz="1100" dirty="0">
                  <a:latin typeface="Panton" panose="00000500000000000000" pitchFamily="50" charset="-18"/>
                </a:rPr>
                <a:t> </a:t>
              </a:r>
              <a:r>
                <a:rPr lang="hu-HU" sz="1100" dirty="0" err="1">
                  <a:latin typeface="Panton" panose="00000500000000000000" pitchFamily="50" charset="-18"/>
                </a:rPr>
                <a:t>Initiatives</a:t>
              </a:r>
              <a:r>
                <a:rPr lang="hu-HU" sz="1100" dirty="0">
                  <a:latin typeface="Panton" panose="00000500000000000000" pitchFamily="50" charset="-18"/>
                </a:rPr>
                <a:t>)</a:t>
              </a:r>
              <a:endParaRPr lang="en-GB" sz="1100" dirty="0">
                <a:latin typeface="Panton" panose="00000500000000000000" pitchFamily="50" charset="-18"/>
              </a:endParaRPr>
            </a:p>
          </p:txBody>
        </p:sp>
        <p:sp>
          <p:nvSpPr>
            <p:cNvPr id="22" name="Lekerekített téglalap 21"/>
            <p:cNvSpPr/>
            <p:nvPr/>
          </p:nvSpPr>
          <p:spPr>
            <a:xfrm>
              <a:off x="10036175" y="2906713"/>
              <a:ext cx="1295400" cy="2330450"/>
            </a:xfrm>
            <a:prstGeom prst="roundRect">
              <a:avLst/>
            </a:prstGeom>
            <a:solidFill>
              <a:srgbClr val="BC3C3D"/>
            </a:solidFill>
            <a:ln>
              <a:solidFill>
                <a:srgbClr val="BC3C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sz="1100" b="1" u="sng" dirty="0" err="1">
                  <a:latin typeface="Panton" panose="00000500000000000000" pitchFamily="50" charset="-18"/>
                </a:rPr>
                <a:t>Priority</a:t>
              </a:r>
              <a:r>
                <a:rPr lang="hu-HU" sz="1100" b="1" u="sng" dirty="0">
                  <a:latin typeface="Panton" panose="00000500000000000000" pitchFamily="50" charset="-18"/>
                </a:rPr>
                <a:t> 7.2. </a:t>
              </a:r>
              <a:r>
                <a:rPr lang="hu-HU" sz="1100" dirty="0" err="1">
                  <a:latin typeface="Panton" panose="00000500000000000000" pitchFamily="50" charset="-18"/>
                </a:rPr>
                <a:t>Emerging</a:t>
              </a:r>
              <a:r>
                <a:rPr lang="hu-HU" sz="1100" dirty="0">
                  <a:latin typeface="Panton" panose="00000500000000000000" pitchFamily="50" charset="-18"/>
                </a:rPr>
                <a:t> </a:t>
              </a:r>
              <a:r>
                <a:rPr lang="hu-HU" sz="1100" dirty="0" err="1">
                  <a:latin typeface="Panton" panose="00000500000000000000" pitchFamily="50" charset="-18"/>
                </a:rPr>
                <a:t>Settle</a:t>
              </a:r>
              <a:r>
                <a:rPr lang="hu-HU" sz="1100" dirty="0">
                  <a:latin typeface="Panton" panose="00000500000000000000" pitchFamily="50" charset="-18"/>
                </a:rPr>
                <a:t>-ments Programme</a:t>
              </a:r>
              <a:endParaRPr lang="en-GB" sz="1100" dirty="0">
                <a:latin typeface="Panton" panose="00000500000000000000" pitchFamily="50" charset="-18"/>
              </a:endParaRPr>
            </a:p>
          </p:txBody>
        </p:sp>
        <p:sp>
          <p:nvSpPr>
            <p:cNvPr id="23" name="Téglalap 22"/>
            <p:cNvSpPr/>
            <p:nvPr/>
          </p:nvSpPr>
          <p:spPr>
            <a:xfrm>
              <a:off x="579438" y="2119313"/>
              <a:ext cx="10171112" cy="34766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sz="1200" dirty="0">
                  <a:latin typeface="Panton" panose="00000500000000000000" pitchFamily="50" charset="-18"/>
                </a:rPr>
                <a:t>ERDF: 145,272,914 EUR</a:t>
              </a:r>
              <a:endParaRPr lang="en-GB" sz="1200" dirty="0">
                <a:latin typeface="Panton" panose="00000500000000000000" pitchFamily="50" charset="-18"/>
              </a:endParaRPr>
            </a:p>
          </p:txBody>
        </p:sp>
        <p:sp>
          <p:nvSpPr>
            <p:cNvPr id="24" name="Téglalap 23"/>
            <p:cNvSpPr/>
            <p:nvPr/>
          </p:nvSpPr>
          <p:spPr>
            <a:xfrm>
              <a:off x="579438" y="2422525"/>
              <a:ext cx="8815387" cy="350837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sz="1200" dirty="0">
                  <a:latin typeface="Panton" panose="00000500000000000000" pitchFamily="50" charset="-18"/>
                </a:rPr>
                <a:t>ESF+: 2,762,768,022 EUR</a:t>
              </a:r>
              <a:endParaRPr lang="en-GB" sz="1200" dirty="0">
                <a:latin typeface="Panton" panose="00000500000000000000" pitchFamily="50" charset="-18"/>
              </a:endParaRPr>
            </a:p>
          </p:txBody>
        </p:sp>
        <p:sp>
          <p:nvSpPr>
            <p:cNvPr id="25" name="Lefelé nyíl 24"/>
            <p:cNvSpPr/>
            <p:nvPr/>
          </p:nvSpPr>
          <p:spPr>
            <a:xfrm>
              <a:off x="992188" y="2720975"/>
              <a:ext cx="334962" cy="276225"/>
            </a:xfrm>
            <a:prstGeom prst="downArrow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200">
                <a:latin typeface="Panton" panose="00000500000000000000" pitchFamily="50" charset="-18"/>
              </a:endParaRPr>
            </a:p>
          </p:txBody>
        </p:sp>
        <p:sp>
          <p:nvSpPr>
            <p:cNvPr id="26" name="Lefelé nyíl 25"/>
            <p:cNvSpPr/>
            <p:nvPr/>
          </p:nvSpPr>
          <p:spPr>
            <a:xfrm>
              <a:off x="9129713" y="2733675"/>
              <a:ext cx="334962" cy="277813"/>
            </a:xfrm>
            <a:prstGeom prst="downArrow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200">
                <a:latin typeface="Panton" panose="00000500000000000000" pitchFamily="50" charset="-18"/>
              </a:endParaRPr>
            </a:p>
          </p:txBody>
        </p:sp>
        <p:sp>
          <p:nvSpPr>
            <p:cNvPr id="27" name="Lefelé nyíl 26"/>
            <p:cNvSpPr/>
            <p:nvPr/>
          </p:nvSpPr>
          <p:spPr>
            <a:xfrm>
              <a:off x="7783513" y="2725738"/>
              <a:ext cx="334962" cy="277812"/>
            </a:xfrm>
            <a:prstGeom prst="downArrow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200">
                <a:latin typeface="Panton" panose="00000500000000000000" pitchFamily="50" charset="-18"/>
              </a:endParaRPr>
            </a:p>
          </p:txBody>
        </p:sp>
        <p:sp>
          <p:nvSpPr>
            <p:cNvPr id="28" name="Lefelé nyíl 27"/>
            <p:cNvSpPr/>
            <p:nvPr/>
          </p:nvSpPr>
          <p:spPr>
            <a:xfrm>
              <a:off x="6384925" y="2717800"/>
              <a:ext cx="334963" cy="277813"/>
            </a:xfrm>
            <a:prstGeom prst="downArrow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200">
                <a:latin typeface="Panton" panose="00000500000000000000" pitchFamily="50" charset="-18"/>
              </a:endParaRPr>
            </a:p>
          </p:txBody>
        </p:sp>
        <p:sp>
          <p:nvSpPr>
            <p:cNvPr id="29" name="Lefelé nyíl 28"/>
            <p:cNvSpPr/>
            <p:nvPr/>
          </p:nvSpPr>
          <p:spPr>
            <a:xfrm>
              <a:off x="5035550" y="2709863"/>
              <a:ext cx="334963" cy="277812"/>
            </a:xfrm>
            <a:prstGeom prst="downArrow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200">
                <a:latin typeface="Panton" panose="00000500000000000000" pitchFamily="50" charset="-18"/>
              </a:endParaRPr>
            </a:p>
          </p:txBody>
        </p:sp>
        <p:sp>
          <p:nvSpPr>
            <p:cNvPr id="30" name="Lefelé nyíl 29"/>
            <p:cNvSpPr/>
            <p:nvPr/>
          </p:nvSpPr>
          <p:spPr>
            <a:xfrm>
              <a:off x="3452813" y="2725738"/>
              <a:ext cx="333375" cy="277812"/>
            </a:xfrm>
            <a:prstGeom prst="downArrow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200">
                <a:latin typeface="Panton" panose="00000500000000000000" pitchFamily="50" charset="-18"/>
              </a:endParaRPr>
            </a:p>
          </p:txBody>
        </p:sp>
        <p:sp>
          <p:nvSpPr>
            <p:cNvPr id="31" name="Lefelé nyíl 30"/>
            <p:cNvSpPr/>
            <p:nvPr/>
          </p:nvSpPr>
          <p:spPr>
            <a:xfrm>
              <a:off x="2273300" y="2720975"/>
              <a:ext cx="334963" cy="276225"/>
            </a:xfrm>
            <a:prstGeom prst="downArrow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200">
                <a:latin typeface="Panton" panose="00000500000000000000" pitchFamily="50" charset="-18"/>
              </a:endParaRPr>
            </a:p>
          </p:txBody>
        </p:sp>
        <p:sp>
          <p:nvSpPr>
            <p:cNvPr id="32" name="Lefelé nyíl 31"/>
            <p:cNvSpPr/>
            <p:nvPr/>
          </p:nvSpPr>
          <p:spPr>
            <a:xfrm>
              <a:off x="3810002" y="2319339"/>
              <a:ext cx="346076" cy="738617"/>
            </a:xfrm>
            <a:prstGeom prst="downArrow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200">
                <a:latin typeface="Panton" panose="00000500000000000000" pitchFamily="50" charset="-18"/>
              </a:endParaRPr>
            </a:p>
          </p:txBody>
        </p:sp>
        <p:sp>
          <p:nvSpPr>
            <p:cNvPr id="33" name="Lefelé nyíl 32"/>
            <p:cNvSpPr/>
            <p:nvPr/>
          </p:nvSpPr>
          <p:spPr>
            <a:xfrm>
              <a:off x="10496550" y="2298700"/>
              <a:ext cx="347663" cy="677863"/>
            </a:xfrm>
            <a:prstGeom prst="downArrow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200">
                <a:latin typeface="Panton" panose="00000500000000000000" pitchFamily="50" charset="-18"/>
              </a:endParaRPr>
            </a:p>
          </p:txBody>
        </p:sp>
        <p:sp>
          <p:nvSpPr>
            <p:cNvPr id="34" name="Felfelé nyíl 33"/>
            <p:cNvSpPr/>
            <p:nvPr/>
          </p:nvSpPr>
          <p:spPr>
            <a:xfrm rot="10800000">
              <a:off x="5086350" y="5424488"/>
              <a:ext cx="1935163" cy="407987"/>
            </a:xfrm>
            <a:prstGeom prst="upArrow">
              <a:avLst/>
            </a:prstGeom>
            <a:solidFill>
              <a:srgbClr val="C5DAD3"/>
            </a:solidFill>
            <a:ln>
              <a:solidFill>
                <a:srgbClr val="C5DA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600" b="1">
                <a:solidFill>
                  <a:schemeClr val="tx1"/>
                </a:solidFill>
                <a:latin typeface="Panton" panose="00000500000000000000" pitchFamily="50" charset="-18"/>
              </a:endParaRPr>
            </a:p>
          </p:txBody>
        </p:sp>
      </p:grpSp>
      <p:sp>
        <p:nvSpPr>
          <p:cNvPr id="36" name="TextShape 1"/>
          <p:cNvSpPr txBox="1">
            <a:spLocks noChangeArrowheads="1"/>
          </p:cNvSpPr>
          <p:nvPr/>
        </p:nvSpPr>
        <p:spPr bwMode="auto">
          <a:xfrm>
            <a:off x="121971" y="89040"/>
            <a:ext cx="6164409" cy="40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hu-HU" sz="20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ESF+ for boosting social innovation in </a:t>
            </a:r>
            <a:r>
              <a:rPr lang="en-US" altLang="hu-HU" sz="20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Hungary</a:t>
            </a:r>
            <a:endParaRPr lang="en-US" altLang="hu-HU" sz="2000" b="1" kern="0" dirty="0">
              <a:solidFill>
                <a:srgbClr val="C00000"/>
              </a:solidFill>
              <a:latin typeface="Panton" panose="00000500000000000000" pitchFamily="50" charset="-18"/>
            </a:endParaRPr>
          </a:p>
        </p:txBody>
      </p:sp>
      <p:pic>
        <p:nvPicPr>
          <p:cNvPr id="81" name="Kép 4"/>
          <p:cNvPicPr/>
          <p:nvPr/>
        </p:nvPicPr>
        <p:blipFill>
          <a:blip r:embed="rId5"/>
          <a:stretch/>
        </p:blipFill>
        <p:spPr>
          <a:xfrm>
            <a:off x="6997116" y="4669740"/>
            <a:ext cx="2283120" cy="473760"/>
          </a:xfrm>
          <a:prstGeom prst="rect">
            <a:avLst/>
          </a:prstGeom>
          <a:ln>
            <a:noFill/>
          </a:ln>
        </p:spPr>
      </p:pic>
      <p:sp>
        <p:nvSpPr>
          <p:cNvPr id="5" name="Téglalap 4"/>
          <p:cNvSpPr/>
          <p:nvPr/>
        </p:nvSpPr>
        <p:spPr>
          <a:xfrm>
            <a:off x="130664" y="540862"/>
            <a:ext cx="6454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1.1 Human </a:t>
            </a:r>
            <a:r>
              <a:rPr lang="hu-HU" dirty="0" err="1"/>
              <a:t>Resources</a:t>
            </a:r>
            <a:r>
              <a:rPr lang="hu-HU" dirty="0"/>
              <a:t> </a:t>
            </a:r>
            <a:r>
              <a:rPr lang="hu-HU" dirty="0" err="1"/>
              <a:t>Development</a:t>
            </a:r>
            <a:r>
              <a:rPr lang="hu-HU" dirty="0"/>
              <a:t> OP Plus (HRDOP Plus)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115" y="56879"/>
            <a:ext cx="1195638" cy="760498"/>
          </a:xfrm>
          <a:prstGeom prst="rect">
            <a:avLst/>
          </a:prstGeom>
        </p:spPr>
      </p:pic>
      <p:pic>
        <p:nvPicPr>
          <p:cNvPr id="83" name="Kép 7"/>
          <p:cNvPicPr/>
          <p:nvPr/>
        </p:nvPicPr>
        <p:blipFill>
          <a:blip r:embed="rId4"/>
          <a:stretch/>
        </p:blipFill>
        <p:spPr>
          <a:xfrm>
            <a:off x="7633236" y="139348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36" name="TextShape 1"/>
          <p:cNvSpPr txBox="1">
            <a:spLocks noChangeArrowheads="1"/>
          </p:cNvSpPr>
          <p:nvPr/>
        </p:nvSpPr>
        <p:spPr bwMode="auto">
          <a:xfrm>
            <a:off x="121971" y="89040"/>
            <a:ext cx="6164409" cy="40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hu-HU" sz="20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ESF+ for boosting social innovation in </a:t>
            </a:r>
            <a:r>
              <a:rPr lang="en-US" altLang="hu-HU" sz="20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Hungary</a:t>
            </a:r>
            <a:endParaRPr lang="en-US" altLang="hu-HU" sz="2000" b="1" kern="0" dirty="0">
              <a:solidFill>
                <a:srgbClr val="C00000"/>
              </a:solidFill>
              <a:latin typeface="Panton" panose="00000500000000000000" pitchFamily="50" charset="-18"/>
            </a:endParaRPr>
          </a:p>
        </p:txBody>
      </p:sp>
      <p:pic>
        <p:nvPicPr>
          <p:cNvPr id="81" name="Kép 4"/>
          <p:cNvPicPr/>
          <p:nvPr/>
        </p:nvPicPr>
        <p:blipFill>
          <a:blip r:embed="rId5"/>
          <a:stretch/>
        </p:blipFill>
        <p:spPr>
          <a:xfrm>
            <a:off x="6997116" y="4669740"/>
            <a:ext cx="2283120" cy="473760"/>
          </a:xfrm>
          <a:prstGeom prst="rect">
            <a:avLst/>
          </a:prstGeom>
          <a:ln>
            <a:noFill/>
          </a:ln>
        </p:spPr>
      </p:pic>
      <p:sp>
        <p:nvSpPr>
          <p:cNvPr id="5" name="Téglalap 4"/>
          <p:cNvSpPr/>
          <p:nvPr/>
        </p:nvSpPr>
        <p:spPr>
          <a:xfrm>
            <a:off x="130664" y="437128"/>
            <a:ext cx="6454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latin typeface="Panton" panose="00000500000000000000" pitchFamily="50" charset="-18"/>
              </a:rPr>
              <a:t>1.1.1  </a:t>
            </a:r>
            <a:r>
              <a:rPr lang="hu-HU" dirty="0" err="1" smtClean="0">
                <a:latin typeface="Panton" panose="00000500000000000000" pitchFamily="50" charset="-18"/>
              </a:rPr>
              <a:t>Emerging</a:t>
            </a:r>
            <a:r>
              <a:rPr lang="hu-HU" dirty="0" smtClean="0">
                <a:latin typeface="Panton" panose="00000500000000000000" pitchFamily="50" charset="-18"/>
              </a:rPr>
              <a:t> </a:t>
            </a:r>
            <a:r>
              <a:rPr lang="hu-HU" dirty="0" err="1" smtClean="0">
                <a:latin typeface="Panton" panose="00000500000000000000" pitchFamily="50" charset="-18"/>
              </a:rPr>
              <a:t>Settlements</a:t>
            </a:r>
            <a:r>
              <a:rPr lang="hu-HU" dirty="0" smtClean="0">
                <a:latin typeface="Panton" panose="00000500000000000000" pitchFamily="50" charset="-18"/>
              </a:rPr>
              <a:t> Programme</a:t>
            </a:r>
            <a:endParaRPr lang="hu-HU" dirty="0">
              <a:latin typeface="Panton" panose="00000500000000000000" pitchFamily="50" charset="-18"/>
            </a:endParaRPr>
          </a:p>
        </p:txBody>
      </p:sp>
      <p:sp>
        <p:nvSpPr>
          <p:cNvPr id="37" name="Szövegdoboz 1"/>
          <p:cNvSpPr txBox="1">
            <a:spLocks noChangeArrowheads="1"/>
          </p:cNvSpPr>
          <p:nvPr/>
        </p:nvSpPr>
        <p:spPr bwMode="auto">
          <a:xfrm>
            <a:off x="0" y="817790"/>
            <a:ext cx="3852939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Emerging</a:t>
            </a:r>
            <a:r>
              <a:rPr kumimoji="0" lang="hu-HU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 </a:t>
            </a:r>
            <a:r>
              <a:rPr kumimoji="0" lang="hu-HU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Settlements</a:t>
            </a:r>
            <a:r>
              <a:rPr kumimoji="0" lang="hu-HU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 Programme </a:t>
            </a:r>
            <a:r>
              <a:rPr kumimoji="0" lang="hu-HU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= Social </a:t>
            </a:r>
            <a:r>
              <a:rPr kumimoji="0" lang="hu-HU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innovation</a:t>
            </a:r>
            <a:r>
              <a:rPr kumimoji="0" lang="hu-HU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 </a:t>
            </a:r>
            <a:r>
              <a:rPr kumimoji="0" lang="hu-HU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axis</a:t>
            </a:r>
            <a:r>
              <a:rPr kumimoji="0" lang="hu-HU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 of HRDOP Plus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nton" panose="00000500000000000000" pitchFamily="50" charset="-18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Target</a:t>
            </a:r>
            <a:r>
              <a:rPr kumimoji="0" lang="hu-HU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 </a:t>
            </a:r>
            <a:r>
              <a:rPr kumimoji="0" lang="hu-HU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area</a:t>
            </a:r>
            <a:r>
              <a:rPr kumimoji="0" lang="hu-HU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: </a:t>
            </a:r>
            <a:r>
              <a:rPr kumimoji="0" lang="hu-HU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300 most </a:t>
            </a:r>
            <a:r>
              <a:rPr kumimoji="0" lang="hu-HU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disadvantaged</a:t>
            </a:r>
            <a:r>
              <a:rPr kumimoji="0" lang="hu-HU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 </a:t>
            </a:r>
            <a:r>
              <a:rPr kumimoji="0" lang="hu-HU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settlements</a:t>
            </a:r>
            <a:r>
              <a:rPr kumimoji="0" lang="hu-HU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 of Hungary (1057/2021. (II. 19.) </a:t>
            </a:r>
            <a:r>
              <a:rPr kumimoji="0" lang="hu-HU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government</a:t>
            </a:r>
            <a:r>
              <a:rPr kumimoji="0" lang="hu-HU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 decision)</a:t>
            </a:r>
            <a:endParaRPr lang="hu-HU" altLang="en-US" sz="1600" kern="0" dirty="0">
              <a:solidFill>
                <a:prstClr val="black"/>
              </a:solidFill>
              <a:latin typeface="Panton" panose="00000500000000000000" pitchFamily="50" charset="-18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nton" panose="00000500000000000000" pitchFamily="50" charset="-18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Target</a:t>
            </a:r>
            <a:r>
              <a:rPr kumimoji="0" lang="hu-HU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 </a:t>
            </a:r>
            <a:r>
              <a:rPr kumimoji="0" lang="hu-HU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Groups</a:t>
            </a:r>
            <a:r>
              <a:rPr kumimoji="0" lang="hu-HU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: </a:t>
            </a: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kern="0" dirty="0">
                <a:solidFill>
                  <a:prstClr val="black"/>
                </a:solidFill>
                <a:latin typeface="Panton" panose="00000500000000000000" pitchFamily="50" charset="-18"/>
              </a:rPr>
              <a:t>People living (or leaving) the „emerging </a:t>
            </a:r>
            <a:r>
              <a:rPr lang="en-US" altLang="en-US" sz="1600" kern="0" dirty="0" smtClean="0">
                <a:solidFill>
                  <a:prstClr val="black"/>
                </a:solidFill>
                <a:latin typeface="Panton" panose="00000500000000000000" pitchFamily="50" charset="-18"/>
              </a:rPr>
              <a:t>settlements</a:t>
            </a:r>
            <a:r>
              <a:rPr lang="hu-HU" altLang="en-US" sz="1600" kern="0" dirty="0" smtClean="0">
                <a:solidFill>
                  <a:prstClr val="black"/>
                </a:solidFill>
                <a:latin typeface="Panton" panose="00000500000000000000" pitchFamily="50" charset="-18"/>
              </a:rPr>
              <a:t>”</a:t>
            </a:r>
            <a:endParaRPr lang="en-US" altLang="en-US" sz="1600" kern="0" dirty="0">
              <a:solidFill>
                <a:prstClr val="black"/>
              </a:solidFill>
              <a:latin typeface="Panton" panose="00000500000000000000" pitchFamily="50" charset="-18"/>
            </a:endParaRP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kern="0" dirty="0">
                <a:solidFill>
                  <a:prstClr val="black"/>
                </a:solidFill>
                <a:latin typeface="Panton" panose="00000500000000000000" pitchFamily="50" charset="-18"/>
              </a:rPr>
              <a:t>Professionals providing public services in the „emerging settlements</a:t>
            </a:r>
            <a:r>
              <a:rPr lang="en-US" altLang="en-US" sz="1600" kern="0" dirty="0" smtClean="0">
                <a:solidFill>
                  <a:prstClr val="black"/>
                </a:solidFill>
                <a:latin typeface="Panton" panose="00000500000000000000" pitchFamily="50" charset="-18"/>
              </a:rPr>
              <a:t>”</a:t>
            </a:r>
            <a:endParaRPr kumimoji="0" lang="hu-HU" altLang="en-US" sz="160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nton" panose="00000500000000000000" pitchFamily="50" charset="-18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u-HU" altLang="en-US" sz="1600" b="1" kern="0" dirty="0">
              <a:solidFill>
                <a:prstClr val="black"/>
              </a:solidFill>
              <a:latin typeface="Panton" panose="00000500000000000000" pitchFamily="50" charset="-18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Beneficiaries</a:t>
            </a:r>
            <a:r>
              <a:rPr kumimoji="0" lang="hu-HU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: </a:t>
            </a: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kern="0" dirty="0">
                <a:solidFill>
                  <a:prstClr val="black"/>
                </a:solidFill>
                <a:latin typeface="Panton" panose="00000500000000000000" pitchFamily="50" charset="-18"/>
              </a:rPr>
              <a:t>310.000 </a:t>
            </a:r>
            <a:r>
              <a:rPr lang="en-US" altLang="en-US" sz="1600" kern="0" dirty="0" smtClean="0">
                <a:solidFill>
                  <a:prstClr val="black"/>
                </a:solidFill>
                <a:latin typeface="Panton" panose="00000500000000000000" pitchFamily="50" charset="-18"/>
              </a:rPr>
              <a:t>inhabitants</a:t>
            </a:r>
            <a:endParaRPr lang="hu-HU" altLang="en-US" sz="1600" kern="0" dirty="0" smtClean="0">
              <a:solidFill>
                <a:prstClr val="black"/>
              </a:solidFill>
              <a:latin typeface="Panton" panose="00000500000000000000" pitchFamily="50" charset="-18"/>
            </a:endParaRP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kern="0" dirty="0" smtClean="0">
                <a:solidFill>
                  <a:prstClr val="black"/>
                </a:solidFill>
                <a:latin typeface="Panton" panose="00000500000000000000" pitchFamily="50" charset="-18"/>
              </a:rPr>
              <a:t>64.000 </a:t>
            </a:r>
            <a:r>
              <a:rPr lang="en-US" altLang="en-US" sz="1600" kern="0" dirty="0">
                <a:solidFill>
                  <a:prstClr val="black"/>
                </a:solidFill>
                <a:latin typeface="Panton" panose="00000500000000000000" pitchFamily="50" charset="-18"/>
              </a:rPr>
              <a:t>inhabitants under age </a:t>
            </a:r>
            <a:r>
              <a:rPr lang="en-US" altLang="en-US" sz="1600" kern="0" dirty="0" smtClean="0">
                <a:solidFill>
                  <a:prstClr val="black"/>
                </a:solidFill>
                <a:latin typeface="Panton" panose="00000500000000000000" pitchFamily="50" charset="-18"/>
              </a:rPr>
              <a:t>14</a:t>
            </a:r>
            <a:endParaRPr lang="hu-HU" altLang="en-US" sz="1600" kern="0" dirty="0" smtClean="0">
              <a:solidFill>
                <a:prstClr val="black"/>
              </a:solidFill>
              <a:latin typeface="Panton" panose="00000500000000000000" pitchFamily="50" charset="-18"/>
            </a:endParaRP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kern="0" dirty="0" smtClean="0">
                <a:solidFill>
                  <a:prstClr val="black"/>
                </a:solidFill>
                <a:latin typeface="Panton" panose="00000500000000000000" pitchFamily="50" charset="-18"/>
              </a:rPr>
              <a:t>5.000 </a:t>
            </a:r>
            <a:r>
              <a:rPr lang="en-US" altLang="en-US" sz="1600" kern="0" dirty="0">
                <a:solidFill>
                  <a:prstClr val="black"/>
                </a:solidFill>
                <a:latin typeface="Panton" panose="00000500000000000000" pitchFamily="50" charset="-18"/>
              </a:rPr>
              <a:t>new born babies </a:t>
            </a:r>
            <a:r>
              <a:rPr lang="en-US" altLang="en-US" sz="1600" kern="0" dirty="0" smtClean="0">
                <a:solidFill>
                  <a:prstClr val="black"/>
                </a:solidFill>
                <a:latin typeface="Panton" panose="00000500000000000000" pitchFamily="50" charset="-18"/>
              </a:rPr>
              <a:t>yearly</a:t>
            </a:r>
            <a:r>
              <a:rPr kumimoji="0" lang="hu-HU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 </a:t>
            </a:r>
            <a:endParaRPr kumimoji="0" lang="en-GB" alt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nton" panose="00000500000000000000" pitchFamily="50" charset="-18"/>
            </a:endParaRPr>
          </a:p>
        </p:txBody>
      </p:sp>
      <p:grpSp>
        <p:nvGrpSpPr>
          <p:cNvPr id="3" name="Csoportba foglalás 2"/>
          <p:cNvGrpSpPr>
            <a:grpSpLocks noChangeAspect="1"/>
          </p:cNvGrpSpPr>
          <p:nvPr/>
        </p:nvGrpSpPr>
        <p:grpSpPr>
          <a:xfrm>
            <a:off x="3822526" y="992797"/>
            <a:ext cx="5244950" cy="3661315"/>
            <a:chOff x="4711700" y="1176338"/>
            <a:chExt cx="6808788" cy="4752975"/>
          </a:xfrm>
        </p:grpSpPr>
        <p:pic>
          <p:nvPicPr>
            <p:cNvPr id="38" name="Picture 2" descr="https://fete.hu/wp-content/uploads/2021/12/uj_terkep-scaled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1700" y="1176338"/>
              <a:ext cx="6808788" cy="4752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Ellipszis 38"/>
            <p:cNvSpPr/>
            <p:nvPr/>
          </p:nvSpPr>
          <p:spPr>
            <a:xfrm>
              <a:off x="7889875" y="1201738"/>
              <a:ext cx="3630613" cy="1651000"/>
            </a:xfrm>
            <a:prstGeom prst="ellipse">
              <a:avLst/>
            </a:prstGeom>
            <a:noFill/>
            <a:ln w="25400" cap="flat" cmpd="sng" algn="ctr">
              <a:solidFill>
                <a:srgbClr val="5B9BD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0" name="Ellipszis 39"/>
            <p:cNvSpPr/>
            <p:nvPr/>
          </p:nvSpPr>
          <p:spPr>
            <a:xfrm rot="1210100">
              <a:off x="5237163" y="4689475"/>
              <a:ext cx="2519362" cy="1223963"/>
            </a:xfrm>
            <a:prstGeom prst="ellipse">
              <a:avLst/>
            </a:prstGeom>
            <a:noFill/>
            <a:ln w="25400" cap="flat" cmpd="sng" algn="ctr">
              <a:solidFill>
                <a:srgbClr val="5B9BD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80778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115" y="56879"/>
            <a:ext cx="1195638" cy="760498"/>
          </a:xfrm>
          <a:prstGeom prst="rect">
            <a:avLst/>
          </a:prstGeom>
        </p:spPr>
      </p:pic>
      <p:pic>
        <p:nvPicPr>
          <p:cNvPr id="83" name="Kép 7"/>
          <p:cNvPicPr/>
          <p:nvPr/>
        </p:nvPicPr>
        <p:blipFill>
          <a:blip r:embed="rId4"/>
          <a:stretch/>
        </p:blipFill>
        <p:spPr>
          <a:xfrm>
            <a:off x="7633236" y="139348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36" name="TextShape 1"/>
          <p:cNvSpPr txBox="1">
            <a:spLocks noChangeArrowheads="1"/>
          </p:cNvSpPr>
          <p:nvPr/>
        </p:nvSpPr>
        <p:spPr bwMode="auto">
          <a:xfrm>
            <a:off x="121971" y="89040"/>
            <a:ext cx="6164409" cy="40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hu-HU" sz="20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ESF+ for boosting social innovation in </a:t>
            </a:r>
            <a:r>
              <a:rPr lang="en-US" altLang="hu-HU" sz="20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Hungary</a:t>
            </a:r>
            <a:endParaRPr lang="en-US" altLang="hu-HU" sz="2000" b="1" kern="0" dirty="0">
              <a:solidFill>
                <a:srgbClr val="C00000"/>
              </a:solidFill>
              <a:latin typeface="Panton" panose="00000500000000000000" pitchFamily="50" charset="-18"/>
            </a:endParaRPr>
          </a:p>
        </p:txBody>
      </p:sp>
      <p:pic>
        <p:nvPicPr>
          <p:cNvPr id="81" name="Kép 4"/>
          <p:cNvPicPr/>
          <p:nvPr/>
        </p:nvPicPr>
        <p:blipFill>
          <a:blip r:embed="rId5"/>
          <a:stretch/>
        </p:blipFill>
        <p:spPr>
          <a:xfrm>
            <a:off x="6997116" y="4669740"/>
            <a:ext cx="2283120" cy="473760"/>
          </a:xfrm>
          <a:prstGeom prst="rect">
            <a:avLst/>
          </a:prstGeom>
          <a:ln>
            <a:noFill/>
          </a:ln>
        </p:spPr>
      </p:pic>
      <p:sp>
        <p:nvSpPr>
          <p:cNvPr id="5" name="Téglalap 4"/>
          <p:cNvSpPr/>
          <p:nvPr/>
        </p:nvSpPr>
        <p:spPr>
          <a:xfrm>
            <a:off x="130664" y="540862"/>
            <a:ext cx="6454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latin typeface="Panton" panose="00000500000000000000" pitchFamily="50" charset="-18"/>
              </a:rPr>
              <a:t>1.1.1  </a:t>
            </a:r>
            <a:r>
              <a:rPr lang="hu-HU" dirty="0" err="1" smtClean="0">
                <a:latin typeface="Panton" panose="00000500000000000000" pitchFamily="50" charset="-18"/>
              </a:rPr>
              <a:t>Emerging</a:t>
            </a:r>
            <a:r>
              <a:rPr lang="hu-HU" dirty="0" smtClean="0">
                <a:latin typeface="Panton" panose="00000500000000000000" pitchFamily="50" charset="-18"/>
              </a:rPr>
              <a:t> </a:t>
            </a:r>
            <a:r>
              <a:rPr lang="hu-HU" dirty="0" err="1" smtClean="0">
                <a:latin typeface="Panton" panose="00000500000000000000" pitchFamily="50" charset="-18"/>
              </a:rPr>
              <a:t>Settlements</a:t>
            </a:r>
            <a:r>
              <a:rPr lang="hu-HU" dirty="0" smtClean="0">
                <a:latin typeface="Panton" panose="00000500000000000000" pitchFamily="50" charset="-18"/>
              </a:rPr>
              <a:t> Programme</a:t>
            </a:r>
            <a:endParaRPr lang="hu-HU" dirty="0">
              <a:latin typeface="Panton" panose="00000500000000000000" pitchFamily="50" charset="-18"/>
            </a:endParaRPr>
          </a:p>
        </p:txBody>
      </p:sp>
      <p:grpSp>
        <p:nvGrpSpPr>
          <p:cNvPr id="4" name="Csoportba foglalás 3"/>
          <p:cNvGrpSpPr/>
          <p:nvPr/>
        </p:nvGrpSpPr>
        <p:grpSpPr>
          <a:xfrm>
            <a:off x="1923935" y="987404"/>
            <a:ext cx="7176871" cy="3867009"/>
            <a:chOff x="384176" y="1317624"/>
            <a:chExt cx="9665343" cy="4897439"/>
          </a:xfrm>
        </p:grpSpPr>
        <p:sp>
          <p:nvSpPr>
            <p:cNvPr id="41" name="Téglalap 40"/>
            <p:cNvSpPr/>
            <p:nvPr/>
          </p:nvSpPr>
          <p:spPr>
            <a:xfrm>
              <a:off x="4071938" y="1914525"/>
              <a:ext cx="2817812" cy="555625"/>
            </a:xfrm>
            <a:prstGeom prst="rect">
              <a:avLst/>
            </a:prstGeom>
            <a:solidFill>
              <a:srgbClr val="7E8EAA"/>
            </a:solidFill>
            <a:ln>
              <a:solidFill>
                <a:srgbClr val="7E8E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hu-HU" sz="1200" dirty="0" err="1">
                  <a:latin typeface="Panton" panose="00000500000000000000" pitchFamily="50" charset="-18"/>
                </a:rPr>
                <a:t>Continous</a:t>
              </a:r>
              <a:r>
                <a:rPr lang="hu-HU" sz="1200" dirty="0">
                  <a:latin typeface="Panton" panose="00000500000000000000" pitchFamily="50" charset="-18"/>
                </a:rPr>
                <a:t> and </a:t>
              </a:r>
              <a:r>
                <a:rPr lang="hu-HU" sz="1200" dirty="0" err="1">
                  <a:latin typeface="Panton" panose="00000500000000000000" pitchFamily="50" charset="-18"/>
                </a:rPr>
                <a:t>active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  <a:r>
                <a:rPr lang="hu-HU" sz="1200" dirty="0" err="1">
                  <a:latin typeface="Panton" panose="00000500000000000000" pitchFamily="50" charset="-18"/>
                </a:rPr>
                <a:t>social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  <a:r>
                <a:rPr lang="hu-HU" sz="1200" dirty="0" err="1">
                  <a:latin typeface="Panton" panose="00000500000000000000" pitchFamily="50" charset="-18"/>
                </a:rPr>
                <a:t>work</a:t>
              </a:r>
              <a:r>
                <a:rPr lang="hu-HU" sz="1200" dirty="0">
                  <a:latin typeface="Panton" panose="00000500000000000000" pitchFamily="50" charset="-18"/>
                </a:rPr>
                <a:t> in </a:t>
              </a:r>
              <a:r>
                <a:rPr lang="hu-HU" sz="1200" dirty="0" err="1">
                  <a:latin typeface="Panton" panose="00000500000000000000" pitchFamily="50" charset="-18"/>
                </a:rPr>
                <a:t>the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  <a:r>
                <a:rPr lang="hu-HU" sz="1200" dirty="0" err="1">
                  <a:latin typeface="Panton" panose="00000500000000000000" pitchFamily="50" charset="-18"/>
                </a:rPr>
                <a:t>settlements</a:t>
              </a:r>
              <a:endParaRPr lang="en-GB" sz="1200" dirty="0">
                <a:latin typeface="Panton" panose="00000500000000000000" pitchFamily="50" charset="-18"/>
              </a:endParaRPr>
            </a:p>
          </p:txBody>
        </p:sp>
        <p:sp>
          <p:nvSpPr>
            <p:cNvPr id="42" name="Téglalap 41"/>
            <p:cNvSpPr/>
            <p:nvPr/>
          </p:nvSpPr>
          <p:spPr>
            <a:xfrm>
              <a:off x="7942790" y="1967703"/>
              <a:ext cx="2021919" cy="1231908"/>
            </a:xfrm>
            <a:prstGeom prst="rect">
              <a:avLst/>
            </a:prstGeom>
            <a:solidFill>
              <a:srgbClr val="BA3536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hu-HU" sz="1200" dirty="0" err="1">
                  <a:latin typeface="Panton" panose="00000500000000000000" pitchFamily="50" charset="-18"/>
                </a:rPr>
                <a:t>Hungarian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  <a:r>
                <a:rPr lang="hu-HU" sz="1200" dirty="0" err="1">
                  <a:latin typeface="Panton" panose="00000500000000000000" pitchFamily="50" charset="-18"/>
                </a:rPr>
                <a:t>Charity</a:t>
              </a:r>
              <a:r>
                <a:rPr lang="hu-HU" sz="1200" dirty="0">
                  <a:latin typeface="Panton" panose="00000500000000000000" pitchFamily="50" charset="-18"/>
                </a:rPr>
                <a:t> Service of </a:t>
              </a:r>
              <a:r>
                <a:rPr lang="hu-HU" sz="1200" dirty="0" err="1">
                  <a:latin typeface="Panton" panose="00000500000000000000" pitchFamily="50" charset="-18"/>
                </a:rPr>
                <a:t>the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  <a:r>
                <a:rPr lang="hu-HU" sz="1200" dirty="0" err="1">
                  <a:latin typeface="Panton" panose="00000500000000000000" pitchFamily="50" charset="-18"/>
                </a:rPr>
                <a:t>Order</a:t>
              </a:r>
              <a:r>
                <a:rPr lang="hu-HU" sz="1200" dirty="0">
                  <a:latin typeface="Panton" panose="00000500000000000000" pitchFamily="50" charset="-18"/>
                </a:rPr>
                <a:t> of </a:t>
              </a:r>
              <a:r>
                <a:rPr lang="hu-HU" sz="1200" dirty="0" err="1">
                  <a:latin typeface="Panton" panose="00000500000000000000" pitchFamily="50" charset="-18"/>
                </a:rPr>
                <a:t>Malta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</a:p>
            <a:p>
              <a:pPr algn="ctr">
                <a:defRPr/>
              </a:pPr>
              <a:r>
                <a:rPr lang="hu-HU" sz="1200" dirty="0">
                  <a:latin typeface="Panton" panose="00000500000000000000" pitchFamily="50" charset="-18"/>
                </a:rPr>
                <a:t>„</a:t>
              </a:r>
              <a:r>
                <a:rPr lang="hu-HU" sz="1200" dirty="0" err="1">
                  <a:latin typeface="Panton" panose="00000500000000000000" pitchFamily="50" charset="-18"/>
                </a:rPr>
                <a:t>Presence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  <a:r>
                <a:rPr lang="hu-HU" sz="1200" dirty="0" err="1">
                  <a:latin typeface="Panton" panose="00000500000000000000" pitchFamily="50" charset="-18"/>
                </a:rPr>
                <a:t>Spots</a:t>
              </a:r>
              <a:r>
                <a:rPr lang="hu-HU" sz="1200" dirty="0">
                  <a:latin typeface="Panton" panose="00000500000000000000" pitchFamily="50" charset="-18"/>
                </a:rPr>
                <a:t>”</a:t>
              </a:r>
              <a:endParaRPr lang="en-GB" sz="1200" dirty="0">
                <a:latin typeface="Panton" panose="00000500000000000000" pitchFamily="50" charset="-18"/>
              </a:endParaRPr>
            </a:p>
          </p:txBody>
        </p:sp>
        <p:sp>
          <p:nvSpPr>
            <p:cNvPr id="43" name="Balra nyíl 42"/>
            <p:cNvSpPr/>
            <p:nvPr/>
          </p:nvSpPr>
          <p:spPr>
            <a:xfrm>
              <a:off x="6976525" y="2044672"/>
              <a:ext cx="951429" cy="304801"/>
            </a:xfrm>
            <a:prstGeom prst="leftArrow">
              <a:avLst/>
            </a:prstGeom>
            <a:solidFill>
              <a:srgbClr val="BC3C3D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400">
                <a:latin typeface="Panton" panose="00000500000000000000" pitchFamily="50" charset="-18"/>
              </a:endParaRPr>
            </a:p>
          </p:txBody>
        </p:sp>
        <p:sp>
          <p:nvSpPr>
            <p:cNvPr id="44" name="Szövegdoboz 7"/>
            <p:cNvSpPr txBox="1">
              <a:spLocks noChangeArrowheads="1"/>
            </p:cNvSpPr>
            <p:nvPr/>
          </p:nvSpPr>
          <p:spPr bwMode="auto">
            <a:xfrm>
              <a:off x="3689350" y="1409700"/>
              <a:ext cx="3654425" cy="350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hu-HU" altLang="en-US" sz="1200">
                  <a:latin typeface="Panton" panose="00000500000000000000" pitchFamily="50" charset="-18"/>
                </a:rPr>
                <a:t>Emerging settlements programme</a:t>
              </a:r>
              <a:endParaRPr lang="en-GB" altLang="en-US" sz="1200">
                <a:latin typeface="Panton" panose="00000500000000000000" pitchFamily="50" charset="-18"/>
              </a:endParaRPr>
            </a:p>
          </p:txBody>
        </p:sp>
        <p:sp>
          <p:nvSpPr>
            <p:cNvPr id="45" name="Szövegdoboz 23"/>
            <p:cNvSpPr txBox="1">
              <a:spLocks noChangeArrowheads="1"/>
            </p:cNvSpPr>
            <p:nvPr/>
          </p:nvSpPr>
          <p:spPr bwMode="auto">
            <a:xfrm>
              <a:off x="7857980" y="1383019"/>
              <a:ext cx="2191539" cy="584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hu-HU" altLang="en-US" sz="1200" dirty="0" err="1">
                  <a:latin typeface="Panton" panose="00000500000000000000" pitchFamily="50" charset="-18"/>
                </a:rPr>
                <a:t>Antecedents</a:t>
              </a:r>
              <a:r>
                <a:rPr lang="hu-HU" altLang="en-US" sz="1200" dirty="0">
                  <a:latin typeface="Panton" panose="00000500000000000000" pitchFamily="50" charset="-18"/>
                </a:rPr>
                <a:t>, </a:t>
              </a:r>
              <a:r>
                <a:rPr lang="hu-HU" altLang="en-US" sz="1200" dirty="0" err="1">
                  <a:latin typeface="Panton" panose="00000500000000000000" pitchFamily="50" charset="-18"/>
                </a:rPr>
                <a:t>inspiring</a:t>
              </a:r>
              <a:r>
                <a:rPr lang="hu-HU" altLang="en-US" sz="1200" dirty="0">
                  <a:latin typeface="Panton" panose="00000500000000000000" pitchFamily="50" charset="-18"/>
                </a:rPr>
                <a:t> </a:t>
              </a:r>
              <a:r>
                <a:rPr lang="hu-HU" altLang="en-US" sz="1200" dirty="0" err="1">
                  <a:latin typeface="Panton" panose="00000500000000000000" pitchFamily="50" charset="-18"/>
                </a:rPr>
                <a:t>practices</a:t>
              </a:r>
              <a:endParaRPr lang="en-GB" altLang="en-US" sz="1200" dirty="0">
                <a:latin typeface="Panton" panose="00000500000000000000" pitchFamily="50" charset="-18"/>
              </a:endParaRPr>
            </a:p>
          </p:txBody>
        </p:sp>
        <p:sp>
          <p:nvSpPr>
            <p:cNvPr id="46" name="Lefelé nyíl 45"/>
            <p:cNvSpPr/>
            <p:nvPr/>
          </p:nvSpPr>
          <p:spPr>
            <a:xfrm>
              <a:off x="5240338" y="2463800"/>
              <a:ext cx="342900" cy="239713"/>
            </a:xfrm>
            <a:prstGeom prst="downArrow">
              <a:avLst/>
            </a:prstGeom>
            <a:solidFill>
              <a:srgbClr val="7E8EAA"/>
            </a:solidFill>
            <a:ln>
              <a:solidFill>
                <a:srgbClr val="7E8E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400">
                <a:latin typeface="Panton" panose="00000500000000000000" pitchFamily="50" charset="-18"/>
              </a:endParaRPr>
            </a:p>
          </p:txBody>
        </p:sp>
        <p:sp>
          <p:nvSpPr>
            <p:cNvPr id="47" name="Téglalap 46"/>
            <p:cNvSpPr/>
            <p:nvPr/>
          </p:nvSpPr>
          <p:spPr>
            <a:xfrm>
              <a:off x="4071938" y="2713038"/>
              <a:ext cx="2817812" cy="773112"/>
            </a:xfrm>
            <a:prstGeom prst="rect">
              <a:avLst/>
            </a:prstGeom>
            <a:solidFill>
              <a:srgbClr val="7E8EAA"/>
            </a:solidFill>
            <a:ln>
              <a:solidFill>
                <a:srgbClr val="7E8E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hu-HU" sz="1200" dirty="0" err="1">
                  <a:latin typeface="Panton" panose="00000500000000000000" pitchFamily="50" charset="-18"/>
                </a:rPr>
                <a:t>Settlement-level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  <a:r>
                <a:rPr lang="hu-HU" sz="1200" dirty="0" err="1">
                  <a:latin typeface="Panton" panose="00000500000000000000" pitchFamily="50" charset="-18"/>
                </a:rPr>
                <a:t>needs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  <a:r>
                <a:rPr lang="hu-HU" sz="1200" dirty="0" err="1">
                  <a:latin typeface="Panton" panose="00000500000000000000" pitchFamily="50" charset="-18"/>
                </a:rPr>
                <a:t>assessment</a:t>
              </a:r>
              <a:r>
                <a:rPr lang="hu-HU" sz="1200" dirty="0">
                  <a:latin typeface="Panton" panose="00000500000000000000" pitchFamily="50" charset="-18"/>
                </a:rPr>
                <a:t> and </a:t>
              </a:r>
              <a:r>
                <a:rPr lang="hu-HU" sz="1200" dirty="0" err="1">
                  <a:latin typeface="Panton" panose="00000500000000000000" pitchFamily="50" charset="-18"/>
                </a:rPr>
                <a:t>diagnosis</a:t>
              </a:r>
              <a:endParaRPr lang="en-GB" sz="1200" dirty="0">
                <a:latin typeface="Panton" panose="00000500000000000000" pitchFamily="50" charset="-18"/>
              </a:endParaRPr>
            </a:p>
          </p:txBody>
        </p:sp>
        <p:sp>
          <p:nvSpPr>
            <p:cNvPr id="48" name="Lefelé nyíl 47"/>
            <p:cNvSpPr/>
            <p:nvPr/>
          </p:nvSpPr>
          <p:spPr>
            <a:xfrm>
              <a:off x="5227638" y="3511550"/>
              <a:ext cx="365125" cy="247650"/>
            </a:xfrm>
            <a:prstGeom prst="downArrow">
              <a:avLst/>
            </a:prstGeom>
            <a:solidFill>
              <a:srgbClr val="7E8EAA"/>
            </a:solidFill>
            <a:ln>
              <a:solidFill>
                <a:srgbClr val="7E8E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400">
                <a:latin typeface="Panton" panose="00000500000000000000" pitchFamily="50" charset="-18"/>
              </a:endParaRPr>
            </a:p>
          </p:txBody>
        </p:sp>
        <p:sp>
          <p:nvSpPr>
            <p:cNvPr id="49" name="Téglalap 48"/>
            <p:cNvSpPr/>
            <p:nvPr/>
          </p:nvSpPr>
          <p:spPr>
            <a:xfrm>
              <a:off x="3681414" y="3770313"/>
              <a:ext cx="3594487" cy="773112"/>
            </a:xfrm>
            <a:prstGeom prst="rect">
              <a:avLst/>
            </a:prstGeom>
            <a:solidFill>
              <a:srgbClr val="7E8EAA"/>
            </a:solidFill>
            <a:ln>
              <a:solidFill>
                <a:srgbClr val="7E8E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hu-HU" sz="1200" dirty="0" err="1">
                  <a:latin typeface="Panton" panose="00000500000000000000" pitchFamily="50" charset="-18"/>
                </a:rPr>
                <a:t>Diagnosis-based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  <a:r>
                <a:rPr lang="hu-HU" sz="1200" dirty="0" smtClean="0">
                  <a:latin typeface="Panton" panose="00000500000000000000" pitchFamily="50" charset="-18"/>
                </a:rPr>
                <a:t>„</a:t>
              </a:r>
              <a:r>
                <a:rPr lang="hu-HU" sz="1200" dirty="0" err="1" smtClean="0">
                  <a:latin typeface="Panton" panose="00000500000000000000" pitchFamily="50" charset="-18"/>
                </a:rPr>
                <a:t>tailor</a:t>
              </a:r>
              <a:r>
                <a:rPr lang="hu-HU" sz="1200" dirty="0" smtClean="0">
                  <a:latin typeface="Panton" panose="00000500000000000000" pitchFamily="50" charset="-18"/>
                </a:rPr>
                <a:t>-made” &amp; </a:t>
              </a:r>
              <a:r>
                <a:rPr lang="hu-HU" sz="1200" dirty="0" err="1" smtClean="0">
                  <a:latin typeface="Panton" panose="00000500000000000000" pitchFamily="50" charset="-18"/>
                </a:rPr>
                <a:t>complex</a:t>
              </a:r>
              <a:r>
                <a:rPr lang="hu-HU" sz="1200" dirty="0" smtClean="0">
                  <a:latin typeface="Panton" panose="00000500000000000000" pitchFamily="50" charset="-18"/>
                </a:rPr>
                <a:t> </a:t>
              </a:r>
              <a:r>
                <a:rPr lang="hu-HU" sz="1200" dirty="0" err="1" smtClean="0">
                  <a:latin typeface="Panton" panose="00000500000000000000" pitchFamily="50" charset="-18"/>
                </a:rPr>
                <a:t>services</a:t>
              </a:r>
              <a:r>
                <a:rPr lang="hu-HU" sz="1200" dirty="0" smtClean="0">
                  <a:latin typeface="Panton" panose="00000500000000000000" pitchFamily="50" charset="-18"/>
                </a:rPr>
                <a:t> </a:t>
              </a:r>
              <a:r>
                <a:rPr lang="hu-HU" sz="12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(„</a:t>
              </a:r>
              <a:r>
                <a:rPr lang="hu-HU" sz="1200" dirty="0" err="1">
                  <a:solidFill>
                    <a:schemeClr val="bg1"/>
                  </a:solidFill>
                </a:rPr>
                <a:t>from</a:t>
              </a:r>
              <a:r>
                <a:rPr lang="hu-HU" sz="1200" dirty="0">
                  <a:solidFill>
                    <a:schemeClr val="bg1"/>
                  </a:solidFill>
                </a:rPr>
                <a:t> </a:t>
              </a:r>
              <a:r>
                <a:rPr lang="hu-HU" sz="1200" dirty="0" err="1">
                  <a:solidFill>
                    <a:schemeClr val="bg1"/>
                  </a:solidFill>
                </a:rPr>
                <a:t>conception</a:t>
              </a:r>
              <a:r>
                <a:rPr lang="hu-HU" sz="1200" dirty="0">
                  <a:solidFill>
                    <a:schemeClr val="bg1"/>
                  </a:solidFill>
                </a:rPr>
                <a:t> </a:t>
              </a:r>
              <a:r>
                <a:rPr lang="hu-HU" sz="1200" dirty="0" err="1">
                  <a:solidFill>
                    <a:schemeClr val="bg1"/>
                  </a:solidFill>
                </a:rPr>
                <a:t>to</a:t>
              </a:r>
              <a:r>
                <a:rPr lang="hu-HU" sz="1200" dirty="0">
                  <a:solidFill>
                    <a:schemeClr val="bg1"/>
                  </a:solidFill>
                </a:rPr>
                <a:t> </a:t>
              </a:r>
              <a:r>
                <a:rPr lang="hu-HU" sz="1200" dirty="0" err="1" smtClean="0">
                  <a:solidFill>
                    <a:schemeClr val="bg1"/>
                  </a:solidFill>
                </a:rPr>
                <a:t>employment</a:t>
              </a:r>
              <a:r>
                <a:rPr lang="hu-HU" sz="1200" dirty="0" smtClean="0">
                  <a:solidFill>
                    <a:schemeClr val="bg1"/>
                  </a:solidFill>
                </a:rPr>
                <a:t>”)</a:t>
              </a:r>
              <a:endParaRPr lang="en-GB" sz="1200" dirty="0">
                <a:solidFill>
                  <a:schemeClr val="bg1"/>
                </a:solidFill>
                <a:latin typeface="Panton" panose="00000500000000000000" pitchFamily="50" charset="-18"/>
              </a:endParaRPr>
            </a:p>
          </p:txBody>
        </p:sp>
        <p:sp>
          <p:nvSpPr>
            <p:cNvPr id="50" name="Téglalap 49"/>
            <p:cNvSpPr/>
            <p:nvPr/>
          </p:nvSpPr>
          <p:spPr>
            <a:xfrm>
              <a:off x="5603875" y="4827588"/>
              <a:ext cx="2127250" cy="984250"/>
            </a:xfrm>
            <a:prstGeom prst="rect">
              <a:avLst/>
            </a:prstGeom>
            <a:solidFill>
              <a:srgbClr val="7E8EAA"/>
            </a:solidFill>
            <a:ln>
              <a:solidFill>
                <a:srgbClr val="7E8E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hu-HU" sz="1200" dirty="0">
                  <a:latin typeface="Panton" panose="00000500000000000000" pitchFamily="50" charset="-18"/>
                </a:rPr>
                <a:t>„</a:t>
              </a:r>
              <a:r>
                <a:rPr lang="hu-HU" sz="1200" dirty="0" err="1">
                  <a:latin typeface="Panton" panose="00000500000000000000" pitchFamily="50" charset="-18"/>
                </a:rPr>
                <a:t>Gap-filling</a:t>
              </a:r>
              <a:r>
                <a:rPr lang="hu-HU" sz="1200" dirty="0">
                  <a:latin typeface="Panton" panose="00000500000000000000" pitchFamily="50" charset="-18"/>
                </a:rPr>
                <a:t>” </a:t>
              </a:r>
              <a:r>
                <a:rPr lang="hu-HU" sz="1200" dirty="0" err="1">
                  <a:latin typeface="Panton" panose="00000500000000000000" pitchFamily="50" charset="-18"/>
                </a:rPr>
                <a:t>services</a:t>
              </a:r>
              <a:r>
                <a:rPr lang="hu-HU" sz="1200" dirty="0">
                  <a:latin typeface="Panton" panose="00000500000000000000" pitchFamily="50" charset="-18"/>
                </a:rPr>
                <a:t> (</a:t>
              </a:r>
              <a:r>
                <a:rPr lang="hu-HU" sz="1200" dirty="0" err="1">
                  <a:latin typeface="Panton" panose="00000500000000000000" pitchFamily="50" charset="-18"/>
                </a:rPr>
                <a:t>e.g</a:t>
              </a:r>
              <a:r>
                <a:rPr lang="hu-HU" sz="1200" dirty="0">
                  <a:latin typeface="Panton" panose="00000500000000000000" pitchFamily="50" charset="-18"/>
                </a:rPr>
                <a:t>. </a:t>
              </a:r>
              <a:r>
                <a:rPr lang="hu-HU" sz="1200" dirty="0" err="1">
                  <a:latin typeface="Panton" panose="00000500000000000000" pitchFamily="50" charset="-18"/>
                </a:rPr>
                <a:t>intensive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  <a:r>
                <a:rPr lang="hu-HU" sz="1200" dirty="0" err="1">
                  <a:latin typeface="Panton" panose="00000500000000000000" pitchFamily="50" charset="-18"/>
                </a:rPr>
                <a:t>care</a:t>
              </a:r>
              <a:r>
                <a:rPr lang="hu-HU" sz="1200" dirty="0">
                  <a:latin typeface="Panton" panose="00000500000000000000" pitchFamily="50" charset="-18"/>
                </a:rPr>
                <a:t> of </a:t>
              </a:r>
              <a:r>
                <a:rPr lang="hu-HU" sz="1200" dirty="0" err="1">
                  <a:latin typeface="Panton" panose="00000500000000000000" pitchFamily="50" charset="-18"/>
                </a:rPr>
                <a:t>children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  <a:r>
                <a:rPr lang="hu-HU" sz="1200" dirty="0" err="1">
                  <a:latin typeface="Panton" panose="00000500000000000000" pitchFamily="50" charset="-18"/>
                </a:rPr>
                <a:t>under</a:t>
              </a:r>
              <a:r>
                <a:rPr lang="hu-HU" sz="1200" dirty="0">
                  <a:latin typeface="Panton" panose="00000500000000000000" pitchFamily="50" charset="-18"/>
                </a:rPr>
                <a:t> 3 </a:t>
              </a:r>
              <a:r>
                <a:rPr lang="hu-HU" sz="1200" dirty="0" err="1">
                  <a:latin typeface="Panton" panose="00000500000000000000" pitchFamily="50" charset="-18"/>
                </a:rPr>
                <a:t>years</a:t>
              </a:r>
              <a:r>
                <a:rPr lang="hu-HU" sz="1200" dirty="0">
                  <a:latin typeface="Panton" panose="00000500000000000000" pitchFamily="50" charset="-18"/>
                </a:rPr>
                <a:t>)</a:t>
              </a:r>
              <a:endParaRPr lang="en-GB" sz="1200" dirty="0">
                <a:latin typeface="Panton" panose="00000500000000000000" pitchFamily="50" charset="-18"/>
              </a:endParaRPr>
            </a:p>
          </p:txBody>
        </p:sp>
        <p:sp>
          <p:nvSpPr>
            <p:cNvPr id="51" name="Téglalap 50"/>
            <p:cNvSpPr/>
            <p:nvPr/>
          </p:nvSpPr>
          <p:spPr>
            <a:xfrm>
              <a:off x="3413125" y="4826000"/>
              <a:ext cx="2030413" cy="985838"/>
            </a:xfrm>
            <a:prstGeom prst="rect">
              <a:avLst/>
            </a:prstGeom>
            <a:solidFill>
              <a:srgbClr val="7E8EAA"/>
            </a:solidFill>
            <a:ln>
              <a:solidFill>
                <a:srgbClr val="7E8E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hu-HU" sz="1200" dirty="0">
                  <a:latin typeface="Panton" panose="00000500000000000000" pitchFamily="50" charset="-18"/>
                </a:rPr>
                <a:t>New </a:t>
              </a:r>
              <a:r>
                <a:rPr lang="hu-HU" sz="1200" dirty="0" err="1">
                  <a:latin typeface="Panton" panose="00000500000000000000" pitchFamily="50" charset="-18"/>
                </a:rPr>
                <a:t>services</a:t>
              </a:r>
              <a:r>
                <a:rPr lang="hu-HU" sz="1200" dirty="0">
                  <a:latin typeface="Panton" panose="00000500000000000000" pitchFamily="50" charset="-18"/>
                </a:rPr>
                <a:t> and </a:t>
              </a:r>
              <a:r>
                <a:rPr lang="hu-HU" sz="1200" dirty="0" err="1">
                  <a:latin typeface="Panton" panose="00000500000000000000" pitchFamily="50" charset="-18"/>
                </a:rPr>
                <a:t>models</a:t>
              </a:r>
              <a:r>
                <a:rPr lang="hu-HU" sz="1200" dirty="0">
                  <a:latin typeface="Panton" panose="00000500000000000000" pitchFamily="50" charset="-18"/>
                </a:rPr>
                <a:t> (</a:t>
              </a:r>
              <a:r>
                <a:rPr lang="hu-HU" sz="1200" dirty="0" err="1">
                  <a:latin typeface="Panton" panose="00000500000000000000" pitchFamily="50" charset="-18"/>
                </a:rPr>
                <a:t>e.g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  <a:r>
                <a:rPr lang="hu-HU" sz="1200" dirty="0" err="1">
                  <a:latin typeface="Panton" panose="00000500000000000000" pitchFamily="50" charset="-18"/>
                </a:rPr>
                <a:t>telemedicines</a:t>
              </a:r>
              <a:r>
                <a:rPr lang="hu-HU" sz="1200" dirty="0">
                  <a:latin typeface="Panton" panose="00000500000000000000" pitchFamily="50" charset="-18"/>
                </a:rPr>
                <a:t>)</a:t>
              </a:r>
              <a:endParaRPr lang="en-GB" sz="1200" dirty="0">
                <a:latin typeface="Panton" panose="00000500000000000000" pitchFamily="50" charset="-18"/>
              </a:endParaRPr>
            </a:p>
          </p:txBody>
        </p:sp>
        <p:sp>
          <p:nvSpPr>
            <p:cNvPr id="52" name="Lefelé nyíl 51"/>
            <p:cNvSpPr/>
            <p:nvPr/>
          </p:nvSpPr>
          <p:spPr>
            <a:xfrm>
              <a:off x="6113463" y="4557713"/>
              <a:ext cx="365125" cy="246062"/>
            </a:xfrm>
            <a:prstGeom prst="downArrow">
              <a:avLst/>
            </a:prstGeom>
            <a:solidFill>
              <a:srgbClr val="7E8EAA"/>
            </a:solidFill>
            <a:ln>
              <a:solidFill>
                <a:srgbClr val="7E8E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400">
                <a:latin typeface="Panton" panose="00000500000000000000" pitchFamily="50" charset="-18"/>
              </a:endParaRPr>
            </a:p>
          </p:txBody>
        </p:sp>
        <p:sp>
          <p:nvSpPr>
            <p:cNvPr id="53" name="Lefelé nyíl 52"/>
            <p:cNvSpPr/>
            <p:nvPr/>
          </p:nvSpPr>
          <p:spPr>
            <a:xfrm>
              <a:off x="4383088" y="4549775"/>
              <a:ext cx="365125" cy="247650"/>
            </a:xfrm>
            <a:prstGeom prst="downArrow">
              <a:avLst/>
            </a:prstGeom>
            <a:solidFill>
              <a:srgbClr val="7E8EAA"/>
            </a:solidFill>
            <a:ln>
              <a:solidFill>
                <a:srgbClr val="7E8E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400">
                <a:latin typeface="Panton" panose="00000500000000000000" pitchFamily="50" charset="-18"/>
              </a:endParaRPr>
            </a:p>
          </p:txBody>
        </p:sp>
        <p:cxnSp>
          <p:nvCxnSpPr>
            <p:cNvPr id="54" name="Egyenes összekötő 53"/>
            <p:cNvCxnSpPr/>
            <p:nvPr/>
          </p:nvCxnSpPr>
          <p:spPr>
            <a:xfrm>
              <a:off x="3313113" y="1462088"/>
              <a:ext cx="9525" cy="475297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Szövegdoboz 33"/>
            <p:cNvSpPr txBox="1">
              <a:spLocks noChangeArrowheads="1"/>
            </p:cNvSpPr>
            <p:nvPr/>
          </p:nvSpPr>
          <p:spPr bwMode="auto">
            <a:xfrm>
              <a:off x="1865313" y="1317625"/>
              <a:ext cx="1462087" cy="584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hu-HU" altLang="en-US" sz="1200">
                  <a:latin typeface="Panton" panose="00000500000000000000" pitchFamily="50" charset="-18"/>
                </a:rPr>
                <a:t>Implementing bodies</a:t>
              </a:r>
              <a:endParaRPr lang="en-GB" altLang="en-US" sz="1200">
                <a:latin typeface="Panton" panose="00000500000000000000" pitchFamily="50" charset="-18"/>
              </a:endParaRPr>
            </a:p>
          </p:txBody>
        </p:sp>
        <p:sp>
          <p:nvSpPr>
            <p:cNvPr id="56" name="Téglalap 55"/>
            <p:cNvSpPr/>
            <p:nvPr/>
          </p:nvSpPr>
          <p:spPr>
            <a:xfrm>
              <a:off x="1979537" y="1914709"/>
              <a:ext cx="1240264" cy="3916057"/>
            </a:xfrm>
            <a:prstGeom prst="rect">
              <a:avLst/>
            </a:prstGeom>
            <a:solidFill>
              <a:srgbClr val="F4CF67"/>
            </a:solidFill>
            <a:ln>
              <a:solidFill>
                <a:srgbClr val="F3CC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>
                <a:defRPr/>
              </a:pPr>
              <a:r>
                <a:rPr lang="hu-HU" sz="1200" dirty="0" err="1">
                  <a:latin typeface="Panton" panose="00000500000000000000" pitchFamily="50" charset="-18"/>
                </a:rPr>
                <a:t>Philanthropic</a:t>
              </a:r>
              <a:r>
                <a:rPr lang="hu-HU" sz="1200" dirty="0">
                  <a:latin typeface="Panton" panose="00000500000000000000" pitchFamily="50" charset="-18"/>
                </a:rPr>
                <a:t> and </a:t>
              </a:r>
              <a:r>
                <a:rPr lang="hu-HU" sz="1200" dirty="0" err="1">
                  <a:latin typeface="Panton" panose="00000500000000000000" pitchFamily="50" charset="-18"/>
                </a:rPr>
                <a:t>church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</a:p>
            <a:p>
              <a:pPr algn="ctr">
                <a:defRPr/>
              </a:pPr>
              <a:r>
                <a:rPr lang="hu-HU" sz="1200" dirty="0" err="1">
                  <a:latin typeface="Panton" panose="00000500000000000000" pitchFamily="50" charset="-18"/>
                </a:rPr>
                <a:t>organizations</a:t>
              </a:r>
              <a:endParaRPr lang="en-GB" sz="1200" dirty="0">
                <a:latin typeface="Panton" panose="00000500000000000000" pitchFamily="50" charset="-18"/>
              </a:endParaRPr>
            </a:p>
          </p:txBody>
        </p:sp>
        <p:cxnSp>
          <p:nvCxnSpPr>
            <p:cNvPr id="57" name="Egyenes összekötő 56"/>
            <p:cNvCxnSpPr/>
            <p:nvPr/>
          </p:nvCxnSpPr>
          <p:spPr>
            <a:xfrm>
              <a:off x="1844675" y="1382713"/>
              <a:ext cx="11113" cy="475297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Szövegdoboz 36"/>
            <p:cNvSpPr txBox="1">
              <a:spLocks noChangeArrowheads="1"/>
            </p:cNvSpPr>
            <p:nvPr/>
          </p:nvSpPr>
          <p:spPr bwMode="auto">
            <a:xfrm>
              <a:off x="384176" y="1317624"/>
              <a:ext cx="1463675" cy="584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hu-HU" altLang="en-US" sz="1200" dirty="0">
                  <a:latin typeface="Panton" panose="00000500000000000000" pitchFamily="50" charset="-18"/>
                </a:rPr>
                <a:t>Professional </a:t>
              </a:r>
              <a:r>
                <a:rPr lang="hu-HU" altLang="en-US" sz="1200" dirty="0" err="1">
                  <a:latin typeface="Panton" panose="00000500000000000000" pitchFamily="50" charset="-18"/>
                </a:rPr>
                <a:t>coordinator</a:t>
              </a:r>
              <a:endParaRPr lang="en-GB" altLang="en-US" sz="1200" dirty="0">
                <a:latin typeface="Panton" panose="00000500000000000000" pitchFamily="50" charset="-18"/>
              </a:endParaRPr>
            </a:p>
          </p:txBody>
        </p:sp>
        <p:sp>
          <p:nvSpPr>
            <p:cNvPr id="59" name="Téglalap 58"/>
            <p:cNvSpPr/>
            <p:nvPr/>
          </p:nvSpPr>
          <p:spPr>
            <a:xfrm>
              <a:off x="656563" y="1909215"/>
              <a:ext cx="935640" cy="3951714"/>
            </a:xfrm>
            <a:prstGeom prst="rect">
              <a:avLst/>
            </a:prstGeom>
            <a:solidFill>
              <a:srgbClr val="DF9672"/>
            </a:solidFill>
            <a:ln>
              <a:solidFill>
                <a:srgbClr val="DF96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>
                <a:defRPr/>
              </a:pPr>
              <a:r>
                <a:rPr lang="hu-HU" sz="1200" dirty="0" err="1">
                  <a:latin typeface="Panton" panose="00000500000000000000" pitchFamily="50" charset="-18"/>
                </a:rPr>
                <a:t>Hungarian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  <a:r>
                <a:rPr lang="hu-HU" sz="1200" dirty="0" err="1">
                  <a:latin typeface="Panton" panose="00000500000000000000" pitchFamily="50" charset="-18"/>
                </a:rPr>
                <a:t>Charity</a:t>
              </a:r>
              <a:r>
                <a:rPr lang="hu-HU" sz="1200" dirty="0">
                  <a:latin typeface="Panton" panose="00000500000000000000" pitchFamily="50" charset="-18"/>
                </a:rPr>
                <a:t> Service of </a:t>
              </a:r>
              <a:r>
                <a:rPr lang="hu-HU" sz="1200" dirty="0" err="1">
                  <a:latin typeface="Panton" panose="00000500000000000000" pitchFamily="50" charset="-18"/>
                </a:rPr>
                <a:t>the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  <a:r>
                <a:rPr lang="hu-HU" sz="1200" dirty="0" err="1">
                  <a:latin typeface="Panton" panose="00000500000000000000" pitchFamily="50" charset="-18"/>
                </a:rPr>
                <a:t>Order</a:t>
              </a:r>
              <a:r>
                <a:rPr lang="hu-HU" sz="1200" dirty="0">
                  <a:latin typeface="Panton" panose="00000500000000000000" pitchFamily="50" charset="-18"/>
                </a:rPr>
                <a:t> of </a:t>
              </a:r>
              <a:r>
                <a:rPr lang="hu-HU" sz="1200" dirty="0" err="1">
                  <a:latin typeface="Panton" panose="00000500000000000000" pitchFamily="50" charset="-18"/>
                </a:rPr>
                <a:t>Malta</a:t>
              </a:r>
              <a:r>
                <a:rPr lang="hu-HU" sz="1200" dirty="0">
                  <a:latin typeface="Panton" panose="00000500000000000000" pitchFamily="50" charset="-18"/>
                </a:rPr>
                <a:t> </a:t>
              </a:r>
            </a:p>
          </p:txBody>
        </p:sp>
        <p:sp>
          <p:nvSpPr>
            <p:cNvPr id="60" name="Jobbra nyíl 59"/>
            <p:cNvSpPr/>
            <p:nvPr/>
          </p:nvSpPr>
          <p:spPr>
            <a:xfrm>
              <a:off x="1609725" y="3794125"/>
              <a:ext cx="368300" cy="352425"/>
            </a:xfrm>
            <a:prstGeom prst="rightArrow">
              <a:avLst/>
            </a:prstGeom>
            <a:solidFill>
              <a:srgbClr val="DF9672"/>
            </a:solidFill>
            <a:ln>
              <a:solidFill>
                <a:srgbClr val="DF96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400">
                <a:latin typeface="Panton" panose="00000500000000000000" pitchFamily="50" charset="-18"/>
              </a:endParaRPr>
            </a:p>
          </p:txBody>
        </p:sp>
        <p:sp>
          <p:nvSpPr>
            <p:cNvPr id="61" name="Jobbra nyíl 60"/>
            <p:cNvSpPr/>
            <p:nvPr/>
          </p:nvSpPr>
          <p:spPr>
            <a:xfrm>
              <a:off x="3243263" y="3797300"/>
              <a:ext cx="368300" cy="352425"/>
            </a:xfrm>
            <a:prstGeom prst="rightArrow">
              <a:avLst/>
            </a:prstGeom>
            <a:solidFill>
              <a:srgbClr val="F4CF67"/>
            </a:solidFill>
            <a:ln>
              <a:solidFill>
                <a:srgbClr val="F3CC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400">
                <a:latin typeface="Panton" panose="00000500000000000000" pitchFamily="50" charset="-18"/>
              </a:endParaRPr>
            </a:p>
          </p:txBody>
        </p:sp>
      </p:grpSp>
      <p:cxnSp>
        <p:nvCxnSpPr>
          <p:cNvPr id="62" name="Egyenes összekötő 61"/>
          <p:cNvCxnSpPr/>
          <p:nvPr/>
        </p:nvCxnSpPr>
        <p:spPr>
          <a:xfrm>
            <a:off x="7417098" y="1078281"/>
            <a:ext cx="7073" cy="375294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gyenes összekötő 62"/>
          <p:cNvCxnSpPr/>
          <p:nvPr/>
        </p:nvCxnSpPr>
        <p:spPr>
          <a:xfrm>
            <a:off x="1968139" y="981950"/>
            <a:ext cx="8252" cy="375294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Szövegdoboz 36"/>
          <p:cNvSpPr txBox="1">
            <a:spLocks noChangeArrowheads="1"/>
          </p:cNvSpPr>
          <p:nvPr/>
        </p:nvSpPr>
        <p:spPr bwMode="auto">
          <a:xfrm>
            <a:off x="927548" y="967773"/>
            <a:ext cx="10868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en-US" sz="1200" dirty="0" err="1" smtClean="0">
                <a:latin typeface="Panton" panose="00000500000000000000" pitchFamily="50" charset="-18"/>
              </a:rPr>
              <a:t>Responsible</a:t>
            </a:r>
            <a:r>
              <a:rPr lang="hu-HU" altLang="en-US" sz="1200" dirty="0" smtClean="0">
                <a:latin typeface="Panton" panose="00000500000000000000" pitchFamily="50" charset="-18"/>
              </a:rPr>
              <a:t> policy body</a:t>
            </a:r>
            <a:endParaRPr lang="en-GB" altLang="en-US" sz="1200" dirty="0">
              <a:latin typeface="Panton" panose="00000500000000000000" pitchFamily="50" charset="-18"/>
            </a:endParaRPr>
          </a:p>
        </p:txBody>
      </p:sp>
      <p:sp>
        <p:nvSpPr>
          <p:cNvPr id="65" name="Téglalap 64"/>
          <p:cNvSpPr/>
          <p:nvPr/>
        </p:nvSpPr>
        <p:spPr>
          <a:xfrm>
            <a:off x="1156454" y="1458716"/>
            <a:ext cx="675593" cy="3120266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hu-HU" sz="1200" dirty="0" err="1" smtClean="0">
                <a:latin typeface="Panton" panose="00000500000000000000" pitchFamily="50" charset="-18"/>
              </a:rPr>
              <a:t>Ministry</a:t>
            </a:r>
            <a:r>
              <a:rPr lang="hu-HU" sz="1200" dirty="0" smtClean="0">
                <a:latin typeface="Panton" panose="00000500000000000000" pitchFamily="50" charset="-18"/>
              </a:rPr>
              <a:t> of </a:t>
            </a:r>
            <a:r>
              <a:rPr lang="hu-HU" sz="1200" dirty="0" err="1" smtClean="0">
                <a:latin typeface="Panton" panose="00000500000000000000" pitchFamily="50" charset="-18"/>
              </a:rPr>
              <a:t>Interior</a:t>
            </a:r>
            <a:r>
              <a:rPr lang="hu-HU" sz="1200" dirty="0" smtClean="0">
                <a:latin typeface="Panton" panose="00000500000000000000" pitchFamily="50" charset="-18"/>
              </a:rPr>
              <a:t> of Hungary</a:t>
            </a:r>
            <a:endParaRPr lang="hu-HU" sz="1200" dirty="0">
              <a:latin typeface="Panton" panose="00000500000000000000" pitchFamily="50" charset="-18"/>
            </a:endParaRPr>
          </a:p>
        </p:txBody>
      </p:sp>
      <p:sp>
        <p:nvSpPr>
          <p:cNvPr id="66" name="Jobbra nyíl 65"/>
          <p:cNvSpPr/>
          <p:nvPr/>
        </p:nvSpPr>
        <p:spPr>
          <a:xfrm>
            <a:off x="1826751" y="2942384"/>
            <a:ext cx="273476" cy="278274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400">
              <a:latin typeface="Panton" panose="00000500000000000000" pitchFamily="50" charset="-18"/>
            </a:endParaRPr>
          </a:p>
        </p:txBody>
      </p:sp>
      <p:cxnSp>
        <p:nvCxnSpPr>
          <p:cNvPr id="34" name="Egyenes összekötő 33"/>
          <p:cNvCxnSpPr/>
          <p:nvPr/>
        </p:nvCxnSpPr>
        <p:spPr>
          <a:xfrm>
            <a:off x="1016209" y="975605"/>
            <a:ext cx="8252" cy="375294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zövegdoboz 36"/>
          <p:cNvSpPr txBox="1">
            <a:spLocks noChangeArrowheads="1"/>
          </p:cNvSpPr>
          <p:nvPr/>
        </p:nvSpPr>
        <p:spPr bwMode="auto">
          <a:xfrm>
            <a:off x="-24382" y="961428"/>
            <a:ext cx="10868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en-US" sz="1200" dirty="0" err="1" smtClean="0">
                <a:latin typeface="Panton" panose="00000500000000000000" pitchFamily="50" charset="-18"/>
              </a:rPr>
              <a:t>Managing</a:t>
            </a:r>
            <a:r>
              <a:rPr lang="hu-HU" altLang="en-US" sz="1200" dirty="0" smtClean="0">
                <a:latin typeface="Panton" panose="00000500000000000000" pitchFamily="50" charset="-18"/>
              </a:rPr>
              <a:t> </a:t>
            </a:r>
            <a:r>
              <a:rPr lang="hu-HU" altLang="en-US" sz="1200" dirty="0" err="1" smtClean="0">
                <a:latin typeface="Panton" panose="00000500000000000000" pitchFamily="50" charset="-18"/>
              </a:rPr>
              <a:t>Authority</a:t>
            </a:r>
            <a:endParaRPr lang="en-GB" altLang="en-US" sz="1200" dirty="0">
              <a:latin typeface="Panton" panose="00000500000000000000" pitchFamily="50" charset="-18"/>
            </a:endParaRPr>
          </a:p>
        </p:txBody>
      </p:sp>
      <p:sp>
        <p:nvSpPr>
          <p:cNvPr id="37" name="Téglalap 36"/>
          <p:cNvSpPr/>
          <p:nvPr/>
        </p:nvSpPr>
        <p:spPr>
          <a:xfrm>
            <a:off x="204524" y="1452371"/>
            <a:ext cx="675593" cy="312026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hu-HU" sz="1200" dirty="0" err="1" smtClean="0">
                <a:latin typeface="Panton" panose="00000500000000000000" pitchFamily="50" charset="-18"/>
              </a:rPr>
              <a:t>Prime</a:t>
            </a:r>
            <a:r>
              <a:rPr lang="hu-HU" sz="1200" dirty="0" smtClean="0">
                <a:latin typeface="Panton" panose="00000500000000000000" pitchFamily="50" charset="-18"/>
              </a:rPr>
              <a:t> </a:t>
            </a:r>
            <a:r>
              <a:rPr lang="hu-HU" sz="1200" dirty="0" err="1" smtClean="0">
                <a:latin typeface="Panton" panose="00000500000000000000" pitchFamily="50" charset="-18"/>
              </a:rPr>
              <a:t>Minister’s</a:t>
            </a:r>
            <a:r>
              <a:rPr lang="hu-HU" sz="1200" dirty="0" smtClean="0">
                <a:latin typeface="Panton" panose="00000500000000000000" pitchFamily="50" charset="-18"/>
              </a:rPr>
              <a:t> Office</a:t>
            </a:r>
            <a:endParaRPr lang="hu-HU" sz="1200" dirty="0">
              <a:latin typeface="Panton" panose="00000500000000000000" pitchFamily="50" charset="-18"/>
            </a:endParaRPr>
          </a:p>
        </p:txBody>
      </p:sp>
      <p:sp>
        <p:nvSpPr>
          <p:cNvPr id="38" name="Jobbra nyíl 37"/>
          <p:cNvSpPr/>
          <p:nvPr/>
        </p:nvSpPr>
        <p:spPr>
          <a:xfrm>
            <a:off x="874821" y="2936039"/>
            <a:ext cx="273476" cy="278274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400">
              <a:latin typeface="Panton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52208777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115" y="56879"/>
            <a:ext cx="1195638" cy="760498"/>
          </a:xfrm>
          <a:prstGeom prst="rect">
            <a:avLst/>
          </a:prstGeom>
        </p:spPr>
      </p:pic>
      <p:pic>
        <p:nvPicPr>
          <p:cNvPr id="83" name="Kép 7"/>
          <p:cNvPicPr/>
          <p:nvPr/>
        </p:nvPicPr>
        <p:blipFill>
          <a:blip r:embed="rId4"/>
          <a:stretch/>
        </p:blipFill>
        <p:spPr>
          <a:xfrm>
            <a:off x="7633236" y="139348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36" name="TextShape 1"/>
          <p:cNvSpPr txBox="1">
            <a:spLocks noChangeArrowheads="1"/>
          </p:cNvSpPr>
          <p:nvPr/>
        </p:nvSpPr>
        <p:spPr bwMode="auto">
          <a:xfrm>
            <a:off x="121971" y="89040"/>
            <a:ext cx="6164409" cy="40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hu-HU" sz="20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ESF+ for boosting social innovation in </a:t>
            </a:r>
            <a:r>
              <a:rPr lang="en-US" altLang="hu-HU" sz="20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Hungary</a:t>
            </a:r>
            <a:endParaRPr lang="en-US" altLang="hu-HU" sz="2000" b="1" kern="0" dirty="0">
              <a:solidFill>
                <a:srgbClr val="C00000"/>
              </a:solidFill>
              <a:latin typeface="Panton" panose="00000500000000000000" pitchFamily="50" charset="-18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130664" y="540862"/>
            <a:ext cx="6454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latin typeface="Panton" panose="00000500000000000000" pitchFamily="50" charset="-18"/>
              </a:rPr>
              <a:t>1.1.1  </a:t>
            </a:r>
            <a:r>
              <a:rPr lang="hu-HU" dirty="0" err="1" smtClean="0">
                <a:latin typeface="Panton" panose="00000500000000000000" pitchFamily="50" charset="-18"/>
              </a:rPr>
              <a:t>Emerging</a:t>
            </a:r>
            <a:r>
              <a:rPr lang="hu-HU" dirty="0" smtClean="0">
                <a:latin typeface="Panton" panose="00000500000000000000" pitchFamily="50" charset="-18"/>
              </a:rPr>
              <a:t> </a:t>
            </a:r>
            <a:r>
              <a:rPr lang="hu-HU" dirty="0" err="1" smtClean="0">
                <a:latin typeface="Panton" panose="00000500000000000000" pitchFamily="50" charset="-18"/>
              </a:rPr>
              <a:t>Settlements</a:t>
            </a:r>
            <a:r>
              <a:rPr lang="hu-HU" dirty="0" smtClean="0">
                <a:latin typeface="Panton" panose="00000500000000000000" pitchFamily="50" charset="-18"/>
              </a:rPr>
              <a:t> Programme</a:t>
            </a:r>
            <a:endParaRPr lang="hu-HU" dirty="0">
              <a:latin typeface="Panton" panose="00000500000000000000" pitchFamily="50" charset="-18"/>
            </a:endParaRPr>
          </a:p>
        </p:txBody>
      </p:sp>
      <p:sp>
        <p:nvSpPr>
          <p:cNvPr id="67" name="Szövegdoboz 66"/>
          <p:cNvSpPr txBox="1"/>
          <p:nvPr/>
        </p:nvSpPr>
        <p:spPr>
          <a:xfrm>
            <a:off x="121971" y="899846"/>
            <a:ext cx="884422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hu-HU" altLang="en-US" sz="1400" kern="0" dirty="0" err="1">
                <a:solidFill>
                  <a:prstClr val="black"/>
                </a:solidFill>
                <a:latin typeface="Panton" panose="00000500000000000000" pitchFamily="50" charset="-18"/>
              </a:rPr>
              <a:t>Priority</a:t>
            </a:r>
            <a:r>
              <a:rPr lang="hu-HU" altLang="en-US" sz="1400" kern="0" dirty="0">
                <a:solidFill>
                  <a:prstClr val="black"/>
                </a:solidFill>
                <a:latin typeface="Panton" panose="00000500000000000000" pitchFamily="50" charset="-18"/>
              </a:rPr>
              <a:t> 7.1 - </a:t>
            </a:r>
            <a:r>
              <a:rPr lang="en-US" altLang="en-US" sz="1400" kern="0" dirty="0">
                <a:solidFill>
                  <a:prstClr val="black"/>
                </a:solidFill>
                <a:latin typeface="Panton" panose="00000500000000000000" pitchFamily="50" charset="-18"/>
              </a:rPr>
              <a:t>ESF+ l)</a:t>
            </a:r>
            <a:r>
              <a:rPr lang="hu-HU" altLang="en-US" sz="1400" kern="0" dirty="0">
                <a:solidFill>
                  <a:prstClr val="black"/>
                </a:solidFill>
                <a:latin typeface="Panton" panose="00000500000000000000" pitchFamily="50" charset="-18"/>
              </a:rPr>
              <a:t> </a:t>
            </a:r>
            <a:r>
              <a:rPr lang="en-US" altLang="en-US" sz="1400" kern="0" dirty="0">
                <a:solidFill>
                  <a:prstClr val="black"/>
                </a:solidFill>
                <a:latin typeface="Panton" panose="00000500000000000000" pitchFamily="50" charset="-18"/>
              </a:rPr>
              <a:t>promoting social integration of people at risk of poverty or social exclusion, including </a:t>
            </a:r>
            <a:r>
              <a:rPr lang="en-US" altLang="en-US" sz="1400" kern="0" dirty="0" smtClean="0">
                <a:solidFill>
                  <a:prstClr val="black"/>
                </a:solidFill>
                <a:latin typeface="Panton" panose="00000500000000000000" pitchFamily="50" charset="-18"/>
              </a:rPr>
              <a:t>the</a:t>
            </a:r>
            <a:r>
              <a:rPr lang="hu-HU" altLang="en-US" sz="1400" kern="0" dirty="0" smtClean="0">
                <a:solidFill>
                  <a:prstClr val="black"/>
                </a:solidFill>
                <a:latin typeface="Panton" panose="00000500000000000000" pitchFamily="50" charset="-18"/>
              </a:rPr>
              <a:t> </a:t>
            </a:r>
            <a:r>
              <a:rPr lang="en-US" altLang="en-US" sz="1400" kern="0" dirty="0" smtClean="0">
                <a:solidFill>
                  <a:prstClr val="black"/>
                </a:solidFill>
                <a:latin typeface="Panton" panose="00000500000000000000" pitchFamily="50" charset="-18"/>
              </a:rPr>
              <a:t>most </a:t>
            </a:r>
            <a:r>
              <a:rPr lang="en-US" altLang="en-US" sz="1400" kern="0" dirty="0">
                <a:solidFill>
                  <a:prstClr val="black"/>
                </a:solidFill>
                <a:latin typeface="Panton" panose="00000500000000000000" pitchFamily="50" charset="-18"/>
              </a:rPr>
              <a:t>deprived persons and children</a:t>
            </a:r>
            <a:endParaRPr lang="hu-HU" altLang="en-US" sz="1400" kern="0" dirty="0">
              <a:solidFill>
                <a:prstClr val="black"/>
              </a:solidFill>
              <a:latin typeface="Panton" panose="00000500000000000000" pitchFamily="50" charset="-18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Focus</a:t>
            </a:r>
            <a:r>
              <a:rPr kumimoji="0" lang="hu-H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: Human </a:t>
            </a:r>
            <a:r>
              <a:rPr kumimoji="0" lang="hu-H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development</a:t>
            </a:r>
            <a:r>
              <a:rPr kumimoji="0" lang="hu-H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 </a:t>
            </a:r>
            <a:r>
              <a:rPr kumimoji="0" lang="hu-H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services</a:t>
            </a:r>
            <a:endParaRPr kumimoji="0" lang="hu-HU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nton" panose="00000500000000000000" pitchFamily="50" charset="-18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400" kern="0" dirty="0" err="1" smtClean="0">
                <a:solidFill>
                  <a:prstClr val="black"/>
                </a:solidFill>
                <a:latin typeface="Panton" panose="00000500000000000000" pitchFamily="50" charset="-18"/>
              </a:rPr>
              <a:t>Resources</a:t>
            </a:r>
            <a:r>
              <a:rPr lang="hu-HU" sz="1400" kern="0" dirty="0" smtClean="0">
                <a:solidFill>
                  <a:prstClr val="black"/>
                </a:solidFill>
                <a:latin typeface="Panton" panose="00000500000000000000" pitchFamily="50" charset="-18"/>
              </a:rPr>
              <a:t>: </a:t>
            </a:r>
            <a:r>
              <a:rPr kumimoji="0" lang="hu-H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ESF+ (EUR 178 977 279,03)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 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nton" panose="00000500000000000000" pitchFamily="50" charset="-18"/>
            </a:endParaRPr>
          </a:p>
        </p:txBody>
      </p:sp>
      <p:graphicFrame>
        <p:nvGraphicFramePr>
          <p:cNvPr id="68" name="Táblázat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044021"/>
              </p:ext>
            </p:extLst>
          </p:nvPr>
        </p:nvGraphicFramePr>
        <p:xfrm>
          <a:off x="121970" y="1854982"/>
          <a:ext cx="8844229" cy="2656311"/>
        </p:xfrm>
        <a:graphic>
          <a:graphicData uri="http://schemas.openxmlformats.org/drawingml/2006/table">
            <a:tbl>
              <a:tblPr firstRow="1" bandRow="1"/>
              <a:tblGrid>
                <a:gridCol w="1264183">
                  <a:extLst>
                    <a:ext uri="{9D8B030D-6E8A-4147-A177-3AD203B41FA5}">
                      <a16:colId xmlns:a16="http://schemas.microsoft.com/office/drawing/2014/main" val="3084741193"/>
                    </a:ext>
                  </a:extLst>
                </a:gridCol>
                <a:gridCol w="7580046">
                  <a:extLst>
                    <a:ext uri="{9D8B030D-6E8A-4147-A177-3AD203B41FA5}">
                      <a16:colId xmlns:a16="http://schemas.microsoft.com/office/drawing/2014/main" val="2349848854"/>
                    </a:ext>
                  </a:extLst>
                </a:gridCol>
              </a:tblGrid>
              <a:tr h="370527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r>
                        <a:rPr lang="hu-HU" sz="1400" dirty="0" smtClean="0">
                          <a:latin typeface="Panton" panose="00000500000000000000" pitchFamily="50" charset="-18"/>
                        </a:rPr>
                        <a:t>Human </a:t>
                      </a: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development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services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financed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from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ESF+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resources</a:t>
                      </a:r>
                      <a:endParaRPr lang="en-GB" sz="1400" dirty="0">
                        <a:latin typeface="Panton" panose="00000500000000000000" pitchFamily="50" charset="-18"/>
                      </a:endParaRPr>
                    </a:p>
                  </a:txBody>
                  <a:tcPr marL="91438" marR="91438" marT="45682" marB="4568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607960"/>
                  </a:ext>
                </a:extLst>
              </a:tr>
              <a:tr h="22857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Services</a:t>
                      </a:r>
                      <a:endParaRPr lang="en-GB" sz="1400" dirty="0">
                        <a:latin typeface="Panton" panose="00000500000000000000" pitchFamily="50" charset="-18"/>
                      </a:endParaRPr>
                    </a:p>
                  </a:txBody>
                  <a:tcPr marL="91438" marR="91438" marT="45682" marB="4568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Supporting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a</a:t>
                      </a:r>
                      <a:r>
                        <a:rPr lang="en-GB" sz="1400" dirty="0" err="1" smtClean="0">
                          <a:latin typeface="Panton" panose="00000500000000000000" pitchFamily="50" charset="-18"/>
                        </a:rPr>
                        <a:t>ccess</a:t>
                      </a:r>
                      <a:r>
                        <a:rPr lang="en-GB" sz="1400" dirty="0" smtClean="0">
                          <a:latin typeface="Panton" panose="00000500000000000000" pitchFamily="50" charset="-18"/>
                        </a:rPr>
                        <a:t> to quality human public services</a:t>
                      </a:r>
                      <a:endParaRPr lang="hu-HU" sz="1400" dirty="0" smtClean="0">
                        <a:latin typeface="Panton" panose="00000500000000000000" pitchFamily="50" charset="-18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Strengthening</a:t>
                      </a:r>
                      <a:r>
                        <a:rPr lang="hu-HU" sz="1400" dirty="0" smtClean="0">
                          <a:latin typeface="Panton" panose="00000500000000000000" pitchFamily="50" charset="-18"/>
                        </a:rPr>
                        <a:t> local </a:t>
                      </a: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communities</a:t>
                      </a:r>
                      <a:r>
                        <a:rPr lang="hu-HU" sz="1400" dirty="0" smtClean="0">
                          <a:latin typeface="Panton" panose="00000500000000000000" pitchFamily="50" charset="-18"/>
                        </a:rPr>
                        <a:t>, roma and non-roma </a:t>
                      </a: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cooperation</a:t>
                      </a:r>
                      <a:r>
                        <a:rPr lang="hu-HU" sz="1400" dirty="0" smtClean="0">
                          <a:latin typeface="Panton" panose="00000500000000000000" pitchFamily="50" charset="-18"/>
                        </a:rPr>
                        <a:t> and </a:t>
                      </a: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the</a:t>
                      </a:r>
                      <a:r>
                        <a:rPr lang="hu-HU" sz="140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viability</a:t>
                      </a:r>
                      <a:r>
                        <a:rPr lang="hu-HU" sz="1400" dirty="0" smtClean="0">
                          <a:latin typeface="Panton" panose="00000500000000000000" pitchFamily="50" charset="-18"/>
                        </a:rPr>
                        <a:t> of </a:t>
                      </a: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the</a:t>
                      </a:r>
                      <a:r>
                        <a:rPr lang="hu-HU" sz="140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settlements</a:t>
                      </a:r>
                      <a:r>
                        <a:rPr lang="hu-HU" sz="1400" dirty="0" smtClean="0">
                          <a:latin typeface="Panton" panose="00000500000000000000" pitchFamily="50" charset="-18"/>
                        </a:rPr>
                        <a:t>  </a:t>
                      </a: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through</a:t>
                      </a:r>
                      <a:r>
                        <a:rPr lang="hu-HU" sz="140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community</a:t>
                      </a:r>
                      <a:r>
                        <a:rPr lang="hu-HU" sz="140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development</a:t>
                      </a:r>
                      <a:r>
                        <a:rPr lang="hu-HU" sz="1400" dirty="0" smtClean="0">
                          <a:latin typeface="Panton" panose="00000500000000000000" pitchFamily="50" charset="-18"/>
                        </a:rPr>
                        <a:t> and </a:t>
                      </a: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culture</a:t>
                      </a:r>
                      <a:endParaRPr lang="hu-HU" sz="1400" dirty="0" smtClean="0">
                        <a:latin typeface="Panton" panose="00000500000000000000" pitchFamily="50" charset="-18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Healthcare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services</a:t>
                      </a:r>
                      <a:endParaRPr lang="hu-HU" sz="1400" baseline="0" dirty="0" smtClean="0">
                        <a:latin typeface="Panton" panose="00000500000000000000" pitchFamily="50" charset="-18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Prevention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activities</a:t>
                      </a:r>
                      <a:endParaRPr lang="hu-HU" sz="1400" baseline="0" dirty="0" smtClean="0">
                        <a:latin typeface="Panton" panose="00000500000000000000" pitchFamily="50" charset="-18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Human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developments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and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early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caring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activities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to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en-GB" sz="1400" baseline="0" dirty="0" smtClean="0">
                          <a:latin typeface="Panton" panose="00000500000000000000" pitchFamily="50" charset="-18"/>
                        </a:rPr>
                        <a:t>prevent school dropout and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increase</a:t>
                      </a:r>
                      <a:r>
                        <a:rPr lang="en-GB" sz="1400" baseline="0" dirty="0" smtClean="0">
                          <a:latin typeface="Panton" panose="00000500000000000000" pitchFamily="50" charset="-18"/>
                        </a:rPr>
                        <a:t> employability</a:t>
                      </a:r>
                      <a:endParaRPr lang="hu-HU" sz="1400" baseline="0" dirty="0" smtClean="0">
                        <a:latin typeface="Panton" panose="00000500000000000000" pitchFamily="50" charset="-18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Soft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interventions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to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support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housing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developments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(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financial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awareness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and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responsible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livestock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/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pet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keeping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Crisis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management</a:t>
                      </a:r>
                      <a:endParaRPr lang="en-GB" sz="1400" dirty="0">
                        <a:latin typeface="Panton" panose="00000500000000000000" pitchFamily="50" charset="-18"/>
                      </a:endParaRPr>
                    </a:p>
                  </a:txBody>
                  <a:tcPr marL="91438" marR="91438" marT="45682" marB="4568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749142"/>
                  </a:ext>
                </a:extLst>
              </a:tr>
            </a:tbl>
          </a:graphicData>
        </a:graphic>
      </p:graphicFrame>
      <p:pic>
        <p:nvPicPr>
          <p:cNvPr id="81" name="Kép 4"/>
          <p:cNvPicPr/>
          <p:nvPr/>
        </p:nvPicPr>
        <p:blipFill>
          <a:blip r:embed="rId5"/>
          <a:stretch/>
        </p:blipFill>
        <p:spPr>
          <a:xfrm>
            <a:off x="6997116" y="4669740"/>
            <a:ext cx="2283120" cy="4737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861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115" y="56879"/>
            <a:ext cx="1195638" cy="760498"/>
          </a:xfrm>
          <a:prstGeom prst="rect">
            <a:avLst/>
          </a:prstGeom>
        </p:spPr>
      </p:pic>
      <p:pic>
        <p:nvPicPr>
          <p:cNvPr id="83" name="Kép 7"/>
          <p:cNvPicPr/>
          <p:nvPr/>
        </p:nvPicPr>
        <p:blipFill>
          <a:blip r:embed="rId4"/>
          <a:stretch/>
        </p:blipFill>
        <p:spPr>
          <a:xfrm>
            <a:off x="7633236" y="139348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36" name="TextShape 1"/>
          <p:cNvSpPr txBox="1">
            <a:spLocks noChangeArrowheads="1"/>
          </p:cNvSpPr>
          <p:nvPr/>
        </p:nvSpPr>
        <p:spPr bwMode="auto">
          <a:xfrm>
            <a:off x="121971" y="89040"/>
            <a:ext cx="6164409" cy="40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hu-HU" sz="20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ESF+ for boosting social innovation in </a:t>
            </a:r>
            <a:r>
              <a:rPr lang="en-US" altLang="hu-HU" sz="20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Hungary</a:t>
            </a:r>
            <a:endParaRPr lang="en-US" altLang="hu-HU" sz="2000" b="1" kern="0" dirty="0">
              <a:solidFill>
                <a:srgbClr val="C00000"/>
              </a:solidFill>
              <a:latin typeface="Panton" panose="00000500000000000000" pitchFamily="50" charset="-18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130664" y="540862"/>
            <a:ext cx="6454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latin typeface="Panton" panose="00000500000000000000" pitchFamily="50" charset="-18"/>
              </a:rPr>
              <a:t>1.1.1  </a:t>
            </a:r>
            <a:r>
              <a:rPr lang="hu-HU" dirty="0" err="1" smtClean="0">
                <a:latin typeface="Panton" panose="00000500000000000000" pitchFamily="50" charset="-18"/>
              </a:rPr>
              <a:t>Emerging</a:t>
            </a:r>
            <a:r>
              <a:rPr lang="hu-HU" dirty="0" smtClean="0">
                <a:latin typeface="Panton" panose="00000500000000000000" pitchFamily="50" charset="-18"/>
              </a:rPr>
              <a:t> </a:t>
            </a:r>
            <a:r>
              <a:rPr lang="hu-HU" dirty="0" err="1" smtClean="0">
                <a:latin typeface="Panton" panose="00000500000000000000" pitchFamily="50" charset="-18"/>
              </a:rPr>
              <a:t>Settlements</a:t>
            </a:r>
            <a:r>
              <a:rPr lang="hu-HU" dirty="0" smtClean="0">
                <a:latin typeface="Panton" panose="00000500000000000000" pitchFamily="50" charset="-18"/>
              </a:rPr>
              <a:t> Programme</a:t>
            </a:r>
            <a:endParaRPr lang="hu-HU" dirty="0">
              <a:latin typeface="Panton" panose="00000500000000000000" pitchFamily="50" charset="-18"/>
            </a:endParaRPr>
          </a:p>
        </p:txBody>
      </p:sp>
      <p:pic>
        <p:nvPicPr>
          <p:cNvPr id="81" name="Kép 4"/>
          <p:cNvPicPr/>
          <p:nvPr/>
        </p:nvPicPr>
        <p:blipFill>
          <a:blip r:embed="rId5"/>
          <a:stretch/>
        </p:blipFill>
        <p:spPr>
          <a:xfrm>
            <a:off x="6997116" y="4669740"/>
            <a:ext cx="2283120" cy="473760"/>
          </a:xfrm>
          <a:prstGeom prst="rect">
            <a:avLst/>
          </a:prstGeom>
          <a:ln>
            <a:noFill/>
          </a:ln>
        </p:spPr>
      </p:pic>
      <p:graphicFrame>
        <p:nvGraphicFramePr>
          <p:cNvPr id="9" name="Tábláza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999376"/>
              </p:ext>
            </p:extLst>
          </p:nvPr>
        </p:nvGraphicFramePr>
        <p:xfrm>
          <a:off x="121973" y="925324"/>
          <a:ext cx="8809377" cy="3768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3813">
                  <a:extLst>
                    <a:ext uri="{9D8B030D-6E8A-4147-A177-3AD203B41FA5}">
                      <a16:colId xmlns:a16="http://schemas.microsoft.com/office/drawing/2014/main" val="3084741193"/>
                    </a:ext>
                  </a:extLst>
                </a:gridCol>
                <a:gridCol w="5053680">
                  <a:extLst>
                    <a:ext uri="{9D8B030D-6E8A-4147-A177-3AD203B41FA5}">
                      <a16:colId xmlns:a16="http://schemas.microsoft.com/office/drawing/2014/main" val="2349848854"/>
                    </a:ext>
                  </a:extLst>
                </a:gridCol>
                <a:gridCol w="1499190">
                  <a:extLst>
                    <a:ext uri="{9D8B030D-6E8A-4147-A177-3AD203B41FA5}">
                      <a16:colId xmlns:a16="http://schemas.microsoft.com/office/drawing/2014/main" val="950700631"/>
                    </a:ext>
                  </a:extLst>
                </a:gridCol>
                <a:gridCol w="1272694">
                  <a:extLst>
                    <a:ext uri="{9D8B030D-6E8A-4147-A177-3AD203B41FA5}">
                      <a16:colId xmlns:a16="http://schemas.microsoft.com/office/drawing/2014/main" val="3862109492"/>
                    </a:ext>
                  </a:extLst>
                </a:gridCol>
              </a:tblGrid>
              <a:tr h="345650">
                <a:tc gridSpan="4">
                  <a:txBody>
                    <a:bodyPr/>
                    <a:lstStyle/>
                    <a:p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Human </a:t>
                      </a:r>
                      <a:r>
                        <a:rPr lang="hu-HU" sz="1300" dirty="0" err="1" smtClean="0">
                          <a:latin typeface="Panton" panose="00000500000000000000" pitchFamily="50" charset="-18"/>
                        </a:rPr>
                        <a:t>development</a:t>
                      </a:r>
                      <a:r>
                        <a:rPr lang="hu-HU" sz="13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300" baseline="0" dirty="0" err="1" smtClean="0">
                          <a:latin typeface="Panton" panose="00000500000000000000" pitchFamily="50" charset="-18"/>
                        </a:rPr>
                        <a:t>services</a:t>
                      </a:r>
                      <a:r>
                        <a:rPr lang="hu-HU" sz="13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300" baseline="0" dirty="0" err="1" smtClean="0">
                          <a:latin typeface="Panton" panose="00000500000000000000" pitchFamily="50" charset="-18"/>
                        </a:rPr>
                        <a:t>financed</a:t>
                      </a:r>
                      <a:r>
                        <a:rPr lang="hu-HU" sz="13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300" baseline="0" dirty="0" err="1" smtClean="0">
                          <a:latin typeface="Panton" panose="00000500000000000000" pitchFamily="50" charset="-18"/>
                        </a:rPr>
                        <a:t>from</a:t>
                      </a:r>
                      <a:r>
                        <a:rPr lang="hu-HU" sz="1300" baseline="0" dirty="0" smtClean="0">
                          <a:latin typeface="Panton" panose="00000500000000000000" pitchFamily="50" charset="-18"/>
                        </a:rPr>
                        <a:t> ESF+ - </a:t>
                      </a:r>
                      <a:r>
                        <a:rPr lang="hu-HU" sz="1300" baseline="0" dirty="0" err="1" smtClean="0">
                          <a:latin typeface="Panton" panose="00000500000000000000" pitchFamily="50" charset="-18"/>
                        </a:rPr>
                        <a:t>expected</a:t>
                      </a:r>
                      <a:r>
                        <a:rPr lang="hu-HU" sz="13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300" baseline="0" dirty="0" err="1" smtClean="0">
                          <a:latin typeface="Panton" panose="00000500000000000000" pitchFamily="50" charset="-18"/>
                        </a:rPr>
                        <a:t>results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607960"/>
                  </a:ext>
                </a:extLst>
              </a:tr>
              <a:tr h="261706">
                <a:tc rowSpan="4">
                  <a:txBody>
                    <a:bodyPr/>
                    <a:lstStyle/>
                    <a:p>
                      <a:pPr algn="ctr"/>
                      <a:r>
                        <a:rPr lang="hu-HU" sz="1300" b="1" dirty="0" smtClean="0">
                          <a:latin typeface="Panton" panose="00000500000000000000" pitchFamily="50" charset="-18"/>
                        </a:rPr>
                        <a:t>OUTPUTS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b="1" dirty="0" err="1" smtClean="0">
                          <a:latin typeface="Panton" panose="00000500000000000000" pitchFamily="50" charset="-18"/>
                        </a:rPr>
                        <a:t>Indicators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b="1" dirty="0" err="1" smtClean="0">
                          <a:latin typeface="Panton" panose="00000500000000000000" pitchFamily="50" charset="-18"/>
                        </a:rPr>
                        <a:t>Milestone</a:t>
                      </a:r>
                      <a:r>
                        <a:rPr lang="hu-HU" sz="1300" b="1" dirty="0" smtClean="0">
                          <a:latin typeface="Panton" panose="00000500000000000000" pitchFamily="50" charset="-18"/>
                        </a:rPr>
                        <a:t> (2024)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b="1" dirty="0" err="1" smtClean="0">
                          <a:latin typeface="Panton" panose="00000500000000000000" pitchFamily="50" charset="-18"/>
                        </a:rPr>
                        <a:t>Target</a:t>
                      </a:r>
                      <a:r>
                        <a:rPr lang="hu-HU" sz="1300" b="1" dirty="0" smtClean="0">
                          <a:latin typeface="Panton" panose="00000500000000000000" pitchFamily="50" charset="-18"/>
                        </a:rPr>
                        <a:t> (2029)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64815827"/>
                  </a:ext>
                </a:extLst>
              </a:tr>
              <a:tr h="279502">
                <a:tc v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hu-HU" sz="1300" dirty="0" err="1" smtClean="0">
                          <a:latin typeface="Panton" panose="00000500000000000000" pitchFamily="50" charset="-18"/>
                        </a:rPr>
                        <a:t>Involvement</a:t>
                      </a: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 of m</a:t>
                      </a:r>
                      <a:r>
                        <a:rPr lang="en-GB" sz="1300" dirty="0" err="1" smtClean="0">
                          <a:latin typeface="Panton" panose="00000500000000000000" pitchFamily="50" charset="-18"/>
                        </a:rPr>
                        <a:t>inorities</a:t>
                      </a:r>
                      <a:r>
                        <a:rPr lang="en-GB" sz="1300" dirty="0" smtClean="0">
                          <a:latin typeface="Panton" panose="00000500000000000000" pitchFamily="50" charset="-18"/>
                        </a:rPr>
                        <a:t> (including marginalized communities such as Roma)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10 000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75 000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12749142"/>
                  </a:ext>
                </a:extLst>
              </a:tr>
              <a:tr h="285725">
                <a:tc v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hu-HU" sz="1300" dirty="0" err="1" smtClean="0">
                          <a:latin typeface="Panton" panose="00000500000000000000" pitchFamily="50" charset="-18"/>
                        </a:rPr>
                        <a:t>Involvement</a:t>
                      </a: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 of </a:t>
                      </a:r>
                      <a:r>
                        <a:rPr lang="hu-HU" sz="1300" dirty="0" err="1" smtClean="0">
                          <a:latin typeface="Panton" panose="00000500000000000000" pitchFamily="50" charset="-18"/>
                        </a:rPr>
                        <a:t>children</a:t>
                      </a:r>
                      <a:r>
                        <a:rPr lang="hu-HU" sz="1300" baseline="0" dirty="0" smtClean="0">
                          <a:latin typeface="Panton" panose="00000500000000000000" pitchFamily="50" charset="-18"/>
                        </a:rPr>
                        <a:t> (3-18 </a:t>
                      </a:r>
                      <a:r>
                        <a:rPr lang="hu-HU" sz="1300" baseline="0" dirty="0" err="1" smtClean="0">
                          <a:latin typeface="Panton" panose="00000500000000000000" pitchFamily="50" charset="-18"/>
                        </a:rPr>
                        <a:t>years</a:t>
                      </a:r>
                      <a:r>
                        <a:rPr lang="hu-HU" sz="1300" baseline="0" dirty="0" smtClean="0">
                          <a:latin typeface="Panton" panose="00000500000000000000" pitchFamily="50" charset="-18"/>
                        </a:rPr>
                        <a:t>)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6 000</a:t>
                      </a: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45 000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701707"/>
                  </a:ext>
                </a:extLst>
              </a:tr>
              <a:tr h="261706">
                <a:tc v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300" dirty="0" smtClean="0">
                          <a:latin typeface="Panton" panose="00000500000000000000" pitchFamily="50" charset="-18"/>
                        </a:rPr>
                        <a:t>Number of people provided with health services</a:t>
                      </a:r>
                    </a:p>
                  </a:txBody>
                  <a:tcPr marL="91449" marR="91449" marT="45722" marB="45722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5 000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30 000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99564432"/>
                  </a:ext>
                </a:extLst>
              </a:tr>
              <a:tr h="261706">
                <a:tc rowSpan="5">
                  <a:txBody>
                    <a:bodyPr/>
                    <a:lstStyle/>
                    <a:p>
                      <a:pPr algn="ctr"/>
                      <a:r>
                        <a:rPr lang="hu-HU" sz="1300" b="1" dirty="0" err="1" smtClean="0">
                          <a:latin typeface="Panton" panose="00000500000000000000" pitchFamily="50" charset="-18"/>
                        </a:rPr>
                        <a:t>KPIs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b="1" dirty="0" err="1" smtClean="0">
                          <a:latin typeface="Panton" panose="00000500000000000000" pitchFamily="50" charset="-18"/>
                        </a:rPr>
                        <a:t>Indicators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b="1" smtClean="0">
                          <a:latin typeface="Panton" panose="00000500000000000000" pitchFamily="50" charset="-18"/>
                        </a:rPr>
                        <a:t>Baseline (2020)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b="1" dirty="0" err="1" smtClean="0">
                          <a:latin typeface="Panton" panose="00000500000000000000" pitchFamily="50" charset="-18"/>
                        </a:rPr>
                        <a:t>Target</a:t>
                      </a:r>
                      <a:r>
                        <a:rPr lang="hu-HU" sz="1300" b="1" baseline="0" dirty="0" smtClean="0">
                          <a:latin typeface="Panton" panose="00000500000000000000" pitchFamily="50" charset="-18"/>
                        </a:rPr>
                        <a:t> (2029)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938993467"/>
                  </a:ext>
                </a:extLst>
              </a:tr>
              <a:tr h="436174">
                <a:tc v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300" dirty="0" smtClean="0">
                          <a:latin typeface="Panton" panose="00000500000000000000" pitchFamily="50" charset="-18"/>
                        </a:rPr>
                        <a:t>Proportion of those admitted to secondary schools that award graduation</a:t>
                      </a:r>
                    </a:p>
                  </a:txBody>
                  <a:tcPr marL="91449" marR="91449" marT="45722" marB="45722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43,70%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dirty="0" err="1" smtClean="0">
                          <a:latin typeface="Panton" panose="00000500000000000000" pitchFamily="50" charset="-18"/>
                        </a:rPr>
                        <a:t>Increase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35890384"/>
                  </a:ext>
                </a:extLst>
              </a:tr>
              <a:tr h="436174">
                <a:tc vMerge="1">
                  <a:txBody>
                    <a:bodyPr/>
                    <a:lstStyle/>
                    <a:p>
                      <a:pPr algn="ctr"/>
                      <a:endParaRPr lang="en-GB" sz="1600" b="1" dirty="0"/>
                    </a:p>
                  </a:txBody>
                  <a:tcPr marL="91449" marR="91449" marT="45722" marB="45722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Changes in parental competence of parents of 0-3 year old children</a:t>
                      </a:r>
                      <a:endParaRPr lang="hu-HU" sz="1300" kern="1200" dirty="0">
                        <a:solidFill>
                          <a:schemeClr val="dk1"/>
                        </a:solidFill>
                        <a:latin typeface="Panton" panose="00000500000000000000" pitchFamily="50" charset="-18"/>
                        <a:ea typeface="+mn-ea"/>
                        <a:cs typeface="+mn-cs"/>
                      </a:endParaRPr>
                    </a:p>
                  </a:txBody>
                  <a:tcPr marL="91449" marR="91449" marT="45722" marB="45722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dirty="0" err="1" smtClean="0">
                          <a:latin typeface="Panton" panose="00000500000000000000" pitchFamily="50" charset="-18"/>
                        </a:rPr>
                        <a:t>Survey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10% </a:t>
                      </a:r>
                      <a:r>
                        <a:rPr lang="hu-HU" sz="1300" dirty="0" err="1" smtClean="0">
                          <a:latin typeface="Panton" panose="00000500000000000000" pitchFamily="50" charset="-18"/>
                        </a:rPr>
                        <a:t>improvement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0222258"/>
                  </a:ext>
                </a:extLst>
              </a:tr>
              <a:tr h="314310">
                <a:tc vMerge="1">
                  <a:txBody>
                    <a:bodyPr/>
                    <a:lstStyle/>
                    <a:p>
                      <a:pPr algn="ctr"/>
                      <a:endParaRPr lang="en-GB" sz="1600" b="1" dirty="0"/>
                    </a:p>
                  </a:txBody>
                  <a:tcPr marL="91449" marR="91449" marT="45722" marB="45722"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300" dirty="0" smtClean="0">
                          <a:latin typeface="Panton" panose="00000500000000000000" pitchFamily="50" charset="-18"/>
                        </a:rPr>
                        <a:t>Live births under 2500 g as a % of all live births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300" dirty="0" smtClean="0">
                          <a:latin typeface="Panton" panose="00000500000000000000" pitchFamily="50" charset="-18"/>
                        </a:rPr>
                        <a:t>17,98</a:t>
                      </a: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%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dirty="0" err="1" smtClean="0">
                          <a:latin typeface="Panton" panose="00000500000000000000" pitchFamily="50" charset="-18"/>
                        </a:rPr>
                        <a:t>Decrease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28308075"/>
                  </a:ext>
                </a:extLst>
              </a:tr>
              <a:tr h="314310">
                <a:tc vMerge="1">
                  <a:txBody>
                    <a:bodyPr/>
                    <a:lstStyle/>
                    <a:p>
                      <a:pPr algn="ctr"/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300" dirty="0" smtClean="0">
                          <a:latin typeface="Panton" panose="00000500000000000000" pitchFamily="50" charset="-18"/>
                        </a:rPr>
                        <a:t>Number of undocumented absences of more than 50 hours in primary schools in full-time education</a:t>
                      </a:r>
                    </a:p>
                  </a:txBody>
                  <a:tcPr marL="91449" marR="91449" marT="45722" marB="45722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569 </a:t>
                      </a:r>
                      <a:r>
                        <a:rPr lang="hu-HU" sz="1300" dirty="0" err="1" smtClean="0">
                          <a:latin typeface="Panton" panose="00000500000000000000" pitchFamily="50" charset="-18"/>
                        </a:rPr>
                        <a:t>persons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u-HU" sz="1300" dirty="0" err="1" smtClean="0">
                          <a:latin typeface="Panton" panose="00000500000000000000" pitchFamily="50" charset="-18"/>
                        </a:rPr>
                        <a:t>Decrease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48088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886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115" y="56879"/>
            <a:ext cx="1195638" cy="760498"/>
          </a:xfrm>
          <a:prstGeom prst="rect">
            <a:avLst/>
          </a:prstGeom>
        </p:spPr>
      </p:pic>
      <p:pic>
        <p:nvPicPr>
          <p:cNvPr id="83" name="Kép 7"/>
          <p:cNvPicPr/>
          <p:nvPr/>
        </p:nvPicPr>
        <p:blipFill>
          <a:blip r:embed="rId4"/>
          <a:stretch/>
        </p:blipFill>
        <p:spPr>
          <a:xfrm>
            <a:off x="7633236" y="139348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36" name="TextShape 1"/>
          <p:cNvSpPr txBox="1">
            <a:spLocks noChangeArrowheads="1"/>
          </p:cNvSpPr>
          <p:nvPr/>
        </p:nvSpPr>
        <p:spPr bwMode="auto">
          <a:xfrm>
            <a:off x="121971" y="89040"/>
            <a:ext cx="6164409" cy="40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hu-HU" sz="20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ESF+ for boosting social innovation in </a:t>
            </a:r>
            <a:r>
              <a:rPr lang="en-US" altLang="hu-HU" sz="20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Hungary</a:t>
            </a:r>
            <a:endParaRPr lang="en-US" altLang="hu-HU" sz="2000" b="1" kern="0" dirty="0">
              <a:solidFill>
                <a:srgbClr val="C00000"/>
              </a:solidFill>
              <a:latin typeface="Panton" panose="00000500000000000000" pitchFamily="50" charset="-18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130664" y="540862"/>
            <a:ext cx="6454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latin typeface="Panton" panose="00000500000000000000" pitchFamily="50" charset="-18"/>
              </a:rPr>
              <a:t>1.1.1  </a:t>
            </a:r>
            <a:r>
              <a:rPr lang="hu-HU" dirty="0" err="1" smtClean="0">
                <a:latin typeface="Panton" panose="00000500000000000000" pitchFamily="50" charset="-18"/>
              </a:rPr>
              <a:t>Emerging</a:t>
            </a:r>
            <a:r>
              <a:rPr lang="hu-HU" dirty="0" smtClean="0">
                <a:latin typeface="Panton" panose="00000500000000000000" pitchFamily="50" charset="-18"/>
              </a:rPr>
              <a:t> </a:t>
            </a:r>
            <a:r>
              <a:rPr lang="hu-HU" dirty="0" err="1" smtClean="0">
                <a:latin typeface="Panton" panose="00000500000000000000" pitchFamily="50" charset="-18"/>
              </a:rPr>
              <a:t>Settlements</a:t>
            </a:r>
            <a:r>
              <a:rPr lang="hu-HU" dirty="0" smtClean="0">
                <a:latin typeface="Panton" panose="00000500000000000000" pitchFamily="50" charset="-18"/>
              </a:rPr>
              <a:t> Programme</a:t>
            </a:r>
            <a:endParaRPr lang="hu-HU" dirty="0">
              <a:latin typeface="Panton" panose="00000500000000000000" pitchFamily="50" charset="-18"/>
            </a:endParaRPr>
          </a:p>
        </p:txBody>
      </p:sp>
      <p:sp>
        <p:nvSpPr>
          <p:cNvPr id="67" name="Szövegdoboz 66"/>
          <p:cNvSpPr txBox="1"/>
          <p:nvPr/>
        </p:nvSpPr>
        <p:spPr>
          <a:xfrm>
            <a:off x="121971" y="899846"/>
            <a:ext cx="884422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400" kern="0" dirty="0">
                <a:solidFill>
                  <a:prstClr val="black"/>
                </a:solidFill>
                <a:latin typeface="Panton" panose="00000500000000000000" pitchFamily="50" charset="-18"/>
              </a:rPr>
              <a:t>Priority 7.2 - ERDF PO 4. iii) promoting the socioeconomic inclusion of </a:t>
            </a:r>
            <a:r>
              <a:rPr lang="en-US" altLang="en-US" sz="1400" kern="0" dirty="0" err="1">
                <a:solidFill>
                  <a:prstClr val="black"/>
                </a:solidFill>
                <a:latin typeface="Panton" panose="00000500000000000000" pitchFamily="50" charset="-18"/>
              </a:rPr>
              <a:t>marginalised</a:t>
            </a:r>
            <a:r>
              <a:rPr lang="en-US" altLang="en-US" sz="1400" kern="0" dirty="0">
                <a:solidFill>
                  <a:prstClr val="black"/>
                </a:solidFill>
                <a:latin typeface="Panton" panose="00000500000000000000" pitchFamily="50" charset="-18"/>
              </a:rPr>
              <a:t> communities, low income households and disadvantaged groups, including people with special needs, through integrated actions, including housing and social </a:t>
            </a:r>
            <a:r>
              <a:rPr lang="en-US" altLang="en-US" sz="1400" kern="0" dirty="0" smtClean="0">
                <a:solidFill>
                  <a:prstClr val="black"/>
                </a:solidFill>
                <a:latin typeface="Panton" panose="00000500000000000000" pitchFamily="50" charset="-18"/>
              </a:rPr>
              <a:t>services</a:t>
            </a:r>
            <a:endParaRPr lang="hu-HU" altLang="en-US" sz="1400" kern="0" dirty="0" smtClean="0">
              <a:solidFill>
                <a:prstClr val="black"/>
              </a:solidFill>
              <a:latin typeface="Panton" panose="00000500000000000000" pitchFamily="50" charset="-18"/>
            </a:endParaRP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hu-H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Focus</a:t>
            </a:r>
            <a:r>
              <a:rPr kumimoji="0" lang="hu-H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: </a:t>
            </a:r>
            <a:r>
              <a:rPr kumimoji="0" lang="hu-H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Co</a:t>
            </a:r>
            <a:r>
              <a:rPr lang="hu-HU" sz="1400" dirty="0" err="1" smtClean="0"/>
              <a:t>mplementary</a:t>
            </a:r>
            <a:r>
              <a:rPr lang="hu-HU" sz="1400" dirty="0" smtClean="0"/>
              <a:t> </a:t>
            </a:r>
            <a:r>
              <a:rPr lang="hu-HU" sz="1400" dirty="0" err="1"/>
              <a:t>infrastructure</a:t>
            </a:r>
            <a:r>
              <a:rPr lang="hu-HU" sz="1400" dirty="0"/>
              <a:t> </a:t>
            </a:r>
            <a:r>
              <a:rPr lang="hu-HU" sz="1400" dirty="0" err="1" smtClean="0"/>
              <a:t>developments</a:t>
            </a:r>
            <a:endParaRPr lang="hu-HU" sz="1400" dirty="0"/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hu-H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Resources</a:t>
            </a:r>
            <a:r>
              <a:rPr kumimoji="0" lang="hu-H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:</a:t>
            </a:r>
            <a:r>
              <a:rPr kumimoji="0" lang="hu-HU" sz="14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nton" panose="00000500000000000000" pitchFamily="50" charset="-18"/>
              </a:rPr>
              <a:t> </a:t>
            </a:r>
            <a:r>
              <a:rPr lang="hu-HU" sz="1400" dirty="0"/>
              <a:t>ERDF (EUR 22 342 857,14) </a:t>
            </a:r>
            <a:r>
              <a:rPr lang="hu-HU" sz="1400" kern="0" dirty="0">
                <a:solidFill>
                  <a:prstClr val="black"/>
                </a:solidFill>
                <a:latin typeface="Panton" panose="00000500000000000000" pitchFamily="50" charset="-18"/>
              </a:rPr>
              <a:t> </a:t>
            </a:r>
            <a:endParaRPr lang="en-GB" sz="1400" kern="0" dirty="0">
              <a:solidFill>
                <a:prstClr val="black"/>
              </a:solidFill>
              <a:latin typeface="Panton" panose="00000500000000000000" pitchFamily="50" charset="-18"/>
            </a:endParaRPr>
          </a:p>
        </p:txBody>
      </p:sp>
      <p:graphicFrame>
        <p:nvGraphicFramePr>
          <p:cNvPr id="68" name="Táblázat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218089"/>
              </p:ext>
            </p:extLst>
          </p:nvPr>
        </p:nvGraphicFramePr>
        <p:xfrm>
          <a:off x="130665" y="2151866"/>
          <a:ext cx="8835536" cy="1785134"/>
        </p:xfrm>
        <a:graphic>
          <a:graphicData uri="http://schemas.openxmlformats.org/drawingml/2006/table">
            <a:tbl>
              <a:tblPr firstRow="1" bandRow="1"/>
              <a:tblGrid>
                <a:gridCol w="856879">
                  <a:extLst>
                    <a:ext uri="{9D8B030D-6E8A-4147-A177-3AD203B41FA5}">
                      <a16:colId xmlns:a16="http://schemas.microsoft.com/office/drawing/2014/main" val="3084741193"/>
                    </a:ext>
                  </a:extLst>
                </a:gridCol>
                <a:gridCol w="7978657">
                  <a:extLst>
                    <a:ext uri="{9D8B030D-6E8A-4147-A177-3AD203B41FA5}">
                      <a16:colId xmlns:a16="http://schemas.microsoft.com/office/drawing/2014/main" val="2349848854"/>
                    </a:ext>
                  </a:extLst>
                </a:gridCol>
              </a:tblGrid>
              <a:tr h="370527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Complementary</a:t>
                      </a:r>
                      <a:r>
                        <a:rPr lang="hu-HU" sz="140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infrastructure</a:t>
                      </a:r>
                      <a:r>
                        <a:rPr lang="hu-HU" sz="140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developments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financed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from</a:t>
                      </a:r>
                      <a:r>
                        <a:rPr lang="hu-HU" sz="1400" baseline="0" dirty="0" smtClean="0">
                          <a:latin typeface="Panton" panose="00000500000000000000" pitchFamily="50" charset="-18"/>
                        </a:rPr>
                        <a:t> ERDF </a:t>
                      </a:r>
                      <a:r>
                        <a:rPr lang="hu-HU" sz="1400" baseline="0" dirty="0" err="1" smtClean="0">
                          <a:latin typeface="Panton" panose="00000500000000000000" pitchFamily="50" charset="-18"/>
                        </a:rPr>
                        <a:t>resources</a:t>
                      </a:r>
                      <a:endParaRPr lang="en-GB" sz="1400" dirty="0">
                        <a:latin typeface="Panton" panose="00000500000000000000" pitchFamily="50" charset="-18"/>
                      </a:endParaRPr>
                    </a:p>
                  </a:txBody>
                  <a:tcPr marL="91438" marR="91438" marT="45682" marB="4568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607960"/>
                  </a:ext>
                </a:extLst>
              </a:tr>
              <a:tr h="14146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Services</a:t>
                      </a:r>
                      <a:endParaRPr lang="en-GB" sz="1400" dirty="0">
                        <a:latin typeface="Panton" panose="00000500000000000000" pitchFamily="50" charset="-18"/>
                      </a:endParaRPr>
                    </a:p>
                  </a:txBody>
                  <a:tcPr marL="91438" marR="91438" marT="45682" marB="4568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latin typeface="Panton" panose="00000500000000000000" pitchFamily="50" charset="-18"/>
                        </a:rPr>
                        <a:t>Presence points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latin typeface="Panton" panose="00000500000000000000" pitchFamily="50" charset="-18"/>
                        </a:rPr>
                        <a:t>Public spaces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latin typeface="Panton" panose="00000500000000000000" pitchFamily="50" charset="-18"/>
                        </a:rPr>
                        <a:t>Infrastructure serving as a basis for community services (e.g. rooms needed for activities aimed at childhood development, competence enhancement, work skills development)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latin typeface="Panton" panose="00000500000000000000" pitchFamily="50" charset="-18"/>
                        </a:rPr>
                        <a:t>Housing support (improvement of </a:t>
                      </a:r>
                      <a:r>
                        <a:rPr lang="hu-HU" sz="1400" dirty="0" err="1" smtClean="0">
                          <a:latin typeface="Panton" panose="00000500000000000000" pitchFamily="50" charset="-18"/>
                        </a:rPr>
                        <a:t>the</a:t>
                      </a:r>
                      <a:r>
                        <a:rPr lang="hu-HU" sz="140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en-US" sz="1400" dirty="0" smtClean="0">
                          <a:latin typeface="Panton" panose="00000500000000000000" pitchFamily="50" charset="-18"/>
                        </a:rPr>
                        <a:t>living environment, livability of apartments, but NOT new construction)</a:t>
                      </a:r>
                    </a:p>
                  </a:txBody>
                  <a:tcPr marL="91438" marR="91438" marT="45682" marB="4568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749142"/>
                  </a:ext>
                </a:extLst>
              </a:tr>
            </a:tbl>
          </a:graphicData>
        </a:graphic>
      </p:graphicFrame>
      <p:pic>
        <p:nvPicPr>
          <p:cNvPr id="81" name="Kép 4"/>
          <p:cNvPicPr/>
          <p:nvPr/>
        </p:nvPicPr>
        <p:blipFill>
          <a:blip r:embed="rId5"/>
          <a:stretch/>
        </p:blipFill>
        <p:spPr>
          <a:xfrm>
            <a:off x="6997116" y="4669740"/>
            <a:ext cx="2283120" cy="4737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415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115" y="56879"/>
            <a:ext cx="1195638" cy="760498"/>
          </a:xfrm>
          <a:prstGeom prst="rect">
            <a:avLst/>
          </a:prstGeom>
        </p:spPr>
      </p:pic>
      <p:pic>
        <p:nvPicPr>
          <p:cNvPr id="83" name="Kép 7"/>
          <p:cNvPicPr/>
          <p:nvPr/>
        </p:nvPicPr>
        <p:blipFill>
          <a:blip r:embed="rId4"/>
          <a:stretch/>
        </p:blipFill>
        <p:spPr>
          <a:xfrm>
            <a:off x="7633236" y="139348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36" name="TextShape 1"/>
          <p:cNvSpPr txBox="1">
            <a:spLocks noChangeArrowheads="1"/>
          </p:cNvSpPr>
          <p:nvPr/>
        </p:nvSpPr>
        <p:spPr bwMode="auto">
          <a:xfrm>
            <a:off x="121971" y="89040"/>
            <a:ext cx="6164409" cy="40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hu-HU" sz="20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ESF+ for boosting social innovation in </a:t>
            </a:r>
            <a:r>
              <a:rPr lang="en-US" altLang="hu-HU" sz="20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Hungary</a:t>
            </a:r>
            <a:endParaRPr lang="en-US" altLang="hu-HU" sz="2000" b="1" kern="0" dirty="0">
              <a:solidFill>
                <a:srgbClr val="C00000"/>
              </a:solidFill>
              <a:latin typeface="Panton" panose="00000500000000000000" pitchFamily="50" charset="-18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130664" y="540862"/>
            <a:ext cx="6454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latin typeface="Panton" panose="00000500000000000000" pitchFamily="50" charset="-18"/>
              </a:rPr>
              <a:t>1.1.1  </a:t>
            </a:r>
            <a:r>
              <a:rPr lang="hu-HU" dirty="0" err="1" smtClean="0">
                <a:latin typeface="Panton" panose="00000500000000000000" pitchFamily="50" charset="-18"/>
              </a:rPr>
              <a:t>Emerging</a:t>
            </a:r>
            <a:r>
              <a:rPr lang="hu-HU" dirty="0" smtClean="0">
                <a:latin typeface="Panton" panose="00000500000000000000" pitchFamily="50" charset="-18"/>
              </a:rPr>
              <a:t> </a:t>
            </a:r>
            <a:r>
              <a:rPr lang="hu-HU" dirty="0" err="1" smtClean="0">
                <a:latin typeface="Panton" panose="00000500000000000000" pitchFamily="50" charset="-18"/>
              </a:rPr>
              <a:t>Settlements</a:t>
            </a:r>
            <a:r>
              <a:rPr lang="hu-HU" dirty="0" smtClean="0">
                <a:latin typeface="Panton" panose="00000500000000000000" pitchFamily="50" charset="-18"/>
              </a:rPr>
              <a:t> Programme</a:t>
            </a:r>
            <a:endParaRPr lang="hu-HU" dirty="0">
              <a:latin typeface="Panton" panose="00000500000000000000" pitchFamily="50" charset="-18"/>
            </a:endParaRPr>
          </a:p>
        </p:txBody>
      </p:sp>
      <p:pic>
        <p:nvPicPr>
          <p:cNvPr id="81" name="Kép 4"/>
          <p:cNvPicPr/>
          <p:nvPr/>
        </p:nvPicPr>
        <p:blipFill>
          <a:blip r:embed="rId5"/>
          <a:stretch/>
        </p:blipFill>
        <p:spPr>
          <a:xfrm>
            <a:off x="6997116" y="4669740"/>
            <a:ext cx="2283120" cy="473760"/>
          </a:xfrm>
          <a:prstGeom prst="rect">
            <a:avLst/>
          </a:prstGeom>
          <a:ln>
            <a:noFill/>
          </a:ln>
        </p:spPr>
      </p:pic>
      <p:graphicFrame>
        <p:nvGraphicFramePr>
          <p:cNvPr id="9" name="Tábláza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518985"/>
              </p:ext>
            </p:extLst>
          </p:nvPr>
        </p:nvGraphicFramePr>
        <p:xfrm>
          <a:off x="121973" y="925324"/>
          <a:ext cx="8809377" cy="2875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3813">
                  <a:extLst>
                    <a:ext uri="{9D8B030D-6E8A-4147-A177-3AD203B41FA5}">
                      <a16:colId xmlns:a16="http://schemas.microsoft.com/office/drawing/2014/main" val="3084741193"/>
                    </a:ext>
                  </a:extLst>
                </a:gridCol>
                <a:gridCol w="5053680">
                  <a:extLst>
                    <a:ext uri="{9D8B030D-6E8A-4147-A177-3AD203B41FA5}">
                      <a16:colId xmlns:a16="http://schemas.microsoft.com/office/drawing/2014/main" val="2349848854"/>
                    </a:ext>
                  </a:extLst>
                </a:gridCol>
                <a:gridCol w="1499190">
                  <a:extLst>
                    <a:ext uri="{9D8B030D-6E8A-4147-A177-3AD203B41FA5}">
                      <a16:colId xmlns:a16="http://schemas.microsoft.com/office/drawing/2014/main" val="950700631"/>
                    </a:ext>
                  </a:extLst>
                </a:gridCol>
                <a:gridCol w="1272694">
                  <a:extLst>
                    <a:ext uri="{9D8B030D-6E8A-4147-A177-3AD203B41FA5}">
                      <a16:colId xmlns:a16="http://schemas.microsoft.com/office/drawing/2014/main" val="3862109492"/>
                    </a:ext>
                  </a:extLst>
                </a:gridCol>
              </a:tblGrid>
              <a:tr h="345650">
                <a:tc gridSpan="4">
                  <a:txBody>
                    <a:bodyPr/>
                    <a:lstStyle/>
                    <a:p>
                      <a:r>
                        <a:rPr lang="hu-HU" sz="1300" dirty="0" err="1" smtClean="0">
                          <a:latin typeface="Panton" panose="00000500000000000000" pitchFamily="50" charset="-18"/>
                        </a:rPr>
                        <a:t>Complementary</a:t>
                      </a: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300" dirty="0" err="1" smtClean="0">
                          <a:latin typeface="Panton" panose="00000500000000000000" pitchFamily="50" charset="-18"/>
                        </a:rPr>
                        <a:t>infrastructure</a:t>
                      </a: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300" dirty="0" err="1" smtClean="0">
                          <a:latin typeface="Panton" panose="00000500000000000000" pitchFamily="50" charset="-18"/>
                        </a:rPr>
                        <a:t>developments</a:t>
                      </a:r>
                      <a:r>
                        <a:rPr lang="hu-HU" sz="13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300" baseline="0" dirty="0" err="1" smtClean="0">
                          <a:latin typeface="Panton" panose="00000500000000000000" pitchFamily="50" charset="-18"/>
                        </a:rPr>
                        <a:t>financed</a:t>
                      </a:r>
                      <a:r>
                        <a:rPr lang="hu-HU" sz="13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300" baseline="0" dirty="0" err="1" smtClean="0">
                          <a:latin typeface="Panton" panose="00000500000000000000" pitchFamily="50" charset="-18"/>
                        </a:rPr>
                        <a:t>from</a:t>
                      </a:r>
                      <a:r>
                        <a:rPr lang="hu-HU" sz="1300" baseline="0" dirty="0" smtClean="0">
                          <a:latin typeface="Panton" panose="00000500000000000000" pitchFamily="50" charset="-18"/>
                        </a:rPr>
                        <a:t> ERDF - </a:t>
                      </a:r>
                      <a:r>
                        <a:rPr lang="hu-HU" sz="1300" baseline="0" dirty="0" err="1" smtClean="0">
                          <a:latin typeface="Panton" panose="00000500000000000000" pitchFamily="50" charset="-18"/>
                        </a:rPr>
                        <a:t>expected</a:t>
                      </a:r>
                      <a:r>
                        <a:rPr lang="hu-HU" sz="1300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300" baseline="0" dirty="0" err="1" smtClean="0">
                          <a:latin typeface="Panton" panose="00000500000000000000" pitchFamily="50" charset="-18"/>
                        </a:rPr>
                        <a:t>results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607960"/>
                  </a:ext>
                </a:extLst>
              </a:tr>
              <a:tr h="261706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hu-HU" sz="1300" b="1" dirty="0" smtClean="0">
                          <a:latin typeface="Panton" panose="00000500000000000000" pitchFamily="50" charset="-18"/>
                        </a:rPr>
                        <a:t>OUTPUTS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hu-HU" sz="1300" b="1" dirty="0" err="1" smtClean="0">
                          <a:latin typeface="Panton" panose="00000500000000000000" pitchFamily="50" charset="-18"/>
                        </a:rPr>
                        <a:t>Indicators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hu-HU" sz="1300" b="1" dirty="0" err="1" smtClean="0">
                          <a:latin typeface="Panton" panose="00000500000000000000" pitchFamily="50" charset="-18"/>
                        </a:rPr>
                        <a:t>Milestone</a:t>
                      </a:r>
                      <a:r>
                        <a:rPr lang="hu-HU" sz="1300" b="1" dirty="0" smtClean="0">
                          <a:latin typeface="Panton" panose="00000500000000000000" pitchFamily="50" charset="-18"/>
                        </a:rPr>
                        <a:t> (2024)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hu-HU" sz="1300" b="1" dirty="0" err="1" smtClean="0">
                          <a:latin typeface="Panton" panose="00000500000000000000" pitchFamily="50" charset="-18"/>
                        </a:rPr>
                        <a:t>Target</a:t>
                      </a:r>
                      <a:r>
                        <a:rPr lang="hu-HU" sz="1300" b="1" dirty="0" smtClean="0">
                          <a:latin typeface="Panton" panose="00000500000000000000" pitchFamily="50" charset="-18"/>
                        </a:rPr>
                        <a:t> (2029)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64815827"/>
                  </a:ext>
                </a:extLst>
              </a:tr>
              <a:tr h="279502">
                <a:tc v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Creation or development of Presence points</a:t>
                      </a:r>
                      <a:r>
                        <a:rPr lang="hu-HU" sz="1300" kern="120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(a building/part of a building accessible to the disadvantaged population, including a community space and a room suitable for receiving clients)</a:t>
                      </a:r>
                      <a:endParaRPr lang="hu-HU" sz="1300" kern="1200" dirty="0">
                        <a:solidFill>
                          <a:schemeClr val="dk1"/>
                        </a:solidFill>
                        <a:latin typeface="Panton" panose="00000500000000000000" pitchFamily="50" charset="-18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238</a:t>
                      </a:r>
                      <a:endParaRPr lang="hu-HU" sz="1300" kern="1200" dirty="0">
                        <a:solidFill>
                          <a:schemeClr val="dk1"/>
                        </a:solidFill>
                        <a:latin typeface="Panton" panose="00000500000000000000" pitchFamily="50" charset="-18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300</a:t>
                      </a:r>
                      <a:endParaRPr lang="hu-HU" sz="1300" kern="1200" dirty="0">
                        <a:solidFill>
                          <a:schemeClr val="dk1"/>
                        </a:solidFill>
                        <a:latin typeface="Panton" panose="00000500000000000000" pitchFamily="50" charset="-18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12749142"/>
                  </a:ext>
                </a:extLst>
              </a:tr>
              <a:tr h="285725">
                <a:tc v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Number of life-</a:t>
                      </a:r>
                      <a:r>
                        <a:rPr lang="hu-HU" sz="1300" kern="120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saving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 repairs and minor renovations</a:t>
                      </a:r>
                      <a:endParaRPr lang="hu-HU" sz="1300" kern="1200" dirty="0">
                        <a:solidFill>
                          <a:schemeClr val="dk1"/>
                        </a:solidFill>
                        <a:latin typeface="Panton" panose="00000500000000000000" pitchFamily="50" charset="-18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250</a:t>
                      </a:r>
                      <a:endParaRPr lang="hu-HU" sz="1300" kern="1200" dirty="0">
                        <a:solidFill>
                          <a:schemeClr val="dk1"/>
                        </a:solidFill>
                        <a:latin typeface="Panton" panose="00000500000000000000" pitchFamily="50" charset="-18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2 500</a:t>
                      </a:r>
                      <a:endParaRPr lang="hu-HU" sz="1300" kern="1200" dirty="0">
                        <a:solidFill>
                          <a:schemeClr val="dk1"/>
                        </a:solidFill>
                        <a:latin typeface="Panton" panose="00000500000000000000" pitchFamily="50" charset="-18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701707"/>
                  </a:ext>
                </a:extLst>
              </a:tr>
              <a:tr h="261706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hu-HU" sz="1300" b="1" dirty="0" err="1" smtClean="0">
                          <a:latin typeface="Panton" panose="00000500000000000000" pitchFamily="50" charset="-18"/>
                        </a:rPr>
                        <a:t>KPIs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hu-HU" sz="1300" b="1" dirty="0" err="1" smtClean="0">
                          <a:latin typeface="Panton" panose="00000500000000000000" pitchFamily="50" charset="-18"/>
                        </a:rPr>
                        <a:t>Indicators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hu-HU" sz="1300" b="1" dirty="0" err="1" smtClean="0">
                          <a:latin typeface="Panton" panose="00000500000000000000" pitchFamily="50" charset="-18"/>
                        </a:rPr>
                        <a:t>Baseline</a:t>
                      </a:r>
                      <a:r>
                        <a:rPr lang="hu-HU" sz="1300" b="1" dirty="0" smtClean="0">
                          <a:latin typeface="Panton" panose="00000500000000000000" pitchFamily="50" charset="-18"/>
                        </a:rPr>
                        <a:t> (2020)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hu-HU" sz="1300" b="1" dirty="0" err="1" smtClean="0">
                          <a:latin typeface="Panton" panose="00000500000000000000" pitchFamily="50" charset="-18"/>
                        </a:rPr>
                        <a:t>Target</a:t>
                      </a:r>
                      <a:r>
                        <a:rPr lang="hu-HU" sz="1300" b="1" baseline="0" dirty="0" smtClean="0">
                          <a:latin typeface="Panton" panose="00000500000000000000" pitchFamily="50" charset="-18"/>
                        </a:rPr>
                        <a:t> (2029)</a:t>
                      </a:r>
                      <a:endParaRPr lang="en-GB" sz="1300" b="1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938993467"/>
                  </a:ext>
                </a:extLst>
              </a:tr>
              <a:tr h="436174">
                <a:tc v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The number of persons reached by life-</a:t>
                      </a:r>
                      <a:r>
                        <a:rPr lang="hu-HU" sz="1300" kern="120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saving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 prevention and minor renovations</a:t>
                      </a:r>
                      <a:endParaRPr lang="hu-HU" sz="1300" kern="1200" dirty="0">
                        <a:solidFill>
                          <a:schemeClr val="dk1"/>
                        </a:solidFill>
                        <a:latin typeface="Panton" panose="00000500000000000000" pitchFamily="50" charset="-18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450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7 000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35890384"/>
                  </a:ext>
                </a:extLst>
              </a:tr>
              <a:tr h="436174">
                <a:tc vMerge="1">
                  <a:txBody>
                    <a:bodyPr/>
                    <a:lstStyle/>
                    <a:p>
                      <a:pPr algn="ctr"/>
                      <a:endParaRPr lang="en-GB" sz="1600" b="1" dirty="0"/>
                    </a:p>
                  </a:txBody>
                  <a:tcPr marL="91449" marR="91449" marT="45722" marB="45722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The number of residents actually reached by the services provided by the Presence points</a:t>
                      </a:r>
                      <a:endParaRPr lang="hu-HU" sz="1300" kern="1200" dirty="0">
                        <a:solidFill>
                          <a:schemeClr val="dk1"/>
                        </a:solidFill>
                        <a:latin typeface="Panton" panose="00000500000000000000" pitchFamily="50" charset="-18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20</a:t>
                      </a:r>
                      <a:r>
                        <a:rPr lang="hu-HU" sz="1300" baseline="0" dirty="0" smtClean="0">
                          <a:latin typeface="Panton" panose="00000500000000000000" pitchFamily="50" charset="-18"/>
                        </a:rPr>
                        <a:t> 000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hu-HU" sz="1300" dirty="0" smtClean="0">
                          <a:latin typeface="Panton" panose="00000500000000000000" pitchFamily="50" charset="-18"/>
                        </a:rPr>
                        <a:t>100 000</a:t>
                      </a:r>
                      <a:endParaRPr lang="en-GB" sz="1300" dirty="0">
                        <a:latin typeface="Panton" panose="00000500000000000000" pitchFamily="50" charset="-18"/>
                      </a:endParaRPr>
                    </a:p>
                  </a:txBody>
                  <a:tcPr marL="91449" marR="91449" marT="45722" marB="457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0222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42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14" y="46246"/>
            <a:ext cx="1195638" cy="760498"/>
          </a:xfrm>
          <a:prstGeom prst="rect">
            <a:avLst/>
          </a:prstGeom>
        </p:spPr>
      </p:pic>
      <p:pic>
        <p:nvPicPr>
          <p:cNvPr id="83" name="Kép 7"/>
          <p:cNvPicPr/>
          <p:nvPr/>
        </p:nvPicPr>
        <p:blipFill>
          <a:blip r:embed="rId4"/>
          <a:stretch/>
        </p:blipFill>
        <p:spPr>
          <a:xfrm>
            <a:off x="7633236" y="139348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36" name="TextShape 1"/>
          <p:cNvSpPr txBox="1">
            <a:spLocks noChangeArrowheads="1"/>
          </p:cNvSpPr>
          <p:nvPr/>
        </p:nvSpPr>
        <p:spPr bwMode="auto">
          <a:xfrm>
            <a:off x="-101313" y="324909"/>
            <a:ext cx="6582428" cy="2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-175680"/>
            <a:r>
              <a:rPr lang="hu-HU" altLang="hu-HU" sz="20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2. </a:t>
            </a:r>
            <a:r>
              <a:rPr lang="hu-HU" sz="2000" b="1" spc="-1" dirty="0" err="1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Activities</a:t>
            </a:r>
            <a:r>
              <a:rPr lang="hu-HU" sz="2000" b="1" spc="-1" dirty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of SI Plus </a:t>
            </a:r>
            <a:r>
              <a:rPr lang="hu-HU" sz="2000" b="1" spc="-1" dirty="0" err="1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to</a:t>
            </a:r>
            <a:r>
              <a:rPr lang="hu-HU" sz="2000" b="1" spc="-1" dirty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2000" b="1" spc="-1" dirty="0" err="1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support</a:t>
            </a:r>
            <a:r>
              <a:rPr lang="hu-HU" sz="2000" b="1" spc="-1" dirty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ESF+ </a:t>
            </a:r>
            <a:r>
              <a:rPr lang="hu-HU" sz="2000" b="1" spc="-1" dirty="0" err="1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administration</a:t>
            </a:r>
            <a:r>
              <a:rPr lang="hu-HU" sz="2000" b="1" spc="-1" dirty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 in Hungary</a:t>
            </a:r>
          </a:p>
        </p:txBody>
      </p:sp>
      <p:sp>
        <p:nvSpPr>
          <p:cNvPr id="10" name="Ötszög 9"/>
          <p:cNvSpPr/>
          <p:nvPr/>
        </p:nvSpPr>
        <p:spPr>
          <a:xfrm>
            <a:off x="217374" y="771724"/>
            <a:ext cx="1892595" cy="389612"/>
          </a:xfrm>
          <a:prstGeom prst="homePlate">
            <a:avLst/>
          </a:prstGeom>
          <a:solidFill>
            <a:srgbClr val="DA1B2D"/>
          </a:solidFill>
          <a:ln>
            <a:solidFill>
              <a:srgbClr val="DA1B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/>
              <a:t>1. </a:t>
            </a:r>
            <a:r>
              <a:rPr lang="hu-HU" sz="1200" dirty="0" err="1" smtClean="0"/>
              <a:t>Mapping</a:t>
            </a:r>
            <a:endParaRPr lang="en-GB" sz="1200" dirty="0"/>
          </a:p>
        </p:txBody>
      </p:sp>
      <p:sp>
        <p:nvSpPr>
          <p:cNvPr id="11" name="Sávnyíl 10"/>
          <p:cNvSpPr/>
          <p:nvPr/>
        </p:nvSpPr>
        <p:spPr>
          <a:xfrm>
            <a:off x="1974680" y="782357"/>
            <a:ext cx="2374604" cy="389612"/>
          </a:xfrm>
          <a:prstGeom prst="chevron">
            <a:avLst/>
          </a:prstGeom>
          <a:solidFill>
            <a:srgbClr val="FAA900"/>
          </a:solidFill>
          <a:ln>
            <a:solidFill>
              <a:srgbClr val="FA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Téglalap 11"/>
          <p:cNvSpPr/>
          <p:nvPr/>
        </p:nvSpPr>
        <p:spPr>
          <a:xfrm>
            <a:off x="2073407" y="841057"/>
            <a:ext cx="22331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 smtClean="0">
                <a:solidFill>
                  <a:schemeClr val="bg1"/>
                </a:solidFill>
              </a:rPr>
              <a:t>2. </a:t>
            </a:r>
            <a:r>
              <a:rPr lang="hu-HU" sz="1200" dirty="0" err="1" smtClean="0">
                <a:solidFill>
                  <a:schemeClr val="bg1"/>
                </a:solidFill>
              </a:rPr>
              <a:t>Competence</a:t>
            </a:r>
            <a:r>
              <a:rPr lang="hu-HU" sz="1200" dirty="0" smtClean="0">
                <a:solidFill>
                  <a:schemeClr val="bg1"/>
                </a:solidFill>
              </a:rPr>
              <a:t> Centre </a:t>
            </a:r>
            <a:r>
              <a:rPr lang="hu-HU" sz="1200" dirty="0" err="1" smtClean="0">
                <a:solidFill>
                  <a:schemeClr val="bg1"/>
                </a:solidFill>
              </a:rPr>
              <a:t>set-up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13" name="Sávnyíl 12"/>
          <p:cNvSpPr/>
          <p:nvPr/>
        </p:nvSpPr>
        <p:spPr>
          <a:xfrm>
            <a:off x="4222125" y="782357"/>
            <a:ext cx="2944124" cy="389612"/>
          </a:xfrm>
          <a:prstGeom prst="chevron">
            <a:avLst/>
          </a:prstGeom>
          <a:solidFill>
            <a:srgbClr val="92A1C2"/>
          </a:solidFill>
          <a:ln>
            <a:solidFill>
              <a:srgbClr val="92A1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Téglalap 13"/>
          <p:cNvSpPr/>
          <p:nvPr/>
        </p:nvSpPr>
        <p:spPr>
          <a:xfrm>
            <a:off x="4343076" y="841056"/>
            <a:ext cx="26402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 smtClean="0">
                <a:solidFill>
                  <a:schemeClr val="bg1"/>
                </a:solidFill>
              </a:rPr>
              <a:t>3. </a:t>
            </a:r>
            <a:r>
              <a:rPr lang="hu-HU" sz="1200" dirty="0" err="1" smtClean="0">
                <a:solidFill>
                  <a:schemeClr val="bg1"/>
                </a:solidFill>
              </a:rPr>
              <a:t>Competence</a:t>
            </a:r>
            <a:r>
              <a:rPr lang="hu-HU" sz="1200" dirty="0" smtClean="0">
                <a:solidFill>
                  <a:schemeClr val="bg1"/>
                </a:solidFill>
              </a:rPr>
              <a:t> centre </a:t>
            </a:r>
            <a:r>
              <a:rPr lang="hu-HU" sz="1200" dirty="0" err="1" smtClean="0">
                <a:solidFill>
                  <a:schemeClr val="bg1"/>
                </a:solidFill>
              </a:rPr>
              <a:t>integration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15" name="Sávnyíl 14"/>
          <p:cNvSpPr/>
          <p:nvPr/>
        </p:nvSpPr>
        <p:spPr>
          <a:xfrm>
            <a:off x="7044291" y="795383"/>
            <a:ext cx="1852479" cy="352706"/>
          </a:xfrm>
          <a:prstGeom prst="chevron">
            <a:avLst/>
          </a:prstGeom>
          <a:solidFill>
            <a:srgbClr val="F29E70"/>
          </a:solidFill>
          <a:ln>
            <a:solidFill>
              <a:srgbClr val="F29E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Téglalap 15"/>
          <p:cNvSpPr/>
          <p:nvPr/>
        </p:nvSpPr>
        <p:spPr>
          <a:xfrm>
            <a:off x="7070770" y="852053"/>
            <a:ext cx="16796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 smtClean="0">
                <a:solidFill>
                  <a:schemeClr val="bg1"/>
                </a:solidFill>
              </a:rPr>
              <a:t>4. </a:t>
            </a:r>
            <a:r>
              <a:rPr lang="hu-HU" sz="1200" dirty="0" err="1" smtClean="0">
                <a:solidFill>
                  <a:schemeClr val="bg1"/>
                </a:solidFill>
              </a:rPr>
              <a:t>Strategy</a:t>
            </a:r>
            <a:r>
              <a:rPr lang="hu-HU" sz="1200" dirty="0" smtClean="0">
                <a:solidFill>
                  <a:schemeClr val="bg1"/>
                </a:solidFill>
              </a:rPr>
              <a:t> </a:t>
            </a:r>
            <a:r>
              <a:rPr lang="hu-HU" sz="1200" dirty="0" err="1" smtClean="0">
                <a:solidFill>
                  <a:schemeClr val="bg1"/>
                </a:solidFill>
              </a:rPr>
              <a:t>planning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17" name="Téglalap 16"/>
          <p:cNvSpPr/>
          <p:nvPr/>
        </p:nvSpPr>
        <p:spPr>
          <a:xfrm>
            <a:off x="217374" y="1182602"/>
            <a:ext cx="1685107" cy="3934626"/>
          </a:xfrm>
          <a:prstGeom prst="rect">
            <a:avLst/>
          </a:prstGeom>
          <a:solidFill>
            <a:srgbClr val="DA1B2D"/>
          </a:solidFill>
          <a:ln>
            <a:solidFill>
              <a:srgbClr val="DA1B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u-HU" sz="1200" dirty="0" err="1" smtClean="0"/>
              <a:t>Methods</a:t>
            </a:r>
            <a:r>
              <a:rPr lang="hu-HU" sz="12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 err="1" smtClean="0"/>
              <a:t>Adapting</a:t>
            </a:r>
            <a:r>
              <a:rPr lang="hu-HU" sz="1200" dirty="0" smtClean="0"/>
              <a:t> </a:t>
            </a:r>
            <a:r>
              <a:rPr lang="hu-HU" sz="1200" dirty="0" err="1" smtClean="0"/>
              <a:t>the</a:t>
            </a:r>
            <a:r>
              <a:rPr lang="hu-HU" sz="1200" dirty="0" smtClean="0"/>
              <a:t> SI Plus </a:t>
            </a:r>
            <a:r>
              <a:rPr lang="hu-HU" sz="1200" dirty="0" err="1" smtClean="0"/>
              <a:t>survey</a:t>
            </a:r>
            <a:endParaRPr lang="hu-H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 err="1" smtClean="0"/>
              <a:t>Desk</a:t>
            </a:r>
            <a:r>
              <a:rPr lang="hu-HU" sz="1200" dirty="0" smtClean="0"/>
              <a:t> </a:t>
            </a:r>
            <a:r>
              <a:rPr lang="hu-HU" sz="1200" dirty="0" err="1" smtClean="0"/>
              <a:t>research</a:t>
            </a:r>
            <a:endParaRPr lang="hu-H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200" dirty="0"/>
          </a:p>
          <a:p>
            <a:r>
              <a:rPr lang="hu-HU" sz="1200" dirty="0" err="1" smtClean="0"/>
              <a:t>Results</a:t>
            </a:r>
            <a:r>
              <a:rPr lang="hu-HU" sz="12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 err="1" smtClean="0"/>
              <a:t>Criteria</a:t>
            </a:r>
            <a:r>
              <a:rPr lang="hu-HU" sz="1200" dirty="0" smtClean="0"/>
              <a:t> of SI in Hungary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 err="1" smtClean="0"/>
              <a:t>Focus</a:t>
            </a:r>
            <a:r>
              <a:rPr lang="hu-HU" sz="1200" dirty="0" smtClean="0"/>
              <a:t> </a:t>
            </a:r>
            <a:r>
              <a:rPr lang="hu-HU" sz="1200" dirty="0" err="1" smtClean="0"/>
              <a:t>areas</a:t>
            </a:r>
            <a:r>
              <a:rPr lang="hu-HU" sz="1200" dirty="0" smtClean="0"/>
              <a:t> of SI in Hungary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 smtClean="0"/>
              <a:t>SI </a:t>
            </a:r>
            <a:r>
              <a:rPr lang="hu-HU" sz="1200" dirty="0" err="1" smtClean="0"/>
              <a:t>ecosystem</a:t>
            </a:r>
            <a:r>
              <a:rPr lang="hu-HU" sz="1200" dirty="0" smtClean="0"/>
              <a:t> map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 smtClean="0"/>
              <a:t>SWOT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 err="1" smtClean="0"/>
              <a:t>Support</a:t>
            </a:r>
            <a:r>
              <a:rPr lang="hu-HU" sz="1200" dirty="0" smtClean="0"/>
              <a:t> </a:t>
            </a:r>
            <a:r>
              <a:rPr lang="hu-HU" sz="1200" dirty="0" err="1" smtClean="0"/>
              <a:t>schemes</a:t>
            </a:r>
            <a:r>
              <a:rPr lang="hu-HU" sz="1200" dirty="0" smtClean="0"/>
              <a:t> </a:t>
            </a:r>
            <a:r>
              <a:rPr lang="hu-HU" sz="1200" dirty="0" err="1" smtClean="0"/>
              <a:t>for</a:t>
            </a:r>
            <a:r>
              <a:rPr lang="hu-HU" sz="1200" dirty="0" smtClean="0"/>
              <a:t> SI (EU and </a:t>
            </a:r>
            <a:r>
              <a:rPr lang="hu-HU" sz="1200" dirty="0" err="1" smtClean="0"/>
              <a:t>national</a:t>
            </a:r>
            <a:r>
              <a:rPr lang="hu-HU" sz="1200" dirty="0" smtClean="0"/>
              <a:t> </a:t>
            </a:r>
            <a:r>
              <a:rPr lang="hu-HU" sz="1200" dirty="0" err="1" smtClean="0"/>
              <a:t>funding</a:t>
            </a:r>
            <a:r>
              <a:rPr lang="hu-HU" sz="1200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 smtClean="0"/>
              <a:t>Good </a:t>
            </a:r>
            <a:r>
              <a:rPr lang="hu-HU" sz="1200" dirty="0" err="1" smtClean="0"/>
              <a:t>practices</a:t>
            </a:r>
            <a:endParaRPr lang="hu-HU" sz="1200" dirty="0" smtClean="0"/>
          </a:p>
        </p:txBody>
      </p:sp>
      <p:sp>
        <p:nvSpPr>
          <p:cNvPr id="18" name="Téglalap 17"/>
          <p:cNvSpPr/>
          <p:nvPr/>
        </p:nvSpPr>
        <p:spPr>
          <a:xfrm>
            <a:off x="1952108" y="1182602"/>
            <a:ext cx="2180987" cy="3934626"/>
          </a:xfrm>
          <a:prstGeom prst="rect">
            <a:avLst/>
          </a:prstGeom>
          <a:solidFill>
            <a:srgbClr val="FAA900"/>
          </a:solidFill>
          <a:ln>
            <a:solidFill>
              <a:srgbClr val="FA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 smtClean="0"/>
              <a:t>SI </a:t>
            </a:r>
            <a:r>
              <a:rPr lang="hu-HU" sz="1200" dirty="0" err="1" smtClean="0"/>
              <a:t>competence</a:t>
            </a:r>
            <a:r>
              <a:rPr lang="hu-HU" sz="1200" dirty="0" smtClean="0"/>
              <a:t> centre </a:t>
            </a:r>
            <a:r>
              <a:rPr lang="hu-HU" sz="1200" dirty="0" err="1" smtClean="0"/>
              <a:t>activities</a:t>
            </a:r>
            <a:r>
              <a:rPr lang="hu-HU" sz="1200" dirty="0" smtClean="0"/>
              <a:t> </a:t>
            </a:r>
            <a:r>
              <a:rPr lang="hu-HU" sz="1200" dirty="0" err="1" smtClean="0"/>
              <a:t>integrated</a:t>
            </a:r>
            <a:r>
              <a:rPr lang="hu-HU" sz="1200" dirty="0" smtClean="0"/>
              <a:t> in IFKA </a:t>
            </a:r>
            <a:r>
              <a:rPr lang="hu-HU" sz="1200" dirty="0" err="1" smtClean="0"/>
              <a:t>activities</a:t>
            </a:r>
            <a:endParaRPr lang="hu-H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 err="1" smtClean="0"/>
              <a:t>Cooperation</a:t>
            </a:r>
            <a:r>
              <a:rPr lang="hu-HU" sz="1200" dirty="0" smtClean="0"/>
              <a:t> </a:t>
            </a:r>
            <a:r>
              <a:rPr lang="hu-HU" sz="1200" dirty="0" err="1" smtClean="0"/>
              <a:t>agreement</a:t>
            </a:r>
            <a:r>
              <a:rPr lang="hu-HU" sz="1200" dirty="0" smtClean="0"/>
              <a:t> </a:t>
            </a:r>
            <a:r>
              <a:rPr lang="hu-HU" sz="1200" dirty="0" err="1" smtClean="0"/>
              <a:t>with</a:t>
            </a:r>
            <a:r>
              <a:rPr lang="hu-HU" sz="1200" dirty="0" smtClean="0"/>
              <a:t> </a:t>
            </a:r>
            <a:r>
              <a:rPr lang="hu-HU" sz="1200" dirty="0" err="1" smtClean="0"/>
              <a:t>TinLab</a:t>
            </a:r>
            <a:r>
              <a:rPr lang="hu-HU" sz="1200" dirty="0" smtClean="0"/>
              <a:t> (</a:t>
            </a:r>
            <a:r>
              <a:rPr lang="hu-HU" sz="1200" dirty="0" err="1" smtClean="0"/>
              <a:t>SiLab</a:t>
            </a:r>
            <a:r>
              <a:rPr lang="hu-HU" sz="1200" dirty="0" smtClean="0"/>
              <a:t>) – 15.10.2022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 err="1" smtClean="0"/>
              <a:t>Cooperation</a:t>
            </a:r>
            <a:r>
              <a:rPr lang="hu-HU" sz="1200" dirty="0" smtClean="0"/>
              <a:t> </a:t>
            </a:r>
            <a:r>
              <a:rPr lang="hu-HU" sz="1200" dirty="0" err="1" smtClean="0"/>
              <a:t>agreement</a:t>
            </a:r>
            <a:r>
              <a:rPr lang="hu-HU" sz="1200" dirty="0" smtClean="0"/>
              <a:t> </a:t>
            </a:r>
            <a:r>
              <a:rPr lang="hu-HU" sz="1200" dirty="0" err="1" smtClean="0"/>
              <a:t>with</a:t>
            </a:r>
            <a:r>
              <a:rPr lang="hu-HU" sz="1200" dirty="0" smtClean="0"/>
              <a:t> NKTK (NCSMO)</a:t>
            </a:r>
            <a:r>
              <a:rPr lang="hu-HU" sz="1200" dirty="0"/>
              <a:t> – </a:t>
            </a:r>
            <a:r>
              <a:rPr lang="hu-HU" sz="1200" dirty="0" err="1"/>
              <a:t>EaSI</a:t>
            </a:r>
            <a:r>
              <a:rPr lang="hu-HU" sz="1200" dirty="0"/>
              <a:t> NCP </a:t>
            </a:r>
            <a:endParaRPr lang="hu-HU" sz="1200" dirty="0" smtClean="0"/>
          </a:p>
          <a:p>
            <a:pPr marL="541338" indent="-285750">
              <a:buFont typeface="Arial" panose="020B0604020202020204" pitchFamily="34" charset="0"/>
              <a:buChar char="•"/>
            </a:pPr>
            <a:r>
              <a:rPr lang="hu-HU" sz="1200" dirty="0" err="1" smtClean="0"/>
              <a:t>Regional</a:t>
            </a:r>
            <a:r>
              <a:rPr lang="hu-HU" sz="1200" dirty="0" smtClean="0"/>
              <a:t> </a:t>
            </a:r>
            <a:r>
              <a:rPr lang="hu-HU" sz="1200" dirty="0" err="1" smtClean="0"/>
              <a:t>contact</a:t>
            </a:r>
            <a:r>
              <a:rPr lang="hu-HU" sz="1200" dirty="0" smtClean="0"/>
              <a:t> </a:t>
            </a:r>
            <a:r>
              <a:rPr lang="hu-HU" sz="1200" dirty="0" err="1" smtClean="0"/>
              <a:t>points</a:t>
            </a:r>
            <a:r>
              <a:rPr lang="hu-HU" sz="1200" dirty="0" smtClean="0"/>
              <a:t> (Veszprém, Miskolc, Budapest)</a:t>
            </a:r>
          </a:p>
          <a:p>
            <a:pPr marL="541338" indent="-285750">
              <a:buFont typeface="Arial" panose="020B0604020202020204" pitchFamily="34" charset="0"/>
              <a:buChar char="•"/>
            </a:pPr>
            <a:r>
              <a:rPr lang="hu-HU" sz="1200" dirty="0" err="1" smtClean="0"/>
              <a:t>Cooperation</a:t>
            </a:r>
            <a:r>
              <a:rPr lang="hu-HU" sz="1200" dirty="0" smtClean="0"/>
              <a:t> </a:t>
            </a:r>
            <a:r>
              <a:rPr lang="hu-HU" sz="1200" dirty="0" err="1" smtClean="0"/>
              <a:t>focus</a:t>
            </a:r>
            <a:r>
              <a:rPr lang="hu-HU" sz="1200" dirty="0" smtClean="0"/>
              <a:t> </a:t>
            </a:r>
            <a:r>
              <a:rPr lang="hu-HU" sz="1200" dirty="0" err="1" smtClean="0"/>
              <a:t>areas</a:t>
            </a:r>
            <a:r>
              <a:rPr lang="hu-HU" sz="1200" dirty="0" smtClean="0"/>
              <a:t>:</a:t>
            </a:r>
          </a:p>
          <a:p>
            <a:pPr marL="898525" indent="-285750">
              <a:buFont typeface="Arial" panose="020B0604020202020204" pitchFamily="34" charset="0"/>
              <a:buChar char="•"/>
            </a:pPr>
            <a:r>
              <a:rPr lang="hu-HU" sz="1200" dirty="0" smtClean="0"/>
              <a:t>Policy </a:t>
            </a:r>
            <a:r>
              <a:rPr lang="hu-HU" sz="1200" dirty="0" err="1" smtClean="0"/>
              <a:t>support</a:t>
            </a:r>
            <a:r>
              <a:rPr lang="hu-HU" sz="1200" dirty="0" smtClean="0"/>
              <a:t> and </a:t>
            </a:r>
            <a:r>
              <a:rPr lang="hu-HU" sz="1200" dirty="0" err="1" smtClean="0"/>
              <a:t>strategy</a:t>
            </a:r>
            <a:r>
              <a:rPr lang="hu-HU" sz="1200" dirty="0" smtClean="0"/>
              <a:t> </a:t>
            </a:r>
            <a:r>
              <a:rPr lang="hu-HU" sz="1200" dirty="0" err="1" smtClean="0"/>
              <a:t>development</a:t>
            </a:r>
            <a:endParaRPr lang="hu-HU" sz="1200" dirty="0" smtClean="0"/>
          </a:p>
          <a:p>
            <a:pPr marL="898525" indent="-285750">
              <a:buFont typeface="Arial" panose="020B0604020202020204" pitchFamily="34" charset="0"/>
              <a:buChar char="•"/>
            </a:pPr>
            <a:r>
              <a:rPr lang="hu-HU" sz="1200" dirty="0" err="1" smtClean="0"/>
              <a:t>Information</a:t>
            </a:r>
            <a:r>
              <a:rPr lang="hu-HU" sz="1200" dirty="0" smtClean="0"/>
              <a:t> </a:t>
            </a:r>
            <a:r>
              <a:rPr lang="hu-HU" sz="1200" dirty="0" err="1" smtClean="0"/>
              <a:t>services</a:t>
            </a:r>
            <a:endParaRPr lang="hu-HU" sz="1200" dirty="0" smtClean="0"/>
          </a:p>
          <a:p>
            <a:pPr marL="898525" indent="-285750">
              <a:buFont typeface="Arial" panose="020B0604020202020204" pitchFamily="34" charset="0"/>
              <a:buChar char="•"/>
            </a:pPr>
            <a:r>
              <a:rPr lang="hu-HU" sz="1200" dirty="0" smtClean="0"/>
              <a:t>Networking</a:t>
            </a:r>
            <a:endParaRPr lang="en-GB" sz="1200" dirty="0"/>
          </a:p>
        </p:txBody>
      </p:sp>
      <p:sp>
        <p:nvSpPr>
          <p:cNvPr id="19" name="Téglalap 18"/>
          <p:cNvSpPr/>
          <p:nvPr/>
        </p:nvSpPr>
        <p:spPr>
          <a:xfrm>
            <a:off x="4202514" y="1193228"/>
            <a:ext cx="2780849" cy="3924000"/>
          </a:xfrm>
          <a:prstGeom prst="rect">
            <a:avLst/>
          </a:prstGeom>
          <a:solidFill>
            <a:srgbClr val="92A1C2"/>
          </a:solidFill>
          <a:ln>
            <a:solidFill>
              <a:srgbClr val="92A1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 err="1" smtClean="0"/>
              <a:t>Supporting</a:t>
            </a:r>
            <a:r>
              <a:rPr lang="hu-HU" sz="1200" dirty="0" smtClean="0"/>
              <a:t> ESF+ </a:t>
            </a:r>
            <a:r>
              <a:rPr lang="hu-HU" sz="1200" dirty="0" err="1" smtClean="0"/>
              <a:t>MAs</a:t>
            </a:r>
            <a:endParaRPr lang="hu-HU" sz="1200" dirty="0"/>
          </a:p>
          <a:p>
            <a:pPr marL="541338" indent="-285750">
              <a:buFont typeface="Arial" panose="020B0604020202020204" pitchFamily="34" charset="0"/>
              <a:buChar char="•"/>
            </a:pPr>
            <a:r>
              <a:rPr lang="hu-HU" sz="1200" dirty="0" err="1" smtClean="0"/>
              <a:t>Prime</a:t>
            </a:r>
            <a:r>
              <a:rPr lang="hu-HU" sz="1200" dirty="0" smtClean="0"/>
              <a:t> </a:t>
            </a:r>
            <a:r>
              <a:rPr lang="hu-HU" sz="1200" dirty="0" err="1" smtClean="0"/>
              <a:t>Minister’s</a:t>
            </a:r>
            <a:r>
              <a:rPr lang="hu-HU" sz="1200" dirty="0" smtClean="0"/>
              <a:t> Office: EDIOP+, HRDOP+ MA</a:t>
            </a:r>
          </a:p>
          <a:p>
            <a:pPr marL="541338" indent="-285750">
              <a:buFont typeface="Arial" panose="020B0604020202020204" pitchFamily="34" charset="0"/>
              <a:buChar char="•"/>
            </a:pPr>
            <a:r>
              <a:rPr lang="hu-HU" sz="1200" dirty="0" smtClean="0"/>
              <a:t>Policy </a:t>
            </a:r>
            <a:r>
              <a:rPr lang="hu-HU" sz="1200" dirty="0" err="1" smtClean="0"/>
              <a:t>advisory</a:t>
            </a:r>
            <a:r>
              <a:rPr lang="hu-HU" sz="1200" dirty="0" smtClean="0"/>
              <a:t> </a:t>
            </a:r>
            <a:r>
              <a:rPr lang="hu-HU" sz="1200" dirty="0" err="1" smtClean="0"/>
              <a:t>board</a:t>
            </a:r>
            <a:endParaRPr lang="hu-HU" sz="1200" dirty="0"/>
          </a:p>
          <a:p>
            <a:pPr marL="541338" indent="-285750">
              <a:buFont typeface="Arial" panose="020B0604020202020204" pitchFamily="34" charset="0"/>
              <a:buChar char="•"/>
            </a:pPr>
            <a:r>
              <a:rPr lang="hu-HU" sz="1200" dirty="0" err="1" smtClean="0"/>
              <a:t>Needs</a:t>
            </a:r>
            <a:r>
              <a:rPr lang="hu-HU" sz="1200" dirty="0" smtClean="0"/>
              <a:t>: </a:t>
            </a:r>
            <a:r>
              <a:rPr lang="hu-HU" sz="1200" dirty="0" err="1" smtClean="0"/>
              <a:t>integrating</a:t>
            </a:r>
            <a:r>
              <a:rPr lang="hu-HU" sz="1200" dirty="0" smtClean="0"/>
              <a:t> SI </a:t>
            </a:r>
            <a:r>
              <a:rPr lang="hu-HU" sz="1200" dirty="0" err="1" smtClean="0"/>
              <a:t>related</a:t>
            </a:r>
            <a:r>
              <a:rPr lang="hu-HU" sz="1200" dirty="0" smtClean="0"/>
              <a:t> </a:t>
            </a:r>
            <a:r>
              <a:rPr lang="hu-HU" sz="1200" dirty="0" err="1" smtClean="0"/>
              <a:t>evaluation</a:t>
            </a:r>
            <a:r>
              <a:rPr lang="hu-HU" sz="1200" dirty="0" smtClean="0"/>
              <a:t> </a:t>
            </a:r>
            <a:r>
              <a:rPr lang="hu-HU" sz="1200" dirty="0" err="1" smtClean="0"/>
              <a:t>criteria</a:t>
            </a:r>
            <a:r>
              <a:rPr lang="hu-HU" sz="1200" dirty="0" smtClean="0"/>
              <a:t> in </a:t>
            </a:r>
            <a:r>
              <a:rPr lang="hu-HU" sz="1200" dirty="0" err="1" smtClean="0"/>
              <a:t>the</a:t>
            </a:r>
            <a:r>
              <a:rPr lang="hu-HU" sz="1200" dirty="0" smtClean="0"/>
              <a:t> </a:t>
            </a:r>
            <a:r>
              <a:rPr lang="hu-HU" sz="1200" dirty="0" err="1" smtClean="0"/>
              <a:t>evaluation</a:t>
            </a:r>
            <a:r>
              <a:rPr lang="hu-HU" sz="1200" dirty="0" smtClean="0"/>
              <a:t> of </a:t>
            </a:r>
            <a:r>
              <a:rPr lang="hu-HU" sz="1200" dirty="0" err="1" smtClean="0"/>
              <a:t>subsidy</a:t>
            </a:r>
            <a:r>
              <a:rPr lang="hu-HU" sz="1200" dirty="0" smtClean="0"/>
              <a:t> </a:t>
            </a:r>
            <a:r>
              <a:rPr lang="hu-HU" sz="1200" dirty="0" err="1" smtClean="0"/>
              <a:t>programmes</a:t>
            </a:r>
            <a:r>
              <a:rPr lang="hu-HU" sz="1200" dirty="0" smtClean="0"/>
              <a:t> </a:t>
            </a:r>
            <a:r>
              <a:rPr lang="hu-HU" sz="1200" dirty="0" err="1" smtClean="0"/>
              <a:t>for</a:t>
            </a:r>
            <a:r>
              <a:rPr lang="hu-HU" sz="1200" dirty="0" smtClean="0"/>
              <a:t> </a:t>
            </a:r>
            <a:r>
              <a:rPr lang="hu-HU" sz="1200" dirty="0" err="1" smtClean="0"/>
              <a:t>competitiveness</a:t>
            </a:r>
            <a:r>
              <a:rPr lang="hu-HU" sz="1200" dirty="0" smtClean="0"/>
              <a:t> </a:t>
            </a:r>
            <a:r>
              <a:rPr lang="hu-HU" sz="1200" dirty="0" err="1" smtClean="0"/>
              <a:t>development</a:t>
            </a:r>
            <a:endParaRPr lang="hu-H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 smtClean="0"/>
              <a:t>National SI </a:t>
            </a:r>
            <a:r>
              <a:rPr lang="hu-HU" sz="1200" dirty="0" err="1" smtClean="0"/>
              <a:t>Competence</a:t>
            </a:r>
            <a:r>
              <a:rPr lang="hu-HU" sz="1200" dirty="0" smtClean="0"/>
              <a:t> Centre online platform – </a:t>
            </a:r>
            <a:r>
              <a:rPr lang="hu-HU" sz="1200" dirty="0" err="1" smtClean="0"/>
              <a:t>visibility</a:t>
            </a:r>
            <a:r>
              <a:rPr lang="hu-HU" sz="1200" dirty="0" smtClean="0"/>
              <a:t>, </a:t>
            </a:r>
            <a:r>
              <a:rPr lang="hu-HU" sz="1200" dirty="0" err="1" smtClean="0"/>
              <a:t>narratives</a:t>
            </a:r>
            <a:r>
              <a:rPr lang="hu-HU" sz="1200" dirty="0" smtClean="0"/>
              <a:t>, </a:t>
            </a:r>
            <a:r>
              <a:rPr lang="hu-HU" sz="1200" dirty="0" err="1" smtClean="0"/>
              <a:t>evaluation</a:t>
            </a:r>
            <a:endParaRPr lang="hu-H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 smtClean="0"/>
              <a:t>IFKA Social Innovation </a:t>
            </a:r>
            <a:r>
              <a:rPr lang="hu-HU" sz="1200" dirty="0" err="1" smtClean="0"/>
              <a:t>Award</a:t>
            </a:r>
            <a:r>
              <a:rPr lang="hu-HU" sz="1200" dirty="0" smtClean="0"/>
              <a:t>: </a:t>
            </a:r>
            <a:r>
              <a:rPr lang="hu-HU" sz="1200" dirty="0" err="1"/>
              <a:t>n</a:t>
            </a:r>
            <a:r>
              <a:rPr lang="hu-HU" sz="1200" dirty="0" err="1" smtClean="0"/>
              <a:t>ational</a:t>
            </a:r>
            <a:r>
              <a:rPr lang="hu-HU" sz="1200" dirty="0" smtClean="0"/>
              <a:t> SI idea contest – </a:t>
            </a:r>
            <a:r>
              <a:rPr lang="hu-HU" sz="1200" dirty="0" err="1" smtClean="0"/>
              <a:t>good</a:t>
            </a:r>
            <a:r>
              <a:rPr lang="hu-HU" sz="1200" dirty="0" smtClean="0"/>
              <a:t> </a:t>
            </a:r>
            <a:r>
              <a:rPr lang="hu-HU" sz="1200" dirty="0" err="1" smtClean="0"/>
              <a:t>practice</a:t>
            </a:r>
            <a:r>
              <a:rPr lang="hu-HU" sz="1200" dirty="0" smtClean="0"/>
              <a:t> </a:t>
            </a:r>
            <a:r>
              <a:rPr lang="hu-HU" sz="1200" dirty="0" err="1" smtClean="0"/>
              <a:t>identification</a:t>
            </a:r>
            <a:endParaRPr lang="hu-H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 err="1" smtClean="0"/>
              <a:t>Scaling</a:t>
            </a:r>
            <a:r>
              <a:rPr lang="hu-HU" sz="1200" dirty="0" smtClean="0"/>
              <a:t> SI </a:t>
            </a:r>
            <a:r>
              <a:rPr lang="hu-HU" sz="1200" dirty="0" err="1" smtClean="0"/>
              <a:t>good</a:t>
            </a:r>
            <a:r>
              <a:rPr lang="hu-HU" sz="1200" dirty="0" smtClean="0"/>
              <a:t> </a:t>
            </a:r>
            <a:r>
              <a:rPr lang="hu-HU" sz="1200" dirty="0" err="1" smtClean="0"/>
              <a:t>practice</a:t>
            </a:r>
            <a:r>
              <a:rPr lang="hu-HU" sz="1200" dirty="0" smtClean="0"/>
              <a:t> – </a:t>
            </a:r>
            <a:r>
              <a:rPr lang="hu-HU" sz="1200" dirty="0" err="1" smtClean="0"/>
              <a:t>MarketMate</a:t>
            </a:r>
            <a:r>
              <a:rPr lang="hu-HU" sz="1200" dirty="0" smtClean="0"/>
              <a:t> SE pre-</a:t>
            </a:r>
            <a:r>
              <a:rPr lang="hu-HU" sz="1200" dirty="0" err="1" smtClean="0"/>
              <a:t>evaluation</a:t>
            </a:r>
            <a:r>
              <a:rPr lang="hu-HU" sz="1200" dirty="0" smtClean="0"/>
              <a:t> </a:t>
            </a:r>
            <a:r>
              <a:rPr lang="hu-HU" sz="1200" dirty="0" err="1" smtClean="0"/>
              <a:t>system</a:t>
            </a:r>
            <a:r>
              <a:rPr lang="hu-HU" sz="1200" dirty="0" smtClean="0"/>
              <a:t> </a:t>
            </a:r>
            <a:endParaRPr lang="hu-HU" sz="1200" dirty="0"/>
          </a:p>
          <a:p>
            <a:pPr marL="542925" lvl="1" indent="-285750">
              <a:buFont typeface="Arial" panose="020B0604020202020204" pitchFamily="34" charset="0"/>
              <a:buChar char="•"/>
            </a:pPr>
            <a:r>
              <a:rPr lang="hu-HU" sz="1200" dirty="0" smtClean="0"/>
              <a:t>IFKA Social Innovation </a:t>
            </a:r>
            <a:r>
              <a:rPr lang="hu-HU" sz="1200" dirty="0" err="1" smtClean="0"/>
              <a:t>Award</a:t>
            </a:r>
            <a:r>
              <a:rPr lang="hu-HU" sz="1200" dirty="0" smtClean="0"/>
              <a:t> – </a:t>
            </a:r>
            <a:r>
              <a:rPr lang="hu-HU" sz="1200" dirty="0" err="1" smtClean="0"/>
              <a:t>evaluation</a:t>
            </a:r>
            <a:r>
              <a:rPr lang="hu-HU" sz="1200" dirty="0" smtClean="0"/>
              <a:t> of SI</a:t>
            </a:r>
            <a:endParaRPr lang="hu-HU" sz="1200" dirty="0"/>
          </a:p>
          <a:p>
            <a:pPr marL="542925" lvl="1" indent="-285750">
              <a:buFont typeface="Arial" panose="020B0604020202020204" pitchFamily="34" charset="0"/>
              <a:buChar char="•"/>
            </a:pPr>
            <a:r>
              <a:rPr lang="hu-HU" sz="1200" dirty="0" err="1" smtClean="0"/>
              <a:t>Shared</a:t>
            </a:r>
            <a:r>
              <a:rPr lang="hu-HU" sz="1200" dirty="0" smtClean="0"/>
              <a:t> </a:t>
            </a:r>
            <a:r>
              <a:rPr lang="hu-HU" sz="1200" dirty="0" err="1" smtClean="0"/>
              <a:t>with</a:t>
            </a:r>
            <a:r>
              <a:rPr lang="hu-HU" sz="1200" dirty="0" smtClean="0"/>
              <a:t> BG ESF+ MA</a:t>
            </a:r>
            <a:endParaRPr lang="en-GB" sz="1200" dirty="0"/>
          </a:p>
        </p:txBody>
      </p:sp>
      <p:sp>
        <p:nvSpPr>
          <p:cNvPr id="20" name="Téglalap 19"/>
          <p:cNvSpPr/>
          <p:nvPr/>
        </p:nvSpPr>
        <p:spPr>
          <a:xfrm>
            <a:off x="7040941" y="1148089"/>
            <a:ext cx="1667761" cy="3969139"/>
          </a:xfrm>
          <a:prstGeom prst="rect">
            <a:avLst/>
          </a:prstGeom>
          <a:solidFill>
            <a:srgbClr val="F29E70"/>
          </a:solidFill>
          <a:ln>
            <a:solidFill>
              <a:srgbClr val="F29E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err="1" smtClean="0"/>
              <a:t>Strategic</a:t>
            </a:r>
            <a:r>
              <a:rPr lang="hu-HU" sz="1400" dirty="0" smtClean="0"/>
              <a:t> </a:t>
            </a:r>
            <a:r>
              <a:rPr lang="hu-HU" sz="1400" dirty="0" err="1" smtClean="0"/>
              <a:t>Recommendations</a:t>
            </a:r>
            <a:r>
              <a:rPr lang="hu-HU" sz="1400" dirty="0" smtClean="0"/>
              <a:t> </a:t>
            </a:r>
            <a:r>
              <a:rPr lang="hu-HU" sz="1400" dirty="0" err="1" smtClean="0"/>
              <a:t>for</a:t>
            </a:r>
            <a:r>
              <a:rPr lang="hu-HU" sz="1400" dirty="0" smtClean="0"/>
              <a:t> </a:t>
            </a:r>
            <a:r>
              <a:rPr lang="hu-HU" sz="1400" dirty="0" err="1" smtClean="0"/>
              <a:t>the</a:t>
            </a:r>
            <a:r>
              <a:rPr lang="hu-HU" sz="1400" dirty="0" smtClean="0"/>
              <a:t> </a:t>
            </a:r>
            <a:r>
              <a:rPr lang="hu-HU" sz="1400" dirty="0" err="1" smtClean="0"/>
              <a:t>Development</a:t>
            </a:r>
            <a:r>
              <a:rPr lang="hu-HU" sz="1400" dirty="0" smtClean="0"/>
              <a:t> of </a:t>
            </a:r>
            <a:r>
              <a:rPr lang="hu-HU" sz="1400" dirty="0" err="1" smtClean="0"/>
              <a:t>the</a:t>
            </a:r>
            <a:r>
              <a:rPr lang="hu-HU" sz="1400" dirty="0" smtClean="0"/>
              <a:t> </a:t>
            </a:r>
            <a:r>
              <a:rPr lang="hu-HU" sz="1400" dirty="0" err="1" smtClean="0"/>
              <a:t>Hungarian</a:t>
            </a:r>
            <a:r>
              <a:rPr lang="hu-HU" sz="1400" dirty="0" smtClean="0"/>
              <a:t> SI </a:t>
            </a:r>
            <a:r>
              <a:rPr lang="hu-HU" sz="1400" dirty="0" err="1" smtClean="0"/>
              <a:t>Ecosystem</a:t>
            </a:r>
            <a:r>
              <a:rPr lang="hu-HU" sz="1400" dirty="0" smtClean="0"/>
              <a:t> – </a:t>
            </a:r>
            <a:r>
              <a:rPr lang="hu-HU" sz="1400" dirty="0" smtClean="0"/>
              <a:t>3.7.2023</a:t>
            </a:r>
            <a:endParaRPr lang="en-GB" sz="1400" dirty="0"/>
          </a:p>
        </p:txBody>
      </p:sp>
      <p:pic>
        <p:nvPicPr>
          <p:cNvPr id="81" name="Kép 4"/>
          <p:cNvPicPr/>
          <p:nvPr/>
        </p:nvPicPr>
        <p:blipFill>
          <a:blip r:embed="rId5"/>
          <a:stretch/>
        </p:blipFill>
        <p:spPr>
          <a:xfrm>
            <a:off x="6997116" y="4669740"/>
            <a:ext cx="2283120" cy="4737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590789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14" y="46246"/>
            <a:ext cx="1195638" cy="760498"/>
          </a:xfrm>
          <a:prstGeom prst="rect">
            <a:avLst/>
          </a:prstGeom>
        </p:spPr>
      </p:pic>
      <p:pic>
        <p:nvPicPr>
          <p:cNvPr id="83" name="Kép 7"/>
          <p:cNvPicPr/>
          <p:nvPr/>
        </p:nvPicPr>
        <p:blipFill>
          <a:blip r:embed="rId4"/>
          <a:stretch/>
        </p:blipFill>
        <p:spPr>
          <a:xfrm>
            <a:off x="7633236" y="139348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36" name="TextShape 1"/>
          <p:cNvSpPr txBox="1">
            <a:spLocks noChangeArrowheads="1"/>
          </p:cNvSpPr>
          <p:nvPr/>
        </p:nvSpPr>
        <p:spPr bwMode="auto">
          <a:xfrm>
            <a:off x="-69414" y="202057"/>
            <a:ext cx="6582428" cy="2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-175680"/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3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.1.1</a:t>
            </a:r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. </a:t>
            </a:r>
            <a:r>
              <a:rPr lang="en-US" altLang="hu-HU" sz="16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Strategic </a:t>
            </a:r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recommendations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– </a:t>
            </a:r>
            <a:r>
              <a:rPr lang="hu-HU" altLang="hu-HU" sz="1600" b="1" kern="0" dirty="0" err="1" smtClean="0">
                <a:solidFill>
                  <a:srgbClr val="C00000"/>
                </a:solidFill>
                <a:latin typeface="Panton" panose="00000500000000000000" pitchFamily="50" charset="-18"/>
              </a:rPr>
              <a:t>Results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of </a:t>
            </a:r>
            <a:r>
              <a:rPr lang="hu-HU" altLang="hu-HU" sz="1600" b="1" kern="0" dirty="0" err="1" smtClean="0">
                <a:solidFill>
                  <a:srgbClr val="C00000"/>
                </a:solidFill>
                <a:latin typeface="Panton" panose="00000500000000000000" pitchFamily="50" charset="-18"/>
              </a:rPr>
              <a:t>mapping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– </a:t>
            </a:r>
            <a:r>
              <a:rPr lang="hu-HU" altLang="hu-HU" sz="1600" b="1" kern="0" dirty="0" err="1" smtClean="0">
                <a:solidFill>
                  <a:srgbClr val="C00000"/>
                </a:solidFill>
                <a:latin typeface="Panton" panose="00000500000000000000" pitchFamily="50" charset="-18"/>
              </a:rPr>
              <a:t>Ecosystem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map </a:t>
            </a:r>
            <a:endParaRPr lang="hu-HU" sz="1600" b="1" spc="-1" dirty="0">
              <a:solidFill>
                <a:srgbClr val="C00000"/>
              </a:solidFill>
              <a:latin typeface="Panton" panose="00000500000000000000" pitchFamily="50" charset="-18"/>
              <a:ea typeface="Arial"/>
            </a:endParaRPr>
          </a:p>
        </p:txBody>
      </p:sp>
      <p:pic>
        <p:nvPicPr>
          <p:cNvPr id="81" name="Kép 4"/>
          <p:cNvPicPr/>
          <p:nvPr/>
        </p:nvPicPr>
        <p:blipFill>
          <a:blip r:embed="rId5"/>
          <a:stretch/>
        </p:blipFill>
        <p:spPr>
          <a:xfrm>
            <a:off x="6997116" y="466974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0" y="582306"/>
            <a:ext cx="6587709" cy="454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0203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14" y="46246"/>
            <a:ext cx="1195638" cy="760498"/>
          </a:xfrm>
          <a:prstGeom prst="rect">
            <a:avLst/>
          </a:prstGeom>
        </p:spPr>
      </p:pic>
      <p:pic>
        <p:nvPicPr>
          <p:cNvPr id="83" name="Kép 7"/>
          <p:cNvPicPr/>
          <p:nvPr/>
        </p:nvPicPr>
        <p:blipFill>
          <a:blip r:embed="rId4"/>
          <a:stretch/>
        </p:blipFill>
        <p:spPr>
          <a:xfrm>
            <a:off x="7633236" y="139348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36" name="TextShape 1"/>
          <p:cNvSpPr txBox="1">
            <a:spLocks noChangeArrowheads="1"/>
          </p:cNvSpPr>
          <p:nvPr/>
        </p:nvSpPr>
        <p:spPr bwMode="auto">
          <a:xfrm>
            <a:off x="-69414" y="202057"/>
            <a:ext cx="6582428" cy="2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-175680"/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3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.1.2</a:t>
            </a:r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. </a:t>
            </a:r>
            <a:r>
              <a:rPr lang="en-US" altLang="hu-HU" sz="16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Strategic </a:t>
            </a:r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recommendations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– </a:t>
            </a:r>
            <a:r>
              <a:rPr lang="hu-HU" altLang="hu-HU" sz="1600" b="1" kern="0" dirty="0" err="1" smtClean="0">
                <a:solidFill>
                  <a:srgbClr val="C00000"/>
                </a:solidFill>
                <a:latin typeface="Panton" panose="00000500000000000000" pitchFamily="50" charset="-18"/>
              </a:rPr>
              <a:t>Results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of </a:t>
            </a:r>
            <a:r>
              <a:rPr lang="hu-HU" altLang="hu-HU" sz="1600" b="1" kern="0" dirty="0" err="1" smtClean="0">
                <a:solidFill>
                  <a:srgbClr val="C00000"/>
                </a:solidFill>
                <a:latin typeface="Panton" panose="00000500000000000000" pitchFamily="50" charset="-18"/>
              </a:rPr>
              <a:t>mapping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– SWOT </a:t>
            </a:r>
            <a:r>
              <a:rPr lang="hu-HU" altLang="hu-HU" sz="1600" b="1" kern="0" dirty="0" err="1" smtClean="0">
                <a:solidFill>
                  <a:srgbClr val="C00000"/>
                </a:solidFill>
                <a:latin typeface="Panton" panose="00000500000000000000" pitchFamily="50" charset="-18"/>
              </a:rPr>
              <a:t>analysis</a:t>
            </a:r>
            <a:endParaRPr lang="hu-HU" sz="1600" b="1" spc="-1" dirty="0">
              <a:solidFill>
                <a:srgbClr val="C00000"/>
              </a:solidFill>
              <a:latin typeface="Panton" panose="00000500000000000000" pitchFamily="50" charset="-18"/>
              <a:ea typeface="Arial"/>
            </a:endParaRPr>
          </a:p>
        </p:txBody>
      </p:sp>
      <p:pic>
        <p:nvPicPr>
          <p:cNvPr id="81" name="Kép 4"/>
          <p:cNvPicPr/>
          <p:nvPr/>
        </p:nvPicPr>
        <p:blipFill>
          <a:blip r:embed="rId5"/>
          <a:stretch/>
        </p:blipFill>
        <p:spPr>
          <a:xfrm>
            <a:off x="6997116" y="4669740"/>
            <a:ext cx="2283120" cy="473760"/>
          </a:xfrm>
          <a:prstGeom prst="rect">
            <a:avLst/>
          </a:prstGeom>
          <a:ln>
            <a:noFill/>
          </a:ln>
        </p:spPr>
      </p:pic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147290"/>
              </p:ext>
            </p:extLst>
          </p:nvPr>
        </p:nvGraphicFramePr>
        <p:xfrm>
          <a:off x="246488" y="806744"/>
          <a:ext cx="8551500" cy="39419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75750">
                  <a:extLst>
                    <a:ext uri="{9D8B030D-6E8A-4147-A177-3AD203B41FA5}">
                      <a16:colId xmlns:a16="http://schemas.microsoft.com/office/drawing/2014/main" val="933637013"/>
                    </a:ext>
                  </a:extLst>
                </a:gridCol>
                <a:gridCol w="4275750">
                  <a:extLst>
                    <a:ext uri="{9D8B030D-6E8A-4147-A177-3AD203B41FA5}">
                      <a16:colId xmlns:a16="http://schemas.microsoft.com/office/drawing/2014/main" val="1026038463"/>
                    </a:ext>
                  </a:extLst>
                </a:gridCol>
              </a:tblGrid>
              <a:tr h="279234">
                <a:tc>
                  <a:txBody>
                    <a:bodyPr/>
                    <a:lstStyle/>
                    <a:p>
                      <a:r>
                        <a:rPr lang="hu-HU" sz="1200" b="1" noProof="0" dirty="0" err="1" smtClean="0">
                          <a:latin typeface="Panton" panose="00000500000000000000" pitchFamily="50" charset="-18"/>
                        </a:rPr>
                        <a:t>Strengths</a:t>
                      </a:r>
                      <a:endParaRPr lang="en-GB" sz="1200" b="1" noProof="0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latin typeface="Panton" panose="00000500000000000000" pitchFamily="50" charset="-18"/>
                        </a:rPr>
                        <a:t>Weaknesses</a:t>
                      </a:r>
                      <a:endParaRPr lang="en-GB" sz="1200" b="1" noProof="0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85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 smtClean="0">
                          <a:latin typeface="Panton" panose="00000500000000000000" pitchFamily="50" charset="-18"/>
                        </a:rPr>
                        <a:t>Active and cooperative ecosystem</a:t>
                      </a:r>
                      <a:endParaRPr lang="en-GB" sz="1200" baseline="0" noProof="0" dirty="0" smtClean="0">
                        <a:latin typeface="Panton" panose="00000500000000000000" pitchFamily="50" charset="-18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noProof="0" dirty="0" smtClean="0">
                          <a:latin typeface="Panton" panose="00000500000000000000" pitchFamily="50" charset="-18"/>
                        </a:rPr>
                        <a:t>SI trainings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noProof="0" dirty="0" smtClean="0">
                          <a:latin typeface="Panton" panose="00000500000000000000" pitchFamily="50" charset="-18"/>
                        </a:rPr>
                        <a:t>SI workshops (labs, experimental facilities)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noProof="0" dirty="0" smtClean="0">
                          <a:latin typeface="Panton" panose="00000500000000000000" pitchFamily="50" charset="-18"/>
                        </a:rPr>
                        <a:t>Targeted funding programmes focusing on the development of SI (national and EU resources)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noProof="0" dirty="0" smtClean="0">
                          <a:latin typeface="Panton" panose="00000500000000000000" pitchFamily="50" charset="-18"/>
                        </a:rPr>
                        <a:t>Good practices</a:t>
                      </a:r>
                      <a:endParaRPr lang="en-GB" sz="1200" noProof="0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noProof="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Lack of conceptual, legal and regulatory frameworks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noProof="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Lack of awareness, visibility and consciousness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noProof="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Underdevelopment of funding programs and financing structures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noProof="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Lack of social innovation management competencies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noProof="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Lack of methodologies, practices and capacities for </a:t>
                      </a:r>
                      <a:r>
                        <a:rPr lang="en-US" sz="1200" kern="1200" noProof="0" dirty="0" err="1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analysing</a:t>
                      </a:r>
                      <a:r>
                        <a:rPr lang="en-US" sz="1200" kern="1200" noProof="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 and identifying social innovations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noProof="0" dirty="0" smtClean="0">
                          <a:solidFill>
                            <a:schemeClr val="dk1"/>
                          </a:solidFill>
                          <a:latin typeface="Panton" panose="00000500000000000000" pitchFamily="50" charset="-18"/>
                          <a:ea typeface="+mn-ea"/>
                          <a:cs typeface="+mn-cs"/>
                        </a:rPr>
                        <a:t>Lack of adaptation and scaling methodologies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85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latin typeface="Panton" panose="00000500000000000000" pitchFamily="50" charset="-18"/>
                        </a:rPr>
                        <a:t>Opportunities</a:t>
                      </a:r>
                      <a:endParaRPr lang="en-GB" sz="1200" b="1" noProof="0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b="1" dirty="0" err="1" smtClean="0">
                          <a:latin typeface="Panton" panose="00000500000000000000" pitchFamily="50" charset="-18"/>
                        </a:rPr>
                        <a:t>Threats</a:t>
                      </a:r>
                      <a:endParaRPr lang="en-GB" sz="1200" b="1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47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>
                          <a:latin typeface="Panton" panose="00000500000000000000" pitchFamily="50" charset="-18"/>
                        </a:rPr>
                        <a:t>Strengthening policy intentions and awareness regarding the development of social innovation on the EU level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>
                          <a:latin typeface="Panton" panose="00000500000000000000" pitchFamily="50" charset="-18"/>
                        </a:rPr>
                        <a:t>Emerging new demands and market gaps (new societal problems)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>
                          <a:latin typeface="Panton" panose="00000500000000000000" pitchFamily="50" charset="-18"/>
                        </a:rPr>
                        <a:t>ESG/CSRD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err="1" smtClean="0">
                          <a:latin typeface="Panton" panose="00000500000000000000" pitchFamily="50" charset="-18"/>
                        </a:rPr>
                        <a:t>Stregthening</a:t>
                      </a:r>
                      <a:r>
                        <a:rPr lang="en-US" sz="1200" dirty="0" smtClean="0">
                          <a:latin typeface="Panton" panose="00000500000000000000" pitchFamily="50" charset="-18"/>
                        </a:rPr>
                        <a:t> R &amp; D &amp; I sector in Hungary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>
                          <a:latin typeface="Panton" panose="00000500000000000000" pitchFamily="50" charset="-18"/>
                        </a:rPr>
                        <a:t>Supportive strategies (R&amp;D&amp;I, SME…)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>
                          <a:latin typeface="Panton" panose="00000500000000000000" pitchFamily="50" charset="-18"/>
                        </a:rPr>
                        <a:t>Cross-sectoral, interdepartmental collaborations</a:t>
                      </a:r>
                    </a:p>
                    <a:p>
                      <a:endParaRPr lang="en-GB" sz="1200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>
                          <a:latin typeface="Panton" panose="00000500000000000000" pitchFamily="50" charset="-18"/>
                        </a:rPr>
                        <a:t>Hungarian R&amp;D&amp;I performance lagging behind of the EU average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>
                          <a:latin typeface="Panton" panose="00000500000000000000" pitchFamily="50" charset="-18"/>
                        </a:rPr>
                        <a:t>Structural problems of financing SI (cyclicality, narrowing non-refundable resources)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>
                          <a:latin typeface="Panton" panose="00000500000000000000" pitchFamily="50" charset="-18"/>
                        </a:rPr>
                        <a:t>Crises of relevant sectoral ecosystems (rural economies, healthcare, education, social sector, higher education etc.)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dirty="0" err="1" smtClean="0">
                          <a:latin typeface="Panton" panose="00000500000000000000" pitchFamily="50" charset="-18"/>
                        </a:rPr>
                        <a:t>Missing</a:t>
                      </a:r>
                      <a:r>
                        <a:rPr lang="hu-HU" sz="120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en-US" sz="1200" dirty="0" smtClean="0">
                          <a:latin typeface="Panton" panose="00000500000000000000" pitchFamily="50" charset="-18"/>
                        </a:rPr>
                        <a:t>culture </a:t>
                      </a:r>
                      <a:r>
                        <a:rPr lang="hu-HU" sz="1200" dirty="0" smtClean="0">
                          <a:latin typeface="Panton" panose="00000500000000000000" pitchFamily="50" charset="-18"/>
                        </a:rPr>
                        <a:t>of </a:t>
                      </a:r>
                      <a:r>
                        <a:rPr lang="en-US" sz="1200" dirty="0" smtClean="0">
                          <a:latin typeface="Panton" panose="00000500000000000000" pitchFamily="50" charset="-18"/>
                        </a:rPr>
                        <a:t>supporting social innovation (different levels of the public sector)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930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44976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14" y="46246"/>
            <a:ext cx="1195638" cy="760498"/>
          </a:xfrm>
          <a:prstGeom prst="rect">
            <a:avLst/>
          </a:prstGeom>
        </p:spPr>
      </p:pic>
      <p:pic>
        <p:nvPicPr>
          <p:cNvPr id="83" name="Kép 7"/>
          <p:cNvPicPr/>
          <p:nvPr/>
        </p:nvPicPr>
        <p:blipFill>
          <a:blip r:embed="rId4"/>
          <a:stretch/>
        </p:blipFill>
        <p:spPr>
          <a:xfrm>
            <a:off x="7633236" y="139348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36" name="TextShape 1"/>
          <p:cNvSpPr txBox="1">
            <a:spLocks noChangeArrowheads="1"/>
          </p:cNvSpPr>
          <p:nvPr/>
        </p:nvSpPr>
        <p:spPr bwMode="auto">
          <a:xfrm>
            <a:off x="-69414" y="202057"/>
            <a:ext cx="6582428" cy="2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-175680"/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3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.1</a:t>
            </a:r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.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3</a:t>
            </a:r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</a:t>
            </a:r>
            <a:r>
              <a:rPr lang="en-US" altLang="hu-HU" sz="16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Strategic </a:t>
            </a:r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recommendations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</a:t>
            </a:r>
            <a:r>
              <a:rPr lang="hu-HU" altLang="hu-HU" sz="16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– </a:t>
            </a:r>
            <a:r>
              <a:rPr lang="hu-HU" altLang="hu-HU" sz="1600" b="1" kern="0" dirty="0" err="1" smtClean="0">
                <a:solidFill>
                  <a:srgbClr val="C00000"/>
                </a:solidFill>
                <a:latin typeface="Panton" panose="00000500000000000000" pitchFamily="50" charset="-18"/>
              </a:rPr>
              <a:t>Results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of </a:t>
            </a:r>
            <a:r>
              <a:rPr lang="hu-HU" altLang="hu-HU" sz="1600" b="1" kern="0" dirty="0" err="1" smtClean="0">
                <a:solidFill>
                  <a:srgbClr val="C00000"/>
                </a:solidFill>
                <a:latin typeface="Panton" panose="00000500000000000000" pitchFamily="50" charset="-18"/>
              </a:rPr>
              <a:t>mapping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</a:t>
            </a:r>
            <a:r>
              <a:rPr lang="hu-HU" altLang="hu-HU" sz="16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– </a:t>
            </a:r>
            <a:r>
              <a:rPr lang="hu-HU" altLang="hu-HU" sz="1600" b="1" kern="0" dirty="0" err="1" smtClean="0">
                <a:solidFill>
                  <a:srgbClr val="C00000"/>
                </a:solidFill>
                <a:latin typeface="Panton" panose="00000500000000000000" pitchFamily="50" charset="-18"/>
              </a:rPr>
              <a:t>Problems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and </a:t>
            </a:r>
            <a:r>
              <a:rPr lang="hu-HU" altLang="hu-HU" sz="1600" b="1" kern="0" dirty="0" err="1" smtClean="0">
                <a:solidFill>
                  <a:srgbClr val="C00000"/>
                </a:solidFill>
                <a:latin typeface="Panton" panose="00000500000000000000" pitchFamily="50" charset="-18"/>
              </a:rPr>
              <a:t>intervention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</a:t>
            </a:r>
            <a:r>
              <a:rPr lang="hu-HU" altLang="hu-HU" sz="1600" b="1" kern="0" dirty="0" err="1" smtClean="0">
                <a:solidFill>
                  <a:srgbClr val="C00000"/>
                </a:solidFill>
                <a:latin typeface="Panton" panose="00000500000000000000" pitchFamily="50" charset="-18"/>
              </a:rPr>
              <a:t>needs</a:t>
            </a:r>
            <a:endParaRPr lang="hu-HU" sz="1600" b="1" spc="-1" dirty="0">
              <a:solidFill>
                <a:srgbClr val="C00000"/>
              </a:solidFill>
              <a:latin typeface="Panton" panose="00000500000000000000" pitchFamily="50" charset="-18"/>
              <a:ea typeface="Arial"/>
            </a:endParaRPr>
          </a:p>
        </p:txBody>
      </p:sp>
      <p:pic>
        <p:nvPicPr>
          <p:cNvPr id="81" name="Kép 4"/>
          <p:cNvPicPr/>
          <p:nvPr/>
        </p:nvPicPr>
        <p:blipFill>
          <a:blip r:embed="rId5"/>
          <a:stretch/>
        </p:blipFill>
        <p:spPr>
          <a:xfrm>
            <a:off x="6997116" y="4669740"/>
            <a:ext cx="2283120" cy="473760"/>
          </a:xfrm>
          <a:prstGeom prst="rect">
            <a:avLst/>
          </a:prstGeom>
          <a:ln>
            <a:noFill/>
          </a:ln>
        </p:spPr>
      </p:pic>
      <p:grpSp>
        <p:nvGrpSpPr>
          <p:cNvPr id="2" name="Csoportba foglalás 1"/>
          <p:cNvGrpSpPr/>
          <p:nvPr/>
        </p:nvGrpSpPr>
        <p:grpSpPr>
          <a:xfrm>
            <a:off x="246955" y="555409"/>
            <a:ext cx="8530711" cy="4514431"/>
            <a:chOff x="246955" y="555409"/>
            <a:chExt cx="8530711" cy="4514431"/>
          </a:xfrm>
        </p:grpSpPr>
        <p:sp>
          <p:nvSpPr>
            <p:cNvPr id="9" name="Téglalap 8"/>
            <p:cNvSpPr/>
            <p:nvPr/>
          </p:nvSpPr>
          <p:spPr>
            <a:xfrm>
              <a:off x="3448026" y="899014"/>
              <a:ext cx="1654450" cy="40328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Shortcomings of knowledge production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10" name="Téglalap 9"/>
            <p:cNvSpPr/>
            <p:nvPr/>
          </p:nvSpPr>
          <p:spPr>
            <a:xfrm>
              <a:off x="5268013" y="4543731"/>
              <a:ext cx="1672057" cy="52610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Panton" panose="00000500000000000000" pitchFamily="50" charset="-18"/>
                </a:rPr>
                <a:t>Lack of social/professional attention and awareness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11" name="Téglalap 10"/>
            <p:cNvSpPr/>
            <p:nvPr/>
          </p:nvSpPr>
          <p:spPr>
            <a:xfrm rot="16200000">
              <a:off x="1868140" y="4077939"/>
              <a:ext cx="1209819" cy="641903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Lack of targeted and sector-specific funding programmes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12" name="Téglalap 11"/>
            <p:cNvSpPr/>
            <p:nvPr/>
          </p:nvSpPr>
          <p:spPr>
            <a:xfrm rot="16200000">
              <a:off x="2045286" y="3003698"/>
              <a:ext cx="863045" cy="634387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Lack of resources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13" name="Téglalap 12"/>
            <p:cNvSpPr/>
            <p:nvPr/>
          </p:nvSpPr>
          <p:spPr>
            <a:xfrm rot="16200000">
              <a:off x="988972" y="2758651"/>
              <a:ext cx="4112741" cy="377557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Difficult to sustain social innovations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14" name="Téglalap 13"/>
            <p:cNvSpPr/>
            <p:nvPr/>
          </p:nvSpPr>
          <p:spPr>
            <a:xfrm>
              <a:off x="5285620" y="899014"/>
              <a:ext cx="1654450" cy="40328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Barriers of knowledge exchange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15" name="Téglalap 14"/>
            <p:cNvSpPr/>
            <p:nvPr/>
          </p:nvSpPr>
          <p:spPr>
            <a:xfrm>
              <a:off x="7123214" y="884304"/>
              <a:ext cx="1654450" cy="41799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Shortcomings of knowledge application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16" name="Téglalap 15"/>
            <p:cNvSpPr/>
            <p:nvPr/>
          </p:nvSpPr>
          <p:spPr>
            <a:xfrm>
              <a:off x="3438913" y="1350934"/>
              <a:ext cx="1654450" cy="47215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Panton" panose="00000500000000000000" pitchFamily="50" charset="-18"/>
                </a:rPr>
                <a:t>Lack of methods and tools for identifying social innovations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17" name="Téglalap 16"/>
            <p:cNvSpPr/>
            <p:nvPr/>
          </p:nvSpPr>
          <p:spPr>
            <a:xfrm>
              <a:off x="3445671" y="1861477"/>
              <a:ext cx="1654450" cy="54689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Panton" panose="00000500000000000000" pitchFamily="50" charset="-18"/>
                </a:rPr>
                <a:t>Limited awareness and application of social impact measurement</a:t>
              </a:r>
              <a:endParaRPr lang="hu-HU" sz="900" dirty="0">
                <a:latin typeface="Panton" panose="00000500000000000000" pitchFamily="50" charset="-18"/>
              </a:endParaRPr>
            </a:p>
          </p:txBody>
        </p:sp>
        <p:sp>
          <p:nvSpPr>
            <p:cNvPr id="18" name="Téglalap 17"/>
            <p:cNvSpPr/>
            <p:nvPr/>
          </p:nvSpPr>
          <p:spPr>
            <a:xfrm>
              <a:off x="3445671" y="3459510"/>
              <a:ext cx="1654450" cy="47698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Lack of SI good practices and examples 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19" name="Téglalap 18"/>
            <p:cNvSpPr/>
            <p:nvPr/>
          </p:nvSpPr>
          <p:spPr>
            <a:xfrm>
              <a:off x="3447135" y="2471759"/>
              <a:ext cx="1654450" cy="45839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Low</a:t>
              </a:r>
              <a:r>
                <a:rPr lang="hu-HU" sz="900" dirty="0" smtClean="0">
                  <a:latin typeface="Panton" panose="00000500000000000000" pitchFamily="50" charset="-18"/>
                </a:rPr>
                <a:t> </a:t>
              </a:r>
              <a:r>
                <a:rPr lang="en-GB" sz="900" dirty="0" smtClean="0">
                  <a:latin typeface="Panton" panose="00000500000000000000" pitchFamily="50" charset="-18"/>
                </a:rPr>
                <a:t>number</a:t>
              </a:r>
              <a:r>
                <a:rPr lang="hu-HU" sz="900" dirty="0" smtClean="0">
                  <a:latin typeface="Panton" panose="00000500000000000000" pitchFamily="50" charset="-18"/>
                </a:rPr>
                <a:t> </a:t>
              </a:r>
              <a:r>
                <a:rPr lang="hu-HU" sz="900" dirty="0">
                  <a:latin typeface="Panton" panose="00000500000000000000" pitchFamily="50" charset="-18"/>
                </a:rPr>
                <a:t>of </a:t>
              </a:r>
              <a:r>
                <a:rPr lang="en-US" sz="900" dirty="0">
                  <a:latin typeface="Panton" panose="00000500000000000000" pitchFamily="50" charset="-18"/>
                </a:rPr>
                <a:t> targeted research and experimental </a:t>
              </a:r>
              <a:r>
                <a:rPr lang="en-US" sz="900" dirty="0" smtClean="0">
                  <a:latin typeface="Panton" panose="00000500000000000000" pitchFamily="50" charset="-18"/>
                </a:rPr>
                <a:t>programs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20" name="Téglalap 19"/>
            <p:cNvSpPr/>
            <p:nvPr/>
          </p:nvSpPr>
          <p:spPr>
            <a:xfrm>
              <a:off x="3445671" y="2987614"/>
              <a:ext cx="1654450" cy="43324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Low number of specialized researchers and scholars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21" name="Téglalap 20"/>
            <p:cNvSpPr/>
            <p:nvPr/>
          </p:nvSpPr>
          <p:spPr>
            <a:xfrm>
              <a:off x="5294423" y="1818626"/>
              <a:ext cx="1654450" cy="34765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Panton" panose="00000500000000000000" pitchFamily="50" charset="-18"/>
                </a:rPr>
                <a:t>Training programs in the seed stage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22" name="Téglalap 21"/>
            <p:cNvSpPr/>
            <p:nvPr/>
          </p:nvSpPr>
          <p:spPr>
            <a:xfrm>
              <a:off x="5294423" y="1344271"/>
              <a:ext cx="1654450" cy="40082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Low number of specialized training programs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23" name="Téglalap 22"/>
            <p:cNvSpPr/>
            <p:nvPr/>
          </p:nvSpPr>
          <p:spPr>
            <a:xfrm>
              <a:off x="5294423" y="3574324"/>
              <a:ext cx="1654450" cy="51444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Missing structures of promoting SI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24" name="Téglalap 23"/>
            <p:cNvSpPr/>
            <p:nvPr/>
          </p:nvSpPr>
          <p:spPr>
            <a:xfrm>
              <a:off x="5285620" y="2236254"/>
              <a:ext cx="1654450" cy="69389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Panton" panose="00000500000000000000" pitchFamily="50" charset="-18"/>
                </a:rPr>
                <a:t>Lack of social innovation aspects in the case of technological and economic training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25" name="Téglalap 24"/>
            <p:cNvSpPr/>
            <p:nvPr/>
          </p:nvSpPr>
          <p:spPr>
            <a:xfrm>
              <a:off x="7123214" y="1391352"/>
              <a:ext cx="1654450" cy="74258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Panton" panose="00000500000000000000" pitchFamily="50" charset="-18"/>
                </a:rPr>
                <a:t>Lack of social innovation aspects in the case of programs and organizations supporting general innovation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26" name="Téglalap 25"/>
            <p:cNvSpPr/>
            <p:nvPr/>
          </p:nvSpPr>
          <p:spPr>
            <a:xfrm>
              <a:off x="7123214" y="2241776"/>
              <a:ext cx="1654450" cy="45154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900" dirty="0" smtClean="0">
                  <a:latin typeface="Panton" panose="00000500000000000000" pitchFamily="50" charset="-18"/>
                </a:rPr>
                <a:t>SI is </a:t>
              </a:r>
              <a:r>
                <a:rPr lang="en-US" sz="900" dirty="0" smtClean="0">
                  <a:latin typeface="Panton" panose="00000500000000000000" pitchFamily="50" charset="-18"/>
                </a:rPr>
                <a:t>outside </a:t>
              </a:r>
              <a:r>
                <a:rPr lang="hu-HU" sz="900" dirty="0" smtClean="0">
                  <a:latin typeface="Panton" panose="00000500000000000000" pitchFamily="50" charset="-18"/>
                </a:rPr>
                <a:t>of </a:t>
              </a:r>
              <a:r>
                <a:rPr lang="en-US" sz="900" dirty="0" smtClean="0">
                  <a:latin typeface="Panton" panose="00000500000000000000" pitchFamily="50" charset="-18"/>
                </a:rPr>
                <a:t>the </a:t>
              </a:r>
              <a:r>
                <a:rPr lang="en-US" sz="900" dirty="0">
                  <a:latin typeface="Panton" panose="00000500000000000000" pitchFamily="50" charset="-18"/>
                </a:rPr>
                <a:t>horizon of economic and technological innovations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27" name="Téglalap 26"/>
            <p:cNvSpPr/>
            <p:nvPr/>
          </p:nvSpPr>
          <p:spPr>
            <a:xfrm>
              <a:off x="7113484" y="3333256"/>
              <a:ext cx="1654450" cy="480602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Panton" panose="00000500000000000000" pitchFamily="50" charset="-18"/>
                </a:rPr>
                <a:t>Lack of adaptation and scaling methods and procedures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28" name="Téglalap 27"/>
            <p:cNvSpPr/>
            <p:nvPr/>
          </p:nvSpPr>
          <p:spPr>
            <a:xfrm>
              <a:off x="5285620" y="3000829"/>
              <a:ext cx="1654450" cy="49666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Missing SI management skills and competencies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29" name="Téglalap 28"/>
            <p:cNvSpPr/>
            <p:nvPr/>
          </p:nvSpPr>
          <p:spPr>
            <a:xfrm>
              <a:off x="7123214" y="2783732"/>
              <a:ext cx="1654450" cy="480602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Panton" panose="00000500000000000000" pitchFamily="50" charset="-18"/>
                </a:rPr>
                <a:t>Unfinished social innovation processes and programs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30" name="Téglalap 29"/>
            <p:cNvSpPr/>
            <p:nvPr/>
          </p:nvSpPr>
          <p:spPr>
            <a:xfrm>
              <a:off x="5290074" y="4146836"/>
              <a:ext cx="1654450" cy="34203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Panton" panose="00000500000000000000" pitchFamily="50" charset="-18"/>
                </a:rPr>
                <a:t>Missing professional networks and communities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31" name="Téglalap 30"/>
            <p:cNvSpPr/>
            <p:nvPr/>
          </p:nvSpPr>
          <p:spPr>
            <a:xfrm rot="16200000">
              <a:off x="-154659" y="2758651"/>
              <a:ext cx="4112741" cy="37755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Underdevelopment of the financing environment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32" name="Téglalap 31"/>
            <p:cNvSpPr/>
            <p:nvPr/>
          </p:nvSpPr>
          <p:spPr>
            <a:xfrm rot="16200000">
              <a:off x="258851" y="4077148"/>
              <a:ext cx="1344077" cy="509228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Panton" panose="00000500000000000000" pitchFamily="50" charset="-18"/>
                </a:rPr>
                <a:t>Lack of a </a:t>
              </a:r>
              <a:r>
                <a:rPr lang="en-GB" sz="900" dirty="0" smtClean="0">
                  <a:latin typeface="Panton" panose="00000500000000000000" pitchFamily="50" charset="-18"/>
                </a:rPr>
                <a:t>common</a:t>
              </a:r>
              <a:r>
                <a:rPr lang="en-US" sz="900" dirty="0" smtClean="0">
                  <a:latin typeface="Panton" panose="00000500000000000000" pitchFamily="50" charset="-18"/>
                </a:rPr>
                <a:t> </a:t>
              </a:r>
              <a:r>
                <a:rPr lang="en-US" sz="900" dirty="0">
                  <a:latin typeface="Panton" panose="00000500000000000000" pitchFamily="50" charset="-18"/>
                </a:rPr>
                <a:t>definition, conceptual </a:t>
              </a:r>
              <a:r>
                <a:rPr lang="en-US" sz="900" dirty="0" smtClean="0">
                  <a:latin typeface="Panton" panose="00000500000000000000" pitchFamily="50" charset="-18"/>
                </a:rPr>
                <a:t>uncertainties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33" name="Téglalap 32"/>
            <p:cNvSpPr/>
            <p:nvPr/>
          </p:nvSpPr>
          <p:spPr>
            <a:xfrm rot="16200000">
              <a:off x="-655162" y="2821984"/>
              <a:ext cx="4112740" cy="25089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900" dirty="0" err="1" smtClean="0">
                  <a:latin typeface="Panton" panose="00000500000000000000" pitchFamily="50" charset="-18"/>
                </a:rPr>
                <a:t>Lack</a:t>
              </a:r>
              <a:r>
                <a:rPr lang="hu-HU" sz="900" dirty="0" smtClean="0">
                  <a:latin typeface="Panton" panose="00000500000000000000" pitchFamily="50" charset="-18"/>
                </a:rPr>
                <a:t> of </a:t>
              </a:r>
              <a:r>
                <a:rPr lang="hu-HU" sz="900" dirty="0" err="1" smtClean="0">
                  <a:latin typeface="Panton" panose="00000500000000000000" pitchFamily="50" charset="-18"/>
                </a:rPr>
                <a:t>national</a:t>
              </a:r>
              <a:r>
                <a:rPr lang="hu-HU" sz="900" dirty="0" smtClean="0">
                  <a:latin typeface="Panton" panose="00000500000000000000" pitchFamily="50" charset="-18"/>
                </a:rPr>
                <a:t> SI </a:t>
              </a:r>
              <a:r>
                <a:rPr lang="hu-HU" sz="900" dirty="0" err="1" smtClean="0">
                  <a:latin typeface="Panton" panose="00000500000000000000" pitchFamily="50" charset="-18"/>
                </a:rPr>
                <a:t>strategy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34" name="Téglalap 33"/>
            <p:cNvSpPr/>
            <p:nvPr/>
          </p:nvSpPr>
          <p:spPr>
            <a:xfrm rot="16200000">
              <a:off x="2048820" y="2100201"/>
              <a:ext cx="863045" cy="64322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Grant dependency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35" name="Téglalap 34"/>
            <p:cNvSpPr/>
            <p:nvPr/>
          </p:nvSpPr>
          <p:spPr>
            <a:xfrm rot="16200000">
              <a:off x="1949367" y="1101308"/>
              <a:ext cx="1054886" cy="63438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Lack of demand-driven programmes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37" name="Téglalap 36"/>
            <p:cNvSpPr/>
            <p:nvPr/>
          </p:nvSpPr>
          <p:spPr>
            <a:xfrm rot="16200000">
              <a:off x="-1624957" y="2762974"/>
              <a:ext cx="4112740" cy="36891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Panton" panose="00000500000000000000" pitchFamily="50" charset="-18"/>
                </a:rPr>
                <a:t>Gaps and weaknesses of the regulatory </a:t>
              </a:r>
              <a:r>
                <a:rPr lang="en-US" sz="900" dirty="0" smtClean="0">
                  <a:latin typeface="Panton" panose="00000500000000000000" pitchFamily="50" charset="-18"/>
                </a:rPr>
                <a:t>environment</a:t>
              </a:r>
              <a:endParaRPr lang="en-US" sz="900" dirty="0">
                <a:latin typeface="Panton" panose="00000500000000000000" pitchFamily="50" charset="-18"/>
              </a:endParaRPr>
            </a:p>
          </p:txBody>
        </p:sp>
        <p:sp>
          <p:nvSpPr>
            <p:cNvPr id="38" name="Téglalap 37"/>
            <p:cNvSpPr/>
            <p:nvPr/>
          </p:nvSpPr>
          <p:spPr>
            <a:xfrm rot="16200000">
              <a:off x="137947" y="2539323"/>
              <a:ext cx="1615356" cy="51729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Under</a:t>
              </a:r>
              <a:r>
                <a:rPr lang="en-US" sz="900" dirty="0" smtClean="0">
                  <a:latin typeface="Panton" panose="00000500000000000000" pitchFamily="50" charset="-18"/>
                </a:rPr>
                <a:t>development </a:t>
              </a:r>
              <a:r>
                <a:rPr lang="en-US" sz="900" dirty="0">
                  <a:latin typeface="Panton" panose="00000500000000000000" pitchFamily="50" charset="-18"/>
                </a:rPr>
                <a:t>of legal frameworks and </a:t>
              </a:r>
              <a:r>
                <a:rPr lang="hu-HU" sz="900" dirty="0">
                  <a:latin typeface="Panton" panose="00000500000000000000" pitchFamily="50" charset="-18"/>
                </a:rPr>
                <a:t>a </a:t>
              </a:r>
              <a:r>
                <a:rPr lang="en-US" sz="900" dirty="0">
                  <a:latin typeface="Panton" panose="00000500000000000000" pitchFamily="50" charset="-18"/>
                </a:rPr>
                <a:t>uniform</a:t>
              </a:r>
              <a:r>
                <a:rPr lang="hu-HU" sz="900" dirty="0" err="1">
                  <a:latin typeface="Panton" panose="00000500000000000000" pitchFamily="50" charset="-18"/>
                </a:rPr>
                <a:t>ed</a:t>
              </a:r>
              <a:r>
                <a:rPr lang="en-US" sz="900" dirty="0">
                  <a:latin typeface="Panton" panose="00000500000000000000" pitchFamily="50" charset="-18"/>
                </a:rPr>
                <a:t> regulatory </a:t>
              </a:r>
              <a:r>
                <a:rPr lang="en-US" sz="900" dirty="0" smtClean="0">
                  <a:latin typeface="Panton" panose="00000500000000000000" pitchFamily="50" charset="-18"/>
                </a:rPr>
                <a:t>environment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39" name="Téglalap 38"/>
            <p:cNvSpPr/>
            <p:nvPr/>
          </p:nvSpPr>
          <p:spPr>
            <a:xfrm rot="16200000">
              <a:off x="419343" y="1161017"/>
              <a:ext cx="1054883" cy="51497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>
                  <a:latin typeface="Panton" panose="00000500000000000000" pitchFamily="50" charset="-18"/>
                </a:rPr>
                <a:t>Lack and contingency of political attention</a:t>
              </a:r>
              <a:endParaRPr lang="en-GB" sz="900" dirty="0">
                <a:latin typeface="Panton" panose="00000500000000000000" pitchFamily="50" charset="-18"/>
              </a:endParaRPr>
            </a:p>
          </p:txBody>
        </p:sp>
        <p:sp>
          <p:nvSpPr>
            <p:cNvPr id="40" name="Téglalap 39"/>
            <p:cNvSpPr/>
            <p:nvPr/>
          </p:nvSpPr>
          <p:spPr>
            <a:xfrm>
              <a:off x="246955" y="555409"/>
              <a:ext cx="8530711" cy="288101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50" b="1" dirty="0" smtClean="0">
                  <a:latin typeface="Panton" panose="00000500000000000000" pitchFamily="50" charset="-18"/>
                </a:rPr>
                <a:t>Limited functionality of SI in Hungary</a:t>
              </a:r>
              <a:endParaRPr lang="en-GB" sz="1050" b="1" dirty="0">
                <a:latin typeface="Panton" panose="00000500000000000000" pitchFamily="50" charset="-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665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14" y="46246"/>
            <a:ext cx="1195638" cy="760498"/>
          </a:xfrm>
          <a:prstGeom prst="rect">
            <a:avLst/>
          </a:prstGeom>
        </p:spPr>
      </p:pic>
      <p:pic>
        <p:nvPicPr>
          <p:cNvPr id="83" name="Kép 7"/>
          <p:cNvPicPr/>
          <p:nvPr/>
        </p:nvPicPr>
        <p:blipFill>
          <a:blip r:embed="rId4"/>
          <a:stretch/>
        </p:blipFill>
        <p:spPr>
          <a:xfrm>
            <a:off x="7633236" y="139348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36" name="TextShape 1"/>
          <p:cNvSpPr txBox="1">
            <a:spLocks noChangeArrowheads="1"/>
          </p:cNvSpPr>
          <p:nvPr/>
        </p:nvSpPr>
        <p:spPr bwMode="auto">
          <a:xfrm>
            <a:off x="-69414" y="202057"/>
            <a:ext cx="6582428" cy="2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-175680"/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3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.2</a:t>
            </a:r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. </a:t>
            </a:r>
            <a:r>
              <a:rPr lang="en-US" altLang="hu-HU" sz="16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Strategic </a:t>
            </a:r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recommendations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</a:t>
            </a:r>
            <a:r>
              <a:rPr lang="hu-HU" altLang="hu-HU" sz="16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– 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Vision</a:t>
            </a:r>
            <a:endParaRPr lang="hu-HU" sz="1600" b="1" spc="-1" dirty="0">
              <a:solidFill>
                <a:srgbClr val="C00000"/>
              </a:solidFill>
              <a:latin typeface="Panton" panose="00000500000000000000" pitchFamily="50" charset="-18"/>
              <a:ea typeface="Arial"/>
            </a:endParaRPr>
          </a:p>
        </p:txBody>
      </p:sp>
      <p:pic>
        <p:nvPicPr>
          <p:cNvPr id="81" name="Kép 4"/>
          <p:cNvPicPr/>
          <p:nvPr/>
        </p:nvPicPr>
        <p:blipFill>
          <a:blip r:embed="rId5"/>
          <a:stretch/>
        </p:blipFill>
        <p:spPr>
          <a:xfrm>
            <a:off x="6997116" y="4669740"/>
            <a:ext cx="2283120" cy="473760"/>
          </a:xfrm>
          <a:prstGeom prst="rect">
            <a:avLst/>
          </a:prstGeom>
          <a:ln>
            <a:noFill/>
          </a:ln>
        </p:spPr>
      </p:pic>
      <p:sp>
        <p:nvSpPr>
          <p:cNvPr id="41" name="Szövegdoboz 40"/>
          <p:cNvSpPr txBox="1"/>
          <p:nvPr/>
        </p:nvSpPr>
        <p:spPr>
          <a:xfrm>
            <a:off x="288869" y="962555"/>
            <a:ext cx="80614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nton" panose="00000500000000000000" pitchFamily="50" charset="-18"/>
              </a:rPr>
              <a:t>Our vision is to create a social innovation ecosystem by </a:t>
            </a:r>
            <a:r>
              <a:rPr lang="en-US" sz="1600" dirty="0">
                <a:solidFill>
                  <a:srgbClr val="C00000"/>
                </a:solidFill>
                <a:latin typeface="Panton" panose="00000500000000000000" pitchFamily="50" charset="-18"/>
              </a:rPr>
              <a:t>2030 </a:t>
            </a:r>
            <a:r>
              <a:rPr lang="en-US" sz="1600" dirty="0" smtClean="0">
                <a:latin typeface="Panton" panose="00000500000000000000" pitchFamily="50" charset="-18"/>
              </a:rPr>
              <a:t>that</a:t>
            </a:r>
            <a:r>
              <a:rPr lang="hu-HU" sz="1600" dirty="0" smtClean="0">
                <a:latin typeface="Panton" panose="00000500000000000000" pitchFamily="50" charset="-18"/>
              </a:rPr>
              <a:t> is </a:t>
            </a:r>
            <a:r>
              <a:rPr lang="hu-HU" sz="1600" dirty="0" err="1" smtClean="0">
                <a:latin typeface="Panton" panose="00000500000000000000" pitchFamily="50" charset="-18"/>
              </a:rPr>
              <a:t>fully</a:t>
            </a:r>
            <a:r>
              <a:rPr lang="hu-HU" sz="1600" dirty="0" smtClean="0">
                <a:latin typeface="Panton" panose="00000500000000000000" pitchFamily="50" charset="-18"/>
              </a:rPr>
              <a:t> </a:t>
            </a:r>
            <a:r>
              <a:rPr lang="hu-HU" sz="1600" dirty="0" err="1" smtClean="0">
                <a:latin typeface="Panton" panose="00000500000000000000" pitchFamily="50" charset="-18"/>
              </a:rPr>
              <a:t>functional</a:t>
            </a:r>
            <a:r>
              <a:rPr lang="hu-HU" sz="1600" dirty="0" smtClean="0">
                <a:latin typeface="Panton" panose="00000500000000000000" pitchFamily="50" charset="-18"/>
              </a:rPr>
              <a:t>, </a:t>
            </a:r>
            <a:r>
              <a:rPr lang="hu-HU" sz="1600" dirty="0" err="1" smtClean="0">
                <a:latin typeface="Panton" panose="00000500000000000000" pitchFamily="50" charset="-18"/>
              </a:rPr>
              <a:t>that</a:t>
            </a:r>
            <a:r>
              <a:rPr lang="hu-HU" sz="1600" dirty="0" smtClean="0">
                <a:latin typeface="Panton" panose="00000500000000000000" pitchFamily="50" charset="-18"/>
              </a:rPr>
              <a:t> </a:t>
            </a:r>
            <a:r>
              <a:rPr lang="hu-HU" sz="1600" dirty="0" err="1" smtClean="0">
                <a:latin typeface="Panton" panose="00000500000000000000" pitchFamily="50" charset="-18"/>
              </a:rPr>
              <a:t>means</a:t>
            </a:r>
            <a:r>
              <a:rPr lang="hu-HU" sz="1600" dirty="0" smtClean="0">
                <a:latin typeface="Panton" panose="00000500000000000000" pitchFamily="50" charset="-18"/>
              </a:rPr>
              <a:t> it</a:t>
            </a:r>
            <a:r>
              <a:rPr lang="en-US" sz="1600" dirty="0" smtClean="0">
                <a:latin typeface="Panton" panose="00000500000000000000" pitchFamily="50" charset="-18"/>
              </a:rPr>
              <a:t>...</a:t>
            </a:r>
            <a:endParaRPr lang="hu-HU" sz="1600" dirty="0">
              <a:latin typeface="Panton" panose="00000500000000000000" pitchFamily="50" charset="-18"/>
            </a:endParaRPr>
          </a:p>
          <a:p>
            <a:endParaRPr lang="hu-HU" sz="1600" dirty="0">
              <a:latin typeface="Panton" panose="00000500000000000000" pitchFamily="50" charset="-18"/>
            </a:endParaRPr>
          </a:p>
          <a:p>
            <a:pPr marL="342900" indent="-342900">
              <a:buAutoNum type="arabicPeriod"/>
            </a:pPr>
            <a:r>
              <a:rPr lang="en-US" sz="1600" dirty="0">
                <a:latin typeface="Panton" panose="00000500000000000000" pitchFamily="50" charset="-18"/>
              </a:rPr>
              <a:t>supports the </a:t>
            </a:r>
            <a:r>
              <a:rPr lang="hu-HU" sz="1600" dirty="0" err="1">
                <a:solidFill>
                  <a:srgbClr val="C00000"/>
                </a:solidFill>
                <a:latin typeface="Panton" panose="00000500000000000000" pitchFamily="50" charset="-18"/>
              </a:rPr>
              <a:t>awareness</a:t>
            </a:r>
            <a:r>
              <a:rPr lang="en-US" sz="1600" dirty="0">
                <a:solidFill>
                  <a:srgbClr val="C00000"/>
                </a:solidFill>
                <a:latin typeface="Panton" panose="00000500000000000000" pitchFamily="50" charset="-18"/>
              </a:rPr>
              <a:t>, acceptance and recognition </a:t>
            </a:r>
            <a:r>
              <a:rPr lang="en-US" sz="1600" dirty="0">
                <a:latin typeface="Panton" panose="00000500000000000000" pitchFamily="50" charset="-18"/>
              </a:rPr>
              <a:t>of social innovation at different levels of </a:t>
            </a:r>
            <a:r>
              <a:rPr lang="hu-HU" sz="1600" dirty="0" err="1">
                <a:latin typeface="Panton" panose="00000500000000000000" pitchFamily="50" charset="-18"/>
              </a:rPr>
              <a:t>the</a:t>
            </a:r>
            <a:r>
              <a:rPr lang="hu-HU" sz="1600" dirty="0">
                <a:latin typeface="Panton" panose="00000500000000000000" pitchFamily="50" charset="-18"/>
              </a:rPr>
              <a:t> </a:t>
            </a:r>
            <a:r>
              <a:rPr lang="en-US" sz="1600" dirty="0">
                <a:latin typeface="Panton" panose="00000500000000000000" pitchFamily="50" charset="-18"/>
              </a:rPr>
              <a:t>society</a:t>
            </a:r>
            <a:r>
              <a:rPr lang="hu-HU" sz="1600" dirty="0">
                <a:latin typeface="Panton" panose="00000500000000000000" pitchFamily="50" charset="-18"/>
              </a:rPr>
              <a:t>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Panton" panose="00000500000000000000" pitchFamily="50" charset="-18"/>
              </a:rPr>
              <a:t>builds on </a:t>
            </a:r>
            <a:r>
              <a:rPr lang="en-US" sz="1600" dirty="0">
                <a:solidFill>
                  <a:srgbClr val="C00000"/>
                </a:solidFill>
                <a:latin typeface="Panton" panose="00000500000000000000" pitchFamily="50" charset="-18"/>
              </a:rPr>
              <a:t>cooperation and networks </a:t>
            </a:r>
            <a:r>
              <a:rPr lang="en-US" sz="1600" dirty="0">
                <a:latin typeface="Panton" panose="00000500000000000000" pitchFamily="50" charset="-18"/>
              </a:rPr>
              <a:t>between the various actors of social innovation</a:t>
            </a:r>
            <a:r>
              <a:rPr lang="hu-HU" sz="1600" dirty="0">
                <a:latin typeface="Panton" panose="00000500000000000000" pitchFamily="50" charset="-18"/>
              </a:rPr>
              <a:t>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Panton" panose="00000500000000000000" pitchFamily="50" charset="-18"/>
              </a:rPr>
              <a:t>helps </a:t>
            </a:r>
            <a:r>
              <a:rPr lang="hu-HU" sz="1600" dirty="0" err="1">
                <a:latin typeface="Panton" panose="00000500000000000000" pitchFamily="50" charset="-18"/>
              </a:rPr>
              <a:t>to</a:t>
            </a:r>
            <a:r>
              <a:rPr lang="hu-HU" sz="1600" dirty="0">
                <a:latin typeface="Panton" panose="00000500000000000000" pitchFamily="50" charset="-18"/>
              </a:rPr>
              <a:t> </a:t>
            </a:r>
            <a:r>
              <a:rPr lang="hu-HU" sz="1600" dirty="0" err="1">
                <a:latin typeface="Panton" panose="00000500000000000000" pitchFamily="50" charset="-18"/>
              </a:rPr>
              <a:t>develop</a:t>
            </a:r>
            <a:r>
              <a:rPr lang="en-US" sz="1600" dirty="0">
                <a:latin typeface="Panton" panose="00000500000000000000" pitchFamily="50" charset="-18"/>
              </a:rPr>
              <a:t> </a:t>
            </a:r>
            <a:r>
              <a:rPr lang="en-US" sz="1600" dirty="0">
                <a:solidFill>
                  <a:srgbClr val="C00000"/>
                </a:solidFill>
                <a:latin typeface="Panton" panose="00000500000000000000" pitchFamily="50" charset="-18"/>
              </a:rPr>
              <a:t>new solutions </a:t>
            </a:r>
            <a:r>
              <a:rPr lang="hu-HU" sz="1600" dirty="0" err="1">
                <a:latin typeface="Panton" panose="00000500000000000000" pitchFamily="50" charset="-18"/>
              </a:rPr>
              <a:t>for</a:t>
            </a:r>
            <a:r>
              <a:rPr lang="en-US" sz="1600" dirty="0">
                <a:latin typeface="Panton" panose="00000500000000000000" pitchFamily="50" charset="-18"/>
              </a:rPr>
              <a:t> existing social (social, </a:t>
            </a:r>
            <a:r>
              <a:rPr lang="hu-HU" sz="1600" dirty="0" err="1">
                <a:latin typeface="Panton" panose="00000500000000000000" pitchFamily="50" charset="-18"/>
              </a:rPr>
              <a:t>healthcare</a:t>
            </a:r>
            <a:r>
              <a:rPr lang="en-US" sz="1600" dirty="0">
                <a:latin typeface="Panton" panose="00000500000000000000" pitchFamily="50" charset="-18"/>
              </a:rPr>
              <a:t>, environmental, etc.) problems</a:t>
            </a:r>
            <a:endParaRPr lang="hu-HU" sz="1600" dirty="0">
              <a:latin typeface="Panton" panose="00000500000000000000" pitchFamily="50" charset="-18"/>
            </a:endParaRPr>
          </a:p>
          <a:p>
            <a:pPr marL="342900" indent="-342900">
              <a:buAutoNum type="arabicPeriod"/>
            </a:pPr>
            <a:r>
              <a:rPr lang="hu-HU" sz="1600" dirty="0" err="1">
                <a:latin typeface="Panton" panose="00000500000000000000" pitchFamily="50" charset="-18"/>
              </a:rPr>
              <a:t>s</a:t>
            </a:r>
            <a:r>
              <a:rPr lang="hu-HU" sz="1600" dirty="0" err="1" smtClean="0">
                <a:latin typeface="Panton" panose="00000500000000000000" pitchFamily="50" charset="-18"/>
              </a:rPr>
              <a:t>upports</a:t>
            </a:r>
            <a:r>
              <a:rPr lang="hu-HU" sz="1600" dirty="0" smtClean="0">
                <a:latin typeface="Panton" panose="00000500000000000000" pitchFamily="50" charset="-18"/>
              </a:rPr>
              <a:t> </a:t>
            </a:r>
            <a:r>
              <a:rPr lang="en-US" sz="1600" dirty="0">
                <a:latin typeface="Panton" panose="00000500000000000000" pitchFamily="50" charset="-18"/>
              </a:rPr>
              <a:t>social innovation </a:t>
            </a:r>
            <a:r>
              <a:rPr lang="en-US" sz="1600" dirty="0" err="1">
                <a:latin typeface="Panton" panose="00000500000000000000" pitchFamily="50" charset="-18"/>
              </a:rPr>
              <a:t>becom</a:t>
            </a:r>
            <a:r>
              <a:rPr lang="hu-HU" sz="1600" dirty="0">
                <a:latin typeface="Panton" panose="00000500000000000000" pitchFamily="50" charset="-18"/>
              </a:rPr>
              <a:t>ing</a:t>
            </a:r>
            <a:r>
              <a:rPr lang="en-US" sz="1600" dirty="0">
                <a:latin typeface="Panton" panose="00000500000000000000" pitchFamily="50" charset="-18"/>
              </a:rPr>
              <a:t> </a:t>
            </a:r>
            <a:r>
              <a:rPr lang="en-US" sz="1600" dirty="0">
                <a:solidFill>
                  <a:srgbClr val="C00000"/>
                </a:solidFill>
                <a:latin typeface="Panton" panose="00000500000000000000" pitchFamily="50" charset="-18"/>
              </a:rPr>
              <a:t>complementary</a:t>
            </a:r>
            <a:r>
              <a:rPr lang="en-US" sz="1600" dirty="0">
                <a:latin typeface="Panton" panose="00000500000000000000" pitchFamily="50" charset="-18"/>
              </a:rPr>
              <a:t> to other (technological, business, etc.) innovations and thus </a:t>
            </a:r>
            <a:r>
              <a:rPr lang="hu-HU" sz="1600" dirty="0" err="1">
                <a:latin typeface="Panton" panose="00000500000000000000" pitchFamily="50" charset="-18"/>
              </a:rPr>
              <a:t>contributing</a:t>
            </a:r>
            <a:r>
              <a:rPr lang="hu-HU" sz="1600" dirty="0">
                <a:latin typeface="Panton" panose="00000500000000000000" pitchFamily="50" charset="-18"/>
              </a:rPr>
              <a:t> </a:t>
            </a:r>
            <a:r>
              <a:rPr lang="hu-HU" sz="1600" dirty="0" err="1">
                <a:latin typeface="Panton" panose="00000500000000000000" pitchFamily="50" charset="-18"/>
              </a:rPr>
              <a:t>to</a:t>
            </a:r>
            <a:r>
              <a:rPr lang="en-US" sz="1600" dirty="0">
                <a:latin typeface="Panton" panose="00000500000000000000" pitchFamily="50" charset="-18"/>
              </a:rPr>
              <a:t> the strengthening of the country's resilience and competitiveness</a:t>
            </a:r>
            <a:endParaRPr lang="hu-HU" sz="1600" dirty="0">
              <a:latin typeface="Panton" panose="00000500000000000000" pitchFamily="50" charset="-18"/>
            </a:endParaRPr>
          </a:p>
          <a:p>
            <a:pPr marL="342900" indent="-342900">
              <a:buAutoNum type="arabicPeriod"/>
            </a:pPr>
            <a:r>
              <a:rPr lang="en-US" sz="1600" dirty="0">
                <a:latin typeface="Panton" panose="00000500000000000000" pitchFamily="50" charset="-18"/>
              </a:rPr>
              <a:t>overall, supports </a:t>
            </a:r>
            <a:r>
              <a:rPr lang="en-US" sz="1600" dirty="0">
                <a:solidFill>
                  <a:srgbClr val="C00000"/>
                </a:solidFill>
                <a:latin typeface="Panton" panose="00000500000000000000" pitchFamily="50" charset="-18"/>
              </a:rPr>
              <a:t>social well-being </a:t>
            </a:r>
            <a:r>
              <a:rPr lang="en-US" sz="1600" dirty="0">
                <a:latin typeface="Panton" panose="00000500000000000000" pitchFamily="50" charset="-18"/>
              </a:rPr>
              <a:t>in Hungary in an effective and measurable way</a:t>
            </a:r>
            <a:r>
              <a:rPr lang="en-US" sz="1600" dirty="0" smtClean="0">
                <a:latin typeface="Panton" panose="00000500000000000000" pitchFamily="50" charset="-18"/>
              </a:rPr>
              <a:t>.</a:t>
            </a:r>
            <a:endParaRPr lang="hu-HU" sz="1600" dirty="0">
              <a:latin typeface="Panton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63113433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14" y="46246"/>
            <a:ext cx="1195638" cy="760498"/>
          </a:xfrm>
          <a:prstGeom prst="rect">
            <a:avLst/>
          </a:prstGeom>
        </p:spPr>
      </p:pic>
      <p:pic>
        <p:nvPicPr>
          <p:cNvPr id="83" name="Kép 7"/>
          <p:cNvPicPr/>
          <p:nvPr/>
        </p:nvPicPr>
        <p:blipFill>
          <a:blip r:embed="rId4"/>
          <a:stretch/>
        </p:blipFill>
        <p:spPr>
          <a:xfrm>
            <a:off x="7633236" y="139348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36" name="TextShape 1"/>
          <p:cNvSpPr txBox="1">
            <a:spLocks noChangeArrowheads="1"/>
          </p:cNvSpPr>
          <p:nvPr/>
        </p:nvSpPr>
        <p:spPr bwMode="auto">
          <a:xfrm>
            <a:off x="-69414" y="202057"/>
            <a:ext cx="6582428" cy="2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-175680"/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3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.3</a:t>
            </a:r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. </a:t>
            </a:r>
            <a:r>
              <a:rPr lang="en-US" altLang="hu-HU" sz="16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Strategic </a:t>
            </a:r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recommendations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</a:t>
            </a:r>
            <a:r>
              <a:rPr lang="hu-HU" altLang="hu-HU" sz="16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– </a:t>
            </a:r>
            <a:r>
              <a:rPr lang="hu-HU" altLang="hu-HU" sz="1600" b="1" kern="0" dirty="0" err="1" smtClean="0">
                <a:solidFill>
                  <a:srgbClr val="C00000"/>
                </a:solidFill>
                <a:latin typeface="Panton" panose="00000500000000000000" pitchFamily="50" charset="-18"/>
              </a:rPr>
              <a:t>Priorities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and </a:t>
            </a:r>
            <a:r>
              <a:rPr lang="hu-HU" altLang="hu-HU" sz="1600" b="1" kern="0" dirty="0" err="1" smtClean="0">
                <a:solidFill>
                  <a:srgbClr val="C00000"/>
                </a:solidFill>
                <a:latin typeface="Panton" panose="00000500000000000000" pitchFamily="50" charset="-18"/>
              </a:rPr>
              <a:t>Objectives</a:t>
            </a:r>
            <a:endParaRPr lang="hu-HU" sz="1600" b="1" spc="-1" dirty="0">
              <a:solidFill>
                <a:srgbClr val="C00000"/>
              </a:solidFill>
              <a:latin typeface="Panton" panose="00000500000000000000" pitchFamily="50" charset="-18"/>
              <a:ea typeface="Arial"/>
            </a:endParaRPr>
          </a:p>
        </p:txBody>
      </p:sp>
      <p:pic>
        <p:nvPicPr>
          <p:cNvPr id="81" name="Kép 4"/>
          <p:cNvPicPr/>
          <p:nvPr/>
        </p:nvPicPr>
        <p:blipFill>
          <a:blip r:embed="rId5"/>
          <a:stretch/>
        </p:blipFill>
        <p:spPr>
          <a:xfrm>
            <a:off x="6997116" y="4669740"/>
            <a:ext cx="2283120" cy="473760"/>
          </a:xfrm>
          <a:prstGeom prst="rect">
            <a:avLst/>
          </a:prstGeom>
          <a:ln>
            <a:noFill/>
          </a:ln>
        </p:spPr>
      </p:pic>
      <p:grpSp>
        <p:nvGrpSpPr>
          <p:cNvPr id="2" name="Csoportba foglalás 1"/>
          <p:cNvGrpSpPr/>
          <p:nvPr/>
        </p:nvGrpSpPr>
        <p:grpSpPr>
          <a:xfrm>
            <a:off x="259499" y="733917"/>
            <a:ext cx="8430699" cy="4370983"/>
            <a:chOff x="259499" y="733917"/>
            <a:chExt cx="8430699" cy="4370983"/>
          </a:xfrm>
        </p:grpSpPr>
        <p:sp>
          <p:nvSpPr>
            <p:cNvPr id="7" name="Téglalap 6"/>
            <p:cNvSpPr/>
            <p:nvPr/>
          </p:nvSpPr>
          <p:spPr>
            <a:xfrm>
              <a:off x="259499" y="733917"/>
              <a:ext cx="1521592" cy="7240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/>
                <a:t>P1 </a:t>
              </a:r>
              <a:r>
                <a:rPr lang="hu-HU" sz="900" dirty="0" err="1" smtClean="0"/>
                <a:t>Enabling</a:t>
              </a:r>
              <a:r>
                <a:rPr lang="en-GB" sz="900" dirty="0" smtClean="0"/>
                <a:t> Regulatory Environment</a:t>
              </a:r>
              <a:endParaRPr lang="en-GB" sz="900" dirty="0"/>
            </a:p>
          </p:txBody>
        </p:sp>
        <p:sp>
          <p:nvSpPr>
            <p:cNvPr id="9" name="Téglalap 8"/>
            <p:cNvSpPr/>
            <p:nvPr/>
          </p:nvSpPr>
          <p:spPr>
            <a:xfrm>
              <a:off x="259500" y="1526650"/>
              <a:ext cx="1465933" cy="703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900" dirty="0"/>
                <a:t>P2 </a:t>
              </a:r>
              <a:r>
                <a:rPr lang="hu-HU" sz="900" dirty="0" smtClean="0"/>
                <a:t>A s</a:t>
              </a:r>
              <a:r>
                <a:rPr lang="en-GB" sz="900" dirty="0" err="1" smtClean="0"/>
                <a:t>upport</a:t>
              </a:r>
              <a:r>
                <a:rPr lang="en-US" sz="900" dirty="0" smtClean="0"/>
                <a:t> </a:t>
              </a:r>
              <a:r>
                <a:rPr lang="en-US" sz="900" dirty="0"/>
                <a:t>environment that </a:t>
              </a:r>
              <a:r>
                <a:rPr lang="en-GB" sz="900" dirty="0" smtClean="0"/>
                <a:t>fits</a:t>
              </a:r>
              <a:r>
                <a:rPr lang="hu-HU" sz="900" dirty="0" smtClean="0"/>
                <a:t> </a:t>
              </a:r>
              <a:r>
                <a:rPr lang="en-GB" sz="900" dirty="0" smtClean="0"/>
                <a:t>with</a:t>
              </a:r>
              <a:r>
                <a:rPr lang="hu-HU" sz="900" dirty="0" smtClean="0"/>
                <a:t> </a:t>
              </a:r>
              <a:r>
                <a:rPr lang="en-US" sz="900" dirty="0"/>
                <a:t>characteristics of the </a:t>
              </a:r>
              <a:r>
                <a:rPr lang="en-US" sz="900" dirty="0" smtClean="0"/>
                <a:t>ecosystem</a:t>
              </a:r>
              <a:endParaRPr lang="en-GB" sz="900" dirty="0"/>
            </a:p>
          </p:txBody>
        </p:sp>
        <p:sp>
          <p:nvSpPr>
            <p:cNvPr id="10" name="Téglalap 9"/>
            <p:cNvSpPr/>
            <p:nvPr/>
          </p:nvSpPr>
          <p:spPr>
            <a:xfrm>
              <a:off x="259499" y="2298454"/>
              <a:ext cx="1521593" cy="2798495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900" dirty="0" smtClean="0"/>
                <a:t>P3 </a:t>
              </a:r>
              <a:r>
                <a:rPr lang="hu-HU" sz="900" dirty="0" err="1"/>
                <a:t>D</a:t>
              </a:r>
              <a:r>
                <a:rPr lang="hu-HU" sz="900" dirty="0" err="1" smtClean="0"/>
                <a:t>eveloped</a:t>
              </a:r>
              <a:r>
                <a:rPr lang="hu-HU" sz="900" dirty="0" smtClean="0"/>
                <a:t> SI </a:t>
              </a:r>
              <a:r>
                <a:rPr lang="hu-HU" sz="900" dirty="0" err="1" smtClean="0"/>
                <a:t>knowledge</a:t>
              </a:r>
              <a:r>
                <a:rPr lang="hu-HU" sz="900" dirty="0" smtClean="0"/>
                <a:t> management</a:t>
              </a:r>
              <a:endParaRPr lang="en-GB" sz="900" dirty="0"/>
            </a:p>
          </p:txBody>
        </p:sp>
        <p:sp>
          <p:nvSpPr>
            <p:cNvPr id="11" name="Téglalap 10"/>
            <p:cNvSpPr/>
            <p:nvPr/>
          </p:nvSpPr>
          <p:spPr>
            <a:xfrm>
              <a:off x="1884313" y="2298454"/>
              <a:ext cx="2099289" cy="40328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900" dirty="0" smtClean="0"/>
                <a:t>TO1 </a:t>
              </a:r>
              <a:r>
                <a:rPr lang="hu-HU" sz="900" dirty="0" err="1" smtClean="0"/>
                <a:t>Development</a:t>
              </a:r>
              <a:r>
                <a:rPr lang="hu-HU" sz="900" dirty="0" smtClean="0"/>
                <a:t> of </a:t>
              </a:r>
              <a:r>
                <a:rPr lang="hu-HU" sz="900" dirty="0" err="1" smtClean="0"/>
                <a:t>knowledge</a:t>
              </a:r>
              <a:r>
                <a:rPr lang="hu-HU" sz="900" dirty="0" smtClean="0"/>
                <a:t> </a:t>
              </a:r>
              <a:r>
                <a:rPr lang="hu-HU" sz="900" dirty="0" err="1" smtClean="0"/>
                <a:t>production</a:t>
              </a:r>
              <a:endParaRPr lang="en-GB" sz="900" dirty="0"/>
            </a:p>
          </p:txBody>
        </p:sp>
        <p:sp>
          <p:nvSpPr>
            <p:cNvPr id="12" name="Téglalap 11"/>
            <p:cNvSpPr/>
            <p:nvPr/>
          </p:nvSpPr>
          <p:spPr>
            <a:xfrm>
              <a:off x="6284687" y="2289988"/>
              <a:ext cx="2400866" cy="41799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900" dirty="0"/>
                <a:t>T</a:t>
              </a:r>
              <a:r>
                <a:rPr lang="hu-HU" sz="900" dirty="0" smtClean="0"/>
                <a:t>O3 </a:t>
              </a:r>
              <a:r>
                <a:rPr lang="hu-HU" sz="900" dirty="0" err="1" smtClean="0"/>
                <a:t>Development</a:t>
              </a:r>
              <a:r>
                <a:rPr lang="hu-HU" sz="900" dirty="0" smtClean="0"/>
                <a:t> of </a:t>
              </a:r>
              <a:r>
                <a:rPr lang="hu-HU" sz="900" dirty="0" err="1" smtClean="0"/>
                <a:t>knowledge</a:t>
              </a:r>
              <a:r>
                <a:rPr lang="hu-HU" sz="900" dirty="0" smtClean="0"/>
                <a:t> </a:t>
              </a:r>
              <a:r>
                <a:rPr lang="hu-HU" sz="900" dirty="0" err="1" smtClean="0"/>
                <a:t>application</a:t>
              </a:r>
              <a:endParaRPr lang="en-GB" sz="900" dirty="0"/>
            </a:p>
          </p:txBody>
        </p:sp>
        <p:sp>
          <p:nvSpPr>
            <p:cNvPr id="13" name="Téglalap 12"/>
            <p:cNvSpPr/>
            <p:nvPr/>
          </p:nvSpPr>
          <p:spPr>
            <a:xfrm>
              <a:off x="1884313" y="733917"/>
              <a:ext cx="6805885" cy="724038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 smtClean="0"/>
                <a:t>H</a:t>
              </a:r>
              <a:r>
                <a:rPr lang="hu-HU" sz="900" dirty="0" smtClean="0"/>
                <a:t>O</a:t>
              </a:r>
              <a:r>
                <a:rPr lang="en-GB" sz="900" dirty="0" smtClean="0"/>
                <a:t>1 Generally accepted, uniform definition of social innovation</a:t>
              </a:r>
            </a:p>
            <a:p>
              <a:pPr algn="ctr"/>
              <a:r>
                <a:rPr lang="en-GB" sz="900" dirty="0" smtClean="0"/>
                <a:t>H</a:t>
              </a:r>
              <a:r>
                <a:rPr lang="hu-HU" sz="900" dirty="0" smtClean="0"/>
                <a:t>O</a:t>
              </a:r>
              <a:r>
                <a:rPr lang="en-GB" sz="900" dirty="0" smtClean="0"/>
                <a:t>2 Integration of social innovation into the domestic legislative environment</a:t>
              </a:r>
            </a:p>
            <a:p>
              <a:pPr algn="ctr"/>
              <a:r>
                <a:rPr lang="en-GB" sz="900" dirty="0" smtClean="0"/>
                <a:t>H</a:t>
              </a:r>
              <a:r>
                <a:rPr lang="hu-HU" sz="900" dirty="0" smtClean="0"/>
                <a:t>O</a:t>
              </a:r>
              <a:r>
                <a:rPr lang="en-GB" sz="900" dirty="0" smtClean="0"/>
                <a:t>3 National Social Innovation Strategy</a:t>
              </a:r>
              <a:endParaRPr lang="en-GB" sz="900" dirty="0"/>
            </a:p>
          </p:txBody>
        </p:sp>
        <p:sp>
          <p:nvSpPr>
            <p:cNvPr id="14" name="Téglalap 13"/>
            <p:cNvSpPr/>
            <p:nvPr/>
          </p:nvSpPr>
          <p:spPr>
            <a:xfrm>
              <a:off x="1875537" y="1526650"/>
              <a:ext cx="6814661" cy="703109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/>
                <a:t>H</a:t>
              </a:r>
              <a:r>
                <a:rPr lang="hu-HU" sz="900" dirty="0" smtClean="0"/>
                <a:t>O</a:t>
              </a:r>
              <a:r>
                <a:rPr lang="en-US" sz="900" dirty="0" smtClean="0"/>
                <a:t>4 </a:t>
              </a:r>
              <a:r>
                <a:rPr lang="en-US" sz="900" dirty="0"/>
                <a:t>Targeted support programs that </a:t>
              </a:r>
              <a:r>
                <a:rPr lang="hu-HU" sz="900" dirty="0" smtClean="0"/>
                <a:t>fit </a:t>
              </a:r>
              <a:r>
                <a:rPr lang="en-GB" sz="900" dirty="0" smtClean="0"/>
                <a:t>with</a:t>
              </a:r>
              <a:r>
                <a:rPr lang="hu-HU" sz="900" dirty="0" smtClean="0"/>
                <a:t> </a:t>
              </a:r>
              <a:r>
                <a:rPr lang="en-GB" sz="900" dirty="0" smtClean="0"/>
                <a:t>the</a:t>
              </a:r>
              <a:r>
                <a:rPr lang="hu-HU" sz="900" dirty="0" smtClean="0"/>
                <a:t> </a:t>
              </a:r>
              <a:r>
                <a:rPr lang="en-US" sz="900" dirty="0" smtClean="0"/>
                <a:t>characteristics </a:t>
              </a:r>
              <a:r>
                <a:rPr lang="en-US" sz="900" dirty="0"/>
                <a:t>of social </a:t>
              </a:r>
              <a:r>
                <a:rPr lang="en-US" sz="900" dirty="0" smtClean="0"/>
                <a:t>innovation</a:t>
              </a:r>
              <a:endParaRPr lang="hu-HU" sz="900" dirty="0" smtClean="0"/>
            </a:p>
            <a:p>
              <a:pPr algn="ctr"/>
              <a:r>
                <a:rPr lang="en-US" sz="900" dirty="0" smtClean="0"/>
                <a:t>H</a:t>
              </a:r>
              <a:r>
                <a:rPr lang="hu-HU" sz="900" dirty="0" smtClean="0"/>
                <a:t>O</a:t>
              </a:r>
              <a:r>
                <a:rPr lang="en-US" sz="900" dirty="0" smtClean="0"/>
                <a:t>5 </a:t>
              </a:r>
              <a:r>
                <a:rPr lang="en-US" sz="900" dirty="0"/>
                <a:t>Integration of social innovation aspects into social, technological and economic development support </a:t>
              </a:r>
              <a:r>
                <a:rPr lang="en-US" sz="900" dirty="0" smtClean="0"/>
                <a:t>programs</a:t>
              </a:r>
              <a:endParaRPr lang="hu-HU" sz="900" dirty="0" smtClean="0"/>
            </a:p>
            <a:p>
              <a:pPr algn="ctr"/>
              <a:r>
                <a:rPr lang="en-US" sz="900" dirty="0" smtClean="0"/>
                <a:t>H</a:t>
              </a:r>
              <a:r>
                <a:rPr lang="hu-HU" sz="900" dirty="0" smtClean="0"/>
                <a:t>O</a:t>
              </a:r>
              <a:r>
                <a:rPr lang="en-US" sz="900" dirty="0" smtClean="0"/>
                <a:t>6</a:t>
              </a:r>
              <a:r>
                <a:rPr lang="hu-HU" sz="900" dirty="0" smtClean="0"/>
                <a:t> </a:t>
              </a:r>
              <a:r>
                <a:rPr lang="en-US" sz="900" dirty="0" smtClean="0"/>
                <a:t>Diversification </a:t>
              </a:r>
              <a:r>
                <a:rPr lang="en-US" sz="900" dirty="0"/>
                <a:t>of </a:t>
              </a:r>
              <a:r>
                <a:rPr lang="en-US" sz="900" dirty="0" smtClean="0"/>
                <a:t>funding</a:t>
              </a:r>
              <a:endParaRPr lang="en-GB" sz="900" dirty="0"/>
            </a:p>
          </p:txBody>
        </p:sp>
        <p:sp>
          <p:nvSpPr>
            <p:cNvPr id="15" name="Téglalap 14"/>
            <p:cNvSpPr/>
            <p:nvPr/>
          </p:nvSpPr>
          <p:spPr>
            <a:xfrm>
              <a:off x="1884313" y="2737561"/>
              <a:ext cx="2099289" cy="235938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hu-HU" sz="900" dirty="0" smtClean="0"/>
                <a:t>-S</a:t>
              </a:r>
              <a:r>
                <a:rPr lang="hu-HU" sz="900" dirty="0"/>
                <a:t>O</a:t>
              </a:r>
              <a:r>
                <a:rPr lang="en-US" sz="900" dirty="0" smtClean="0"/>
                <a:t>1</a:t>
              </a:r>
              <a:r>
                <a:rPr lang="hu-HU" sz="900" dirty="0" smtClean="0"/>
                <a:t> </a:t>
              </a:r>
              <a:r>
                <a:rPr lang="en-US" sz="900" dirty="0" smtClean="0"/>
                <a:t>Increasing </a:t>
              </a:r>
              <a:r>
                <a:rPr lang="en-US" sz="900" dirty="0"/>
                <a:t>the number of research centers and targeted research programs dealing with </a:t>
              </a:r>
              <a:r>
                <a:rPr lang="hu-HU" sz="900" dirty="0" smtClean="0"/>
                <a:t>SI</a:t>
              </a:r>
              <a:endParaRPr lang="en-US" sz="900" dirty="0"/>
            </a:p>
            <a:p>
              <a:pPr algn="just"/>
              <a:r>
                <a:rPr lang="en-US" sz="900" dirty="0" smtClean="0"/>
                <a:t>-</a:t>
              </a:r>
              <a:r>
                <a:rPr lang="hu-HU" sz="900" dirty="0" smtClean="0"/>
                <a:t>SO</a:t>
              </a:r>
              <a:r>
                <a:rPr lang="en-US" sz="900" dirty="0" smtClean="0"/>
                <a:t>2 </a:t>
              </a:r>
              <a:r>
                <a:rPr lang="en-US" sz="900" dirty="0"/>
                <a:t>Increasing the number of researchers working on </a:t>
              </a:r>
              <a:r>
                <a:rPr lang="hu-HU" sz="900" dirty="0" smtClean="0"/>
                <a:t>SI </a:t>
              </a:r>
              <a:r>
                <a:rPr lang="en-US" sz="900" dirty="0" smtClean="0"/>
                <a:t>research </a:t>
              </a:r>
              <a:r>
                <a:rPr lang="en-US" sz="900" dirty="0"/>
                <a:t>projects</a:t>
              </a:r>
            </a:p>
            <a:p>
              <a:pPr algn="just"/>
              <a:r>
                <a:rPr lang="en-US" sz="900" dirty="0" smtClean="0"/>
                <a:t>-</a:t>
              </a:r>
              <a:r>
                <a:rPr lang="hu-HU" sz="900" dirty="0" smtClean="0"/>
                <a:t>SO</a:t>
              </a:r>
              <a:r>
                <a:rPr lang="en-US" sz="900" dirty="0" smtClean="0"/>
                <a:t>3 </a:t>
              </a:r>
              <a:r>
                <a:rPr lang="en-US" sz="900" dirty="0"/>
                <a:t>Education of young researchers and scholars </a:t>
              </a:r>
            </a:p>
            <a:p>
              <a:pPr algn="just"/>
              <a:r>
                <a:rPr lang="en-US" sz="900" dirty="0" smtClean="0"/>
                <a:t>-</a:t>
              </a:r>
              <a:r>
                <a:rPr lang="hu-HU" sz="900" dirty="0" smtClean="0"/>
                <a:t>SO</a:t>
              </a:r>
              <a:r>
                <a:rPr lang="en-US" sz="900" dirty="0" smtClean="0"/>
                <a:t>4 </a:t>
              </a:r>
              <a:r>
                <a:rPr lang="en-US" sz="900" dirty="0"/>
                <a:t>Development of the capacities needed to identify and understand </a:t>
              </a:r>
              <a:r>
                <a:rPr lang="hu-HU" sz="900" dirty="0" smtClean="0"/>
                <a:t>SI</a:t>
              </a:r>
              <a:endParaRPr lang="en-US" sz="900" dirty="0"/>
            </a:p>
            <a:p>
              <a:pPr algn="just"/>
              <a:r>
                <a:rPr lang="hu-HU" sz="900" dirty="0" smtClean="0"/>
                <a:t>-SO</a:t>
              </a:r>
              <a:r>
                <a:rPr lang="en-US" sz="900" dirty="0" smtClean="0"/>
                <a:t>5 </a:t>
              </a:r>
              <a:r>
                <a:rPr lang="en-US" sz="900" dirty="0"/>
                <a:t>Creation of a uniform collection of social innovation good practices</a:t>
              </a:r>
            </a:p>
            <a:p>
              <a:pPr algn="just"/>
              <a:r>
                <a:rPr lang="en-US" sz="900" dirty="0" smtClean="0"/>
                <a:t>-</a:t>
              </a:r>
              <a:r>
                <a:rPr lang="hu-HU" sz="900" dirty="0" smtClean="0"/>
                <a:t>SO</a:t>
              </a:r>
              <a:r>
                <a:rPr lang="en-US" sz="900" dirty="0" smtClean="0"/>
                <a:t>6 </a:t>
              </a:r>
              <a:r>
                <a:rPr lang="en-US" sz="900" dirty="0"/>
                <a:t>Partnerships supporting knowledge production (academia, civil society, public sector, private sector)</a:t>
              </a:r>
              <a:endParaRPr lang="en-GB" sz="900" dirty="0"/>
            </a:p>
          </p:txBody>
        </p:sp>
        <p:sp>
          <p:nvSpPr>
            <p:cNvPr id="16" name="Téglalap 15"/>
            <p:cNvSpPr/>
            <p:nvPr/>
          </p:nvSpPr>
          <p:spPr>
            <a:xfrm>
              <a:off x="4086823" y="2745512"/>
              <a:ext cx="2134337" cy="235938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hu-HU" sz="900" dirty="0" smtClean="0"/>
                <a:t>-SO</a:t>
              </a:r>
              <a:r>
                <a:rPr lang="en-US" sz="900" dirty="0" smtClean="0"/>
                <a:t>7 </a:t>
              </a:r>
              <a:r>
                <a:rPr lang="en-US" sz="900" dirty="0"/>
                <a:t>Increasing the number and accessibility of targeted training </a:t>
              </a:r>
              <a:r>
                <a:rPr lang="en-US" sz="900" dirty="0" smtClean="0"/>
                <a:t>programs</a:t>
              </a:r>
              <a:endParaRPr lang="hu-HU" sz="900" dirty="0" smtClean="0"/>
            </a:p>
            <a:p>
              <a:pPr algn="just"/>
              <a:r>
                <a:rPr lang="en-US" sz="900" dirty="0" smtClean="0"/>
                <a:t>-</a:t>
              </a:r>
              <a:r>
                <a:rPr lang="hu-HU" sz="900" dirty="0" smtClean="0"/>
                <a:t>SO</a:t>
              </a:r>
              <a:r>
                <a:rPr lang="en-US" sz="900" dirty="0" smtClean="0"/>
                <a:t>8 </a:t>
              </a:r>
              <a:r>
                <a:rPr lang="en-US" sz="900" dirty="0"/>
                <a:t>Integration of social innovation aspects into technological, economic and social training </a:t>
              </a:r>
              <a:r>
                <a:rPr lang="en-US" sz="900" dirty="0" smtClean="0"/>
                <a:t>programs</a:t>
              </a:r>
              <a:endParaRPr lang="hu-HU" sz="900" dirty="0" smtClean="0"/>
            </a:p>
            <a:p>
              <a:pPr algn="just"/>
              <a:r>
                <a:rPr lang="en-US" sz="900" dirty="0" smtClean="0"/>
                <a:t>-</a:t>
              </a:r>
              <a:r>
                <a:rPr lang="hu-HU" sz="900" dirty="0" smtClean="0"/>
                <a:t>SO</a:t>
              </a:r>
              <a:r>
                <a:rPr lang="en-US" sz="900" dirty="0" smtClean="0"/>
                <a:t>9 </a:t>
              </a:r>
              <a:r>
                <a:rPr lang="en-US" sz="900" dirty="0"/>
                <a:t>Promoting social innovation and increasing its </a:t>
              </a:r>
              <a:r>
                <a:rPr lang="en-US" sz="900" dirty="0" smtClean="0"/>
                <a:t>visibility</a:t>
              </a:r>
              <a:endParaRPr lang="hu-HU" sz="900" dirty="0" smtClean="0"/>
            </a:p>
            <a:p>
              <a:pPr algn="just"/>
              <a:r>
                <a:rPr lang="en-US" sz="900" dirty="0" smtClean="0"/>
                <a:t>-</a:t>
              </a:r>
              <a:r>
                <a:rPr lang="hu-HU" sz="900" dirty="0" smtClean="0"/>
                <a:t>SO</a:t>
              </a:r>
              <a:r>
                <a:rPr lang="en-US" sz="900" dirty="0" smtClean="0"/>
                <a:t>10 </a:t>
              </a:r>
              <a:r>
                <a:rPr lang="en-US" sz="900" dirty="0"/>
                <a:t>Providing open access to research results and good </a:t>
              </a:r>
              <a:r>
                <a:rPr lang="en-US" sz="900" dirty="0" smtClean="0"/>
                <a:t>practices</a:t>
              </a:r>
              <a:endParaRPr lang="hu-HU" sz="900" dirty="0" smtClean="0"/>
            </a:p>
            <a:p>
              <a:pPr algn="just"/>
              <a:r>
                <a:rPr lang="en-US" sz="900" dirty="0" smtClean="0"/>
                <a:t>-</a:t>
              </a:r>
              <a:r>
                <a:rPr lang="hu-HU" sz="900" dirty="0" smtClean="0"/>
                <a:t>SO</a:t>
              </a:r>
              <a:r>
                <a:rPr lang="en-US" sz="900" dirty="0" smtClean="0"/>
                <a:t>11 </a:t>
              </a:r>
              <a:r>
                <a:rPr lang="en-US" sz="900" dirty="0"/>
                <a:t>Development of professional/thematic networks supporting the </a:t>
              </a:r>
              <a:r>
                <a:rPr lang="en-US" sz="900" dirty="0" smtClean="0"/>
                <a:t>knowledge</a:t>
              </a:r>
              <a:r>
                <a:rPr lang="hu-HU" sz="900" dirty="0" smtClean="0"/>
                <a:t> </a:t>
              </a:r>
              <a:r>
                <a:rPr lang="hu-HU" sz="900" dirty="0" err="1" smtClean="0"/>
                <a:t>exchange</a:t>
              </a:r>
              <a:endParaRPr lang="en-GB" sz="900" dirty="0"/>
            </a:p>
          </p:txBody>
        </p:sp>
        <p:sp>
          <p:nvSpPr>
            <p:cNvPr id="17" name="Téglalap 16"/>
            <p:cNvSpPr/>
            <p:nvPr/>
          </p:nvSpPr>
          <p:spPr>
            <a:xfrm>
              <a:off x="6284687" y="2740550"/>
              <a:ext cx="2400866" cy="192919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hu-HU" sz="900" dirty="0" smtClean="0"/>
                <a:t>-SO</a:t>
              </a:r>
              <a:r>
                <a:rPr lang="en-US" sz="900" dirty="0" smtClean="0"/>
                <a:t>12 Support</a:t>
              </a:r>
              <a:r>
                <a:rPr lang="hu-HU" sz="900" dirty="0" smtClean="0"/>
                <a:t>ing</a:t>
              </a:r>
              <a:r>
                <a:rPr lang="en-US" sz="900" dirty="0" smtClean="0"/>
                <a:t> </a:t>
              </a:r>
              <a:r>
                <a:rPr lang="en-US" sz="900" dirty="0"/>
                <a:t>for the incubation of social </a:t>
              </a:r>
              <a:r>
                <a:rPr lang="en-US" sz="900" dirty="0" smtClean="0"/>
                <a:t>innovations</a:t>
              </a:r>
              <a:endParaRPr lang="hu-HU" sz="900" dirty="0" smtClean="0"/>
            </a:p>
            <a:p>
              <a:pPr algn="just"/>
              <a:r>
                <a:rPr lang="en-US" sz="900" dirty="0" smtClean="0"/>
                <a:t>-</a:t>
              </a:r>
              <a:r>
                <a:rPr lang="hu-HU" sz="900" dirty="0" smtClean="0"/>
                <a:t>SO</a:t>
              </a:r>
              <a:r>
                <a:rPr lang="en-US" sz="900" dirty="0" smtClean="0"/>
                <a:t>13 </a:t>
              </a:r>
              <a:r>
                <a:rPr lang="en-US" sz="900" dirty="0"/>
                <a:t>Integration of social innovation aspects and goals into the economic/technological incubation </a:t>
              </a:r>
              <a:r>
                <a:rPr lang="en-US" sz="900" dirty="0" smtClean="0"/>
                <a:t>programs</a:t>
              </a:r>
              <a:endParaRPr lang="hu-HU" sz="900" dirty="0" smtClean="0"/>
            </a:p>
            <a:p>
              <a:pPr algn="just"/>
              <a:r>
                <a:rPr lang="en-US" sz="900" dirty="0" smtClean="0"/>
                <a:t>-</a:t>
              </a:r>
              <a:r>
                <a:rPr lang="hu-HU" sz="900" dirty="0" err="1" smtClean="0"/>
                <a:t>sO</a:t>
              </a:r>
              <a:r>
                <a:rPr lang="en-US" sz="900" dirty="0" smtClean="0"/>
                <a:t>14 </a:t>
              </a:r>
              <a:r>
                <a:rPr lang="en-US" sz="900" dirty="0"/>
                <a:t>Development of capacities for adapting and scaling social </a:t>
              </a:r>
              <a:r>
                <a:rPr lang="en-US" sz="900" dirty="0" smtClean="0"/>
                <a:t>innovations</a:t>
              </a:r>
              <a:endParaRPr lang="hu-HU" sz="900" dirty="0" smtClean="0"/>
            </a:p>
            <a:p>
              <a:pPr algn="just"/>
              <a:r>
                <a:rPr lang="en-US" sz="900" dirty="0" smtClean="0"/>
                <a:t>-</a:t>
              </a:r>
              <a:r>
                <a:rPr lang="hu-HU" sz="900" dirty="0" smtClean="0"/>
                <a:t>SO</a:t>
              </a:r>
              <a:r>
                <a:rPr lang="en-US" sz="900" dirty="0" smtClean="0"/>
                <a:t>15 </a:t>
              </a:r>
              <a:r>
                <a:rPr lang="en-US" sz="900" dirty="0"/>
                <a:t>Establishing collaborations supporting the adaptation and scaling of social innovations</a:t>
              </a:r>
              <a:endParaRPr lang="en-GB" sz="900" dirty="0"/>
            </a:p>
          </p:txBody>
        </p:sp>
        <p:sp>
          <p:nvSpPr>
            <p:cNvPr id="18" name="Téglalap 17"/>
            <p:cNvSpPr/>
            <p:nvPr/>
          </p:nvSpPr>
          <p:spPr>
            <a:xfrm>
              <a:off x="4086823" y="2305295"/>
              <a:ext cx="2134337" cy="40328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900" dirty="0"/>
                <a:t>T</a:t>
              </a:r>
              <a:r>
                <a:rPr lang="hu-HU" sz="900" dirty="0" smtClean="0"/>
                <a:t>O2 </a:t>
              </a:r>
              <a:r>
                <a:rPr lang="hu-HU" sz="900" dirty="0" err="1" smtClean="0"/>
                <a:t>Development</a:t>
              </a:r>
              <a:r>
                <a:rPr lang="hu-HU" sz="900" dirty="0" smtClean="0"/>
                <a:t> of </a:t>
              </a:r>
              <a:r>
                <a:rPr lang="hu-HU" sz="900" dirty="0" err="1" smtClean="0"/>
                <a:t>knowledge</a:t>
              </a:r>
              <a:r>
                <a:rPr lang="hu-HU" sz="900" dirty="0" smtClean="0"/>
                <a:t> </a:t>
              </a:r>
              <a:r>
                <a:rPr lang="hu-HU" sz="900" dirty="0" err="1" smtClean="0"/>
                <a:t>exchange</a:t>
              </a:r>
              <a:endParaRPr lang="en-GB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7462766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14" y="46246"/>
            <a:ext cx="1195638" cy="760498"/>
          </a:xfrm>
          <a:prstGeom prst="rect">
            <a:avLst/>
          </a:prstGeom>
        </p:spPr>
      </p:pic>
      <p:pic>
        <p:nvPicPr>
          <p:cNvPr id="83" name="Kép 7"/>
          <p:cNvPicPr/>
          <p:nvPr/>
        </p:nvPicPr>
        <p:blipFill>
          <a:blip r:embed="rId4"/>
          <a:stretch/>
        </p:blipFill>
        <p:spPr>
          <a:xfrm>
            <a:off x="7633236" y="139348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36" name="TextShape 1"/>
          <p:cNvSpPr txBox="1">
            <a:spLocks noChangeArrowheads="1"/>
          </p:cNvSpPr>
          <p:nvPr/>
        </p:nvSpPr>
        <p:spPr bwMode="auto">
          <a:xfrm>
            <a:off x="-69414" y="202057"/>
            <a:ext cx="6582428" cy="2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-175680"/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3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.3</a:t>
            </a:r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.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1</a:t>
            </a:r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</a:t>
            </a:r>
            <a:r>
              <a:rPr lang="en-US" altLang="hu-HU" sz="16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Strategic </a:t>
            </a:r>
            <a:r>
              <a:rPr lang="en-US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recommendations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</a:t>
            </a:r>
            <a:r>
              <a:rPr lang="hu-HU" altLang="hu-HU" sz="1600" b="1" kern="0" dirty="0">
                <a:solidFill>
                  <a:srgbClr val="C00000"/>
                </a:solidFill>
                <a:latin typeface="Panton" panose="00000500000000000000" pitchFamily="50" charset="-18"/>
              </a:rPr>
              <a:t>– </a:t>
            </a:r>
            <a:r>
              <a:rPr lang="hu-HU" altLang="hu-HU" sz="1600" b="1" kern="0" dirty="0" err="1" smtClean="0">
                <a:solidFill>
                  <a:srgbClr val="C00000"/>
                </a:solidFill>
                <a:latin typeface="Panton" panose="00000500000000000000" pitchFamily="50" charset="-18"/>
              </a:rPr>
              <a:t>Operational</a:t>
            </a:r>
            <a:r>
              <a:rPr lang="hu-HU" altLang="hu-HU" sz="1600" b="1" kern="0" dirty="0" smtClean="0">
                <a:solidFill>
                  <a:srgbClr val="C00000"/>
                </a:solidFill>
                <a:latin typeface="Panton" panose="00000500000000000000" pitchFamily="50" charset="-18"/>
              </a:rPr>
              <a:t> </a:t>
            </a:r>
            <a:r>
              <a:rPr lang="hu-HU" altLang="hu-HU" sz="1600" b="1" kern="0" dirty="0" err="1" smtClean="0">
                <a:solidFill>
                  <a:srgbClr val="C00000"/>
                </a:solidFill>
                <a:latin typeface="Panton" panose="00000500000000000000" pitchFamily="50" charset="-18"/>
              </a:rPr>
              <a:t>Structure</a:t>
            </a:r>
            <a:endParaRPr lang="hu-HU" sz="1600" b="1" spc="-1" dirty="0">
              <a:solidFill>
                <a:srgbClr val="C00000"/>
              </a:solidFill>
              <a:latin typeface="Panton" panose="00000500000000000000" pitchFamily="50" charset="-18"/>
              <a:ea typeface="Arial"/>
            </a:endParaRPr>
          </a:p>
        </p:txBody>
      </p:sp>
      <p:pic>
        <p:nvPicPr>
          <p:cNvPr id="81" name="Kép 4"/>
          <p:cNvPicPr/>
          <p:nvPr/>
        </p:nvPicPr>
        <p:blipFill>
          <a:blip r:embed="rId5"/>
          <a:stretch/>
        </p:blipFill>
        <p:spPr>
          <a:xfrm>
            <a:off x="6997116" y="4669740"/>
            <a:ext cx="2283120" cy="473760"/>
          </a:xfrm>
          <a:prstGeom prst="rect">
            <a:avLst/>
          </a:prstGeom>
          <a:ln>
            <a:noFill/>
          </a:ln>
        </p:spPr>
      </p:pic>
      <p:sp>
        <p:nvSpPr>
          <p:cNvPr id="19" name="Téglalap 18"/>
          <p:cNvSpPr/>
          <p:nvPr/>
        </p:nvSpPr>
        <p:spPr>
          <a:xfrm>
            <a:off x="259498" y="961444"/>
            <a:ext cx="8741379" cy="37258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u-HU" sz="1600" dirty="0" err="1" smtClean="0"/>
              <a:t>Operational</a:t>
            </a:r>
            <a:r>
              <a:rPr lang="hu-HU" sz="1600" dirty="0" smtClean="0"/>
              <a:t> </a:t>
            </a:r>
            <a:r>
              <a:rPr lang="hu-HU" sz="1600" dirty="0" err="1" smtClean="0"/>
              <a:t>Structure</a:t>
            </a:r>
            <a:endParaRPr lang="en-GB" sz="1600" dirty="0"/>
          </a:p>
        </p:txBody>
      </p:sp>
      <p:sp>
        <p:nvSpPr>
          <p:cNvPr id="20" name="Téglalap 19"/>
          <p:cNvSpPr/>
          <p:nvPr/>
        </p:nvSpPr>
        <p:spPr>
          <a:xfrm>
            <a:off x="259499" y="638052"/>
            <a:ext cx="8741378" cy="29685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/>
              <a:t>P1 </a:t>
            </a:r>
            <a:r>
              <a:rPr lang="hu-HU" sz="1400" dirty="0" err="1"/>
              <a:t>Supportive</a:t>
            </a:r>
            <a:r>
              <a:rPr lang="hu-HU" sz="1400" dirty="0"/>
              <a:t> </a:t>
            </a:r>
            <a:r>
              <a:rPr lang="hu-HU" sz="1400" dirty="0" err="1"/>
              <a:t>Regulatory</a:t>
            </a:r>
            <a:r>
              <a:rPr lang="hu-HU" sz="1400" dirty="0"/>
              <a:t> </a:t>
            </a:r>
            <a:r>
              <a:rPr lang="hu-HU" sz="1400" dirty="0" err="1"/>
              <a:t>Environment</a:t>
            </a:r>
            <a:endParaRPr lang="hu-HU" sz="1400" dirty="0"/>
          </a:p>
        </p:txBody>
      </p:sp>
      <p:cxnSp>
        <p:nvCxnSpPr>
          <p:cNvPr id="21" name="Egyenes összekötő 20"/>
          <p:cNvCxnSpPr>
            <a:stCxn id="25" idx="1"/>
            <a:endCxn id="29" idx="0"/>
          </p:cNvCxnSpPr>
          <p:nvPr/>
        </p:nvCxnSpPr>
        <p:spPr>
          <a:xfrm flipH="1">
            <a:off x="2118428" y="1851016"/>
            <a:ext cx="664952" cy="896404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Egyenes összekötő 21"/>
          <p:cNvCxnSpPr>
            <a:stCxn id="33" idx="1"/>
            <a:endCxn id="29" idx="3"/>
          </p:cNvCxnSpPr>
          <p:nvPr/>
        </p:nvCxnSpPr>
        <p:spPr>
          <a:xfrm flipH="1" flipV="1">
            <a:off x="3923374" y="3674308"/>
            <a:ext cx="1402570" cy="2811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Egyenes összekötő 22"/>
          <p:cNvCxnSpPr>
            <a:stCxn id="33" idx="0"/>
            <a:endCxn id="25" idx="3"/>
          </p:cNvCxnSpPr>
          <p:nvPr/>
        </p:nvCxnSpPr>
        <p:spPr>
          <a:xfrm flipH="1" flipV="1">
            <a:off x="6448930" y="1851016"/>
            <a:ext cx="691359" cy="914348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4" name="Csoportba foglalás 23"/>
          <p:cNvGrpSpPr/>
          <p:nvPr/>
        </p:nvGrpSpPr>
        <p:grpSpPr>
          <a:xfrm>
            <a:off x="2783380" y="1017930"/>
            <a:ext cx="3665550" cy="1666171"/>
            <a:chOff x="2751153" y="1232317"/>
            <a:chExt cx="3665550" cy="1666171"/>
          </a:xfrm>
        </p:grpSpPr>
        <p:sp>
          <p:nvSpPr>
            <p:cNvPr id="25" name="Téglalap 24"/>
            <p:cNvSpPr/>
            <p:nvPr/>
          </p:nvSpPr>
          <p:spPr>
            <a:xfrm>
              <a:off x="2751153" y="1232317"/>
              <a:ext cx="3665550" cy="166617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hu-HU" sz="1400" b="1" dirty="0" err="1" smtClean="0">
                  <a:latin typeface="Panton" panose="00000500000000000000" pitchFamily="50" charset="-18"/>
                </a:rPr>
                <a:t>TinLab</a:t>
              </a:r>
              <a:endParaRPr lang="hu-HU" sz="1400" b="1" dirty="0" smtClean="0">
                <a:latin typeface="Panton" panose="00000500000000000000" pitchFamily="50" charset="-18"/>
              </a:endParaRPr>
            </a:p>
            <a:p>
              <a:pPr algn="just"/>
              <a:endParaRPr lang="hu-HU" sz="1050" dirty="0" smtClean="0"/>
            </a:p>
            <a:p>
              <a:pPr algn="just"/>
              <a:endParaRPr lang="hu-HU" sz="1050" dirty="0" smtClean="0"/>
            </a:p>
          </p:txBody>
        </p:sp>
        <p:sp>
          <p:nvSpPr>
            <p:cNvPr id="26" name="Szövegdoboz 25"/>
            <p:cNvSpPr txBox="1"/>
            <p:nvPr/>
          </p:nvSpPr>
          <p:spPr>
            <a:xfrm>
              <a:off x="2790909" y="1587112"/>
              <a:ext cx="3430251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hu-HU" sz="110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Role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: P1 </a:t>
              </a: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- 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HO1</a:t>
              </a: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, 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HO2</a:t>
              </a: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, 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HO3; P2 </a:t>
              </a: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– 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HO4</a:t>
              </a: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, 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HO5</a:t>
              </a: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, 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HO6;  P3 </a:t>
              </a: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– 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TO1</a:t>
              </a: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, 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TO2</a:t>
              </a: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, 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TO3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Research </a:t>
              </a:r>
              <a:r>
                <a:rPr lang="hu-HU" sz="110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projects</a:t>
              </a:r>
              <a:endParaRPr lang="hu-HU" sz="1100" dirty="0">
                <a:solidFill>
                  <a:schemeClr val="bg1"/>
                </a:solidFill>
                <a:latin typeface="Panton" panose="00000500000000000000" pitchFamily="50" charset="-18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hu-HU" sz="110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Thematic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 </a:t>
              </a:r>
              <a:r>
                <a:rPr lang="hu-HU" sz="110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forums</a:t>
              </a:r>
              <a:endParaRPr lang="hu-HU" sz="1100" dirty="0" smtClean="0">
                <a:solidFill>
                  <a:schemeClr val="bg1"/>
                </a:solidFill>
                <a:latin typeface="Panton" panose="00000500000000000000" pitchFamily="50" charset="-18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hu-HU" sz="110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Experimental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 and pilot </a:t>
              </a:r>
              <a:r>
                <a:rPr lang="hu-HU" sz="110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projects</a:t>
              </a:r>
              <a:endParaRPr lang="hu-HU" sz="1100" dirty="0" smtClean="0">
                <a:solidFill>
                  <a:schemeClr val="bg1"/>
                </a:solidFill>
                <a:latin typeface="Panton" panose="00000500000000000000" pitchFamily="50" charset="-18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hu-HU" sz="110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Trainings</a:t>
              </a:r>
              <a:endParaRPr lang="hu-HU" sz="1100" dirty="0" smtClean="0">
                <a:solidFill>
                  <a:schemeClr val="bg1"/>
                </a:solidFill>
                <a:latin typeface="Panton" panose="00000500000000000000" pitchFamily="50" charset="-18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hu-HU" sz="110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Regional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 </a:t>
              </a:r>
              <a:r>
                <a:rPr lang="hu-HU" sz="110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contact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 </a:t>
              </a:r>
              <a:r>
                <a:rPr lang="hu-HU" sz="110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points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 </a:t>
              </a:r>
            </a:p>
          </p:txBody>
        </p:sp>
        <p:pic>
          <p:nvPicPr>
            <p:cNvPr id="27" name="Kép 26"/>
            <p:cNvPicPr>
              <a:picLocks noChangeAspect="1"/>
            </p:cNvPicPr>
            <p:nvPr/>
          </p:nvPicPr>
          <p:blipFill rotWithShape="1">
            <a:blip r:embed="rId6"/>
            <a:srcRect t="10214" b="25870"/>
            <a:stretch/>
          </p:blipFill>
          <p:spPr>
            <a:xfrm>
              <a:off x="5606461" y="1257902"/>
              <a:ext cx="784545" cy="326005"/>
            </a:xfrm>
            <a:prstGeom prst="rect">
              <a:avLst/>
            </a:prstGeom>
          </p:spPr>
        </p:pic>
      </p:grpSp>
      <p:grpSp>
        <p:nvGrpSpPr>
          <p:cNvPr id="28" name="Csoportba foglalás 27"/>
          <p:cNvGrpSpPr/>
          <p:nvPr/>
        </p:nvGrpSpPr>
        <p:grpSpPr>
          <a:xfrm>
            <a:off x="259498" y="2739927"/>
            <a:ext cx="3663876" cy="1919603"/>
            <a:chOff x="383337" y="2750661"/>
            <a:chExt cx="3663876" cy="1919603"/>
          </a:xfrm>
        </p:grpSpPr>
        <p:sp>
          <p:nvSpPr>
            <p:cNvPr id="29" name="Téglalap 28"/>
            <p:cNvSpPr/>
            <p:nvPr/>
          </p:nvSpPr>
          <p:spPr>
            <a:xfrm>
              <a:off x="437320" y="2758154"/>
              <a:ext cx="3609893" cy="185377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hu-HU" sz="1100" smtClean="0"/>
            </a:p>
          </p:txBody>
        </p:sp>
        <p:pic>
          <p:nvPicPr>
            <p:cNvPr id="30" name="Kép 2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28438" y="2787900"/>
              <a:ext cx="997306" cy="247934"/>
            </a:xfrm>
            <a:prstGeom prst="rect">
              <a:avLst/>
            </a:prstGeom>
          </p:spPr>
        </p:pic>
        <p:sp>
          <p:nvSpPr>
            <p:cNvPr id="31" name="Szövegdoboz 30"/>
            <p:cNvSpPr txBox="1"/>
            <p:nvPr/>
          </p:nvSpPr>
          <p:spPr>
            <a:xfrm>
              <a:off x="383337" y="2750661"/>
              <a:ext cx="28806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1200" b="1" dirty="0">
                  <a:solidFill>
                    <a:schemeClr val="bg1"/>
                  </a:solidFill>
                  <a:latin typeface="Panton" panose="00000500000000000000" pitchFamily="50" charset="-18"/>
                </a:rPr>
                <a:t>IFKA </a:t>
              </a:r>
              <a:r>
                <a:rPr lang="hu-HU" sz="1200" b="1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Social Innovation </a:t>
              </a:r>
              <a:r>
                <a:rPr lang="hu-HU" sz="1200" b="1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Competence</a:t>
              </a:r>
              <a:r>
                <a:rPr lang="hu-HU" sz="1200" b="1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 Centre</a:t>
              </a:r>
              <a:endParaRPr lang="hu-HU" sz="1200" b="1" dirty="0">
                <a:solidFill>
                  <a:schemeClr val="bg1"/>
                </a:solidFill>
                <a:latin typeface="Panton" panose="00000500000000000000" pitchFamily="50" charset="-18"/>
              </a:endParaRPr>
            </a:p>
          </p:txBody>
        </p:sp>
        <p:sp>
          <p:nvSpPr>
            <p:cNvPr id="32" name="Szövegdoboz 31"/>
            <p:cNvSpPr txBox="1"/>
            <p:nvPr/>
          </p:nvSpPr>
          <p:spPr>
            <a:xfrm>
              <a:off x="386102" y="3123687"/>
              <a:ext cx="3656017" cy="1546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hu-HU" sz="105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Role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: P1 </a:t>
              </a:r>
              <a:r>
                <a:rPr lang="hu-HU" sz="1050" dirty="0">
                  <a:solidFill>
                    <a:schemeClr val="bg1"/>
                  </a:solidFill>
                  <a:latin typeface="Panton" panose="00000500000000000000" pitchFamily="50" charset="-18"/>
                </a:rPr>
                <a:t>- 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HO2</a:t>
              </a:r>
              <a:r>
                <a:rPr lang="hu-HU" sz="1050" dirty="0">
                  <a:solidFill>
                    <a:schemeClr val="bg1"/>
                  </a:solidFill>
                  <a:latin typeface="Panton" panose="00000500000000000000" pitchFamily="50" charset="-18"/>
                </a:rPr>
                <a:t>, 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HO3; P2 </a:t>
              </a:r>
              <a:r>
                <a:rPr lang="hu-HU" sz="1050" dirty="0">
                  <a:solidFill>
                    <a:schemeClr val="bg1"/>
                  </a:solidFill>
                  <a:latin typeface="Panton" panose="00000500000000000000" pitchFamily="50" charset="-18"/>
                </a:rPr>
                <a:t>– 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HO5</a:t>
              </a:r>
              <a:r>
                <a:rPr lang="hu-HU" sz="1050" dirty="0">
                  <a:solidFill>
                    <a:schemeClr val="bg1"/>
                  </a:solidFill>
                  <a:latin typeface="Panton" panose="00000500000000000000" pitchFamily="50" charset="-18"/>
                </a:rPr>
                <a:t>, 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HO6;  P3 </a:t>
              </a:r>
              <a:r>
                <a:rPr lang="hu-HU" sz="1050" dirty="0">
                  <a:solidFill>
                    <a:schemeClr val="bg1"/>
                  </a:solidFill>
                  <a:latin typeface="Panton" panose="00000500000000000000" pitchFamily="50" charset="-18"/>
                </a:rPr>
                <a:t>– T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O2</a:t>
              </a:r>
              <a:r>
                <a:rPr lang="hu-HU" sz="1050" dirty="0">
                  <a:solidFill>
                    <a:schemeClr val="bg1"/>
                  </a:solidFill>
                  <a:latin typeface="Panton" panose="00000500000000000000" pitchFamily="50" charset="-18"/>
                </a:rPr>
                <a:t>, T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O3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hu-HU" sz="105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Support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 </a:t>
              </a:r>
              <a:r>
                <a:rPr lang="hu-HU" sz="105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for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 p</a:t>
              </a:r>
              <a:r>
                <a:rPr lang="en-US" sz="105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olicy</a:t>
              </a:r>
              <a:r>
                <a:rPr lang="en-US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 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and </a:t>
              </a:r>
              <a:r>
                <a:rPr lang="hu-HU" sz="105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strategy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 </a:t>
              </a:r>
              <a:r>
                <a:rPr lang="en-US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developments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 </a:t>
              </a:r>
              <a:r>
                <a:rPr lang="en-US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Strengthening </a:t>
              </a:r>
              <a:r>
                <a:rPr lang="en-US" sz="1050" dirty="0">
                  <a:solidFill>
                    <a:schemeClr val="bg1"/>
                  </a:solidFill>
                  <a:latin typeface="Panton" panose="00000500000000000000" pitchFamily="50" charset="-18"/>
                </a:rPr>
                <a:t>links between </a:t>
              </a:r>
              <a:r>
                <a:rPr lang="hu-HU" sz="105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the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 </a:t>
              </a:r>
              <a:r>
                <a:rPr lang="en-US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ecosystem </a:t>
              </a:r>
              <a:r>
                <a:rPr lang="en-US" sz="1050" dirty="0">
                  <a:solidFill>
                    <a:schemeClr val="bg1"/>
                  </a:solidFill>
                  <a:latin typeface="Panton" panose="00000500000000000000" pitchFamily="50" charset="-18"/>
                </a:rPr>
                <a:t>and </a:t>
              </a:r>
              <a:r>
                <a:rPr lang="en-US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policy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 </a:t>
              </a:r>
              <a:r>
                <a:rPr lang="hu-HU" sz="1050" dirty="0" err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actors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 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en-US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Connecting </a:t>
              </a:r>
              <a:r>
                <a:rPr lang="en-US" sz="1050" dirty="0">
                  <a:solidFill>
                    <a:schemeClr val="bg1"/>
                  </a:solidFill>
                  <a:latin typeface="Panton" panose="00000500000000000000" pitchFamily="50" charset="-18"/>
                </a:rPr>
                <a:t>the domestic ecosystem with the international social innovation community </a:t>
              </a:r>
              <a:r>
                <a:rPr lang="en-US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(</a:t>
              </a:r>
              <a:r>
                <a:rPr lang="hu-HU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EU </a:t>
              </a:r>
              <a:r>
                <a:rPr lang="en-US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and </a:t>
              </a:r>
              <a:r>
                <a:rPr lang="en-US" sz="1050" dirty="0">
                  <a:solidFill>
                    <a:schemeClr val="bg1"/>
                  </a:solidFill>
                  <a:latin typeface="Panton" panose="00000500000000000000" pitchFamily="50" charset="-18"/>
                </a:rPr>
                <a:t>national competence centers</a:t>
              </a:r>
              <a:r>
                <a:rPr lang="en-US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)</a:t>
              </a:r>
              <a:endParaRPr lang="hu-HU" sz="1050" dirty="0" smtClean="0">
                <a:solidFill>
                  <a:schemeClr val="bg1"/>
                </a:solidFill>
                <a:latin typeface="Panton" panose="00000500000000000000" pitchFamily="50" charset="-18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en-US" sz="105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Domestic </a:t>
              </a:r>
              <a:r>
                <a:rPr lang="en-US" sz="1050" dirty="0">
                  <a:solidFill>
                    <a:schemeClr val="bg1"/>
                  </a:solidFill>
                  <a:latin typeface="Panton" panose="00000500000000000000" pitchFamily="50" charset="-18"/>
                </a:rPr>
                <a:t>promotion of international experiences and good practices</a:t>
              </a:r>
              <a:endParaRPr lang="hu-HU" sz="1050" dirty="0">
                <a:solidFill>
                  <a:schemeClr val="bg1"/>
                </a:solidFill>
                <a:latin typeface="Panton" panose="00000500000000000000" pitchFamily="50" charset="-18"/>
              </a:endParaRPr>
            </a:p>
          </p:txBody>
        </p:sp>
      </p:grpSp>
      <p:sp>
        <p:nvSpPr>
          <p:cNvPr id="33" name="Téglalap 32"/>
          <p:cNvSpPr/>
          <p:nvPr/>
        </p:nvSpPr>
        <p:spPr>
          <a:xfrm>
            <a:off x="5325944" y="2765364"/>
            <a:ext cx="3628689" cy="1874108"/>
          </a:xfrm>
          <a:prstGeom prst="rect">
            <a:avLst/>
          </a:prstGeom>
          <a:solidFill>
            <a:srgbClr val="BF198C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200" smtClean="0"/>
          </a:p>
        </p:txBody>
      </p:sp>
      <p:sp>
        <p:nvSpPr>
          <p:cNvPr id="34" name="Szövegdoboz 33"/>
          <p:cNvSpPr txBox="1"/>
          <p:nvPr/>
        </p:nvSpPr>
        <p:spPr>
          <a:xfrm>
            <a:off x="5298616" y="3080286"/>
            <a:ext cx="36560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hu-HU" sz="1050" dirty="0" smtClean="0">
              <a:solidFill>
                <a:schemeClr val="bg1"/>
              </a:solidFill>
              <a:latin typeface="Panton" panose="00000500000000000000" pitchFamily="50" charset="-18"/>
            </a:endParaRPr>
          </a:p>
          <a:p>
            <a:pPr algn="just"/>
            <a:r>
              <a:rPr lang="hu-HU" sz="1050" dirty="0" err="1" smtClean="0">
                <a:solidFill>
                  <a:schemeClr val="bg1"/>
                </a:solidFill>
                <a:latin typeface="Panton" panose="00000500000000000000" pitchFamily="50" charset="-18"/>
              </a:rPr>
              <a:t>Role</a:t>
            </a:r>
            <a:r>
              <a:rPr lang="hu-HU" sz="1050" dirty="0" smtClean="0">
                <a:solidFill>
                  <a:schemeClr val="bg1"/>
                </a:solidFill>
                <a:latin typeface="Panton" panose="00000500000000000000" pitchFamily="50" charset="-18"/>
              </a:rPr>
              <a:t>: P1 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- </a:t>
            </a:r>
            <a:r>
              <a:rPr lang="hu-HU" sz="1050" dirty="0" smtClean="0">
                <a:solidFill>
                  <a:schemeClr val="bg1"/>
                </a:solidFill>
                <a:latin typeface="Panton" panose="00000500000000000000" pitchFamily="50" charset="-18"/>
              </a:rPr>
              <a:t>HO3; P2 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– </a:t>
            </a:r>
            <a:r>
              <a:rPr lang="hu-HU" sz="1050" dirty="0" smtClean="0">
                <a:solidFill>
                  <a:schemeClr val="bg1"/>
                </a:solidFill>
                <a:latin typeface="Panton" panose="00000500000000000000" pitchFamily="50" charset="-18"/>
              </a:rPr>
              <a:t>HO6;  P3 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– </a:t>
            </a:r>
            <a:r>
              <a:rPr lang="hu-HU" sz="1050" dirty="0" smtClean="0">
                <a:solidFill>
                  <a:schemeClr val="bg1"/>
                </a:solidFill>
                <a:latin typeface="Panton" panose="00000500000000000000" pitchFamily="50" charset="-18"/>
              </a:rPr>
              <a:t>TO2</a:t>
            </a:r>
            <a:endParaRPr lang="hu-HU" sz="1050" dirty="0">
              <a:solidFill>
                <a:schemeClr val="bg1"/>
              </a:solidFill>
              <a:latin typeface="Panton" panose="00000500000000000000" pitchFamily="50" charset="-18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050" dirty="0" err="1" smtClean="0">
                <a:solidFill>
                  <a:schemeClr val="bg1"/>
                </a:solidFill>
                <a:latin typeface="Panton" panose="00000500000000000000" pitchFamily="50" charset="-18"/>
              </a:rPr>
              <a:t>Information</a:t>
            </a:r>
            <a:r>
              <a:rPr lang="hu-HU" sz="1050" dirty="0" smtClean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service (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help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desk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,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events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, website,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social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media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, etc.)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on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social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innovation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development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resources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available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within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the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framework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of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EaSI</a:t>
            </a:r>
            <a:endParaRPr lang="hu-HU" sz="1050" dirty="0">
              <a:solidFill>
                <a:schemeClr val="bg1"/>
              </a:solidFill>
              <a:latin typeface="Panton" panose="00000500000000000000" pitchFamily="50" charset="-18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Connecting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the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domestic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ecosystem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with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the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international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social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innovation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community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(ESFA and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other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contact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points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)</a:t>
            </a:r>
          </a:p>
        </p:txBody>
      </p:sp>
      <p:grpSp>
        <p:nvGrpSpPr>
          <p:cNvPr id="35" name="Csoportba foglalás 34"/>
          <p:cNvGrpSpPr/>
          <p:nvPr/>
        </p:nvGrpSpPr>
        <p:grpSpPr>
          <a:xfrm>
            <a:off x="6627864" y="2136906"/>
            <a:ext cx="1540699" cy="438380"/>
            <a:chOff x="6580306" y="2089141"/>
            <a:chExt cx="1540699" cy="438380"/>
          </a:xfrm>
        </p:grpSpPr>
        <p:sp>
          <p:nvSpPr>
            <p:cNvPr id="37" name="Szövegdoboz 36"/>
            <p:cNvSpPr txBox="1"/>
            <p:nvPr/>
          </p:nvSpPr>
          <p:spPr>
            <a:xfrm>
              <a:off x="6580306" y="2089141"/>
              <a:ext cx="1540699" cy="43088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hu-HU" sz="1100" dirty="0" err="1" smtClean="0">
                  <a:latin typeface="Panton" panose="00000500000000000000" pitchFamily="50" charset="-18"/>
                </a:rPr>
                <a:t>Cooperqation</a:t>
              </a:r>
              <a:r>
                <a:rPr lang="hu-HU" sz="1100" dirty="0" smtClean="0">
                  <a:latin typeface="Panton" panose="00000500000000000000" pitchFamily="50" charset="-18"/>
                </a:rPr>
                <a:t> </a:t>
              </a:r>
              <a:r>
                <a:rPr lang="hu-HU" sz="1100" dirty="0" err="1" smtClean="0">
                  <a:latin typeface="Panton" panose="00000500000000000000" pitchFamily="50" charset="-18"/>
                </a:rPr>
                <a:t>agreement</a:t>
              </a:r>
              <a:endParaRPr lang="en-GB" sz="1100" dirty="0">
                <a:latin typeface="Panton" panose="00000500000000000000" pitchFamily="50" charset="-18"/>
              </a:endParaRPr>
            </a:p>
          </p:txBody>
        </p:sp>
        <p:pic>
          <p:nvPicPr>
            <p:cNvPr id="38" name="Kép 3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73825" y="2108900"/>
              <a:ext cx="418621" cy="418621"/>
            </a:xfrm>
            <a:prstGeom prst="rect">
              <a:avLst/>
            </a:prstGeom>
          </p:spPr>
        </p:pic>
      </p:grpSp>
      <p:sp>
        <p:nvSpPr>
          <p:cNvPr id="39" name="Szövegdoboz 38"/>
          <p:cNvSpPr txBox="1"/>
          <p:nvPr/>
        </p:nvSpPr>
        <p:spPr>
          <a:xfrm>
            <a:off x="4042119" y="3245412"/>
            <a:ext cx="1175401" cy="9387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1100" dirty="0" err="1" smtClean="0">
                <a:latin typeface="Panton" panose="00000500000000000000" pitchFamily="50" charset="-18"/>
              </a:rPr>
              <a:t>Cooperation</a:t>
            </a:r>
            <a:r>
              <a:rPr lang="hu-HU" sz="1100" dirty="0" smtClean="0">
                <a:latin typeface="Panton" panose="00000500000000000000" pitchFamily="50" charset="-18"/>
              </a:rPr>
              <a:t> </a:t>
            </a:r>
            <a:r>
              <a:rPr lang="hu-HU" sz="1100" dirty="0" err="1" smtClean="0">
                <a:latin typeface="Panton" panose="00000500000000000000" pitchFamily="50" charset="-18"/>
              </a:rPr>
              <a:t>agreement</a:t>
            </a:r>
            <a:endParaRPr lang="hu-HU" sz="1100" dirty="0" smtClean="0">
              <a:latin typeface="Panton" panose="00000500000000000000" pitchFamily="50" charset="-18"/>
            </a:endParaRPr>
          </a:p>
          <a:p>
            <a:pPr algn="ctr"/>
            <a:endParaRPr lang="hu-HU" sz="1100" dirty="0">
              <a:latin typeface="Panton" panose="00000500000000000000" pitchFamily="50" charset="-18"/>
            </a:endParaRPr>
          </a:p>
          <a:p>
            <a:pPr algn="ctr"/>
            <a:endParaRPr lang="hu-HU" sz="1100" dirty="0" smtClean="0">
              <a:latin typeface="Panton" panose="00000500000000000000" pitchFamily="50" charset="-18"/>
            </a:endParaRPr>
          </a:p>
          <a:p>
            <a:pPr algn="ctr"/>
            <a:endParaRPr lang="en-GB" sz="1100" dirty="0">
              <a:latin typeface="Panton" panose="00000500000000000000" pitchFamily="50" charset="-18"/>
            </a:endParaRPr>
          </a:p>
        </p:txBody>
      </p:sp>
      <p:grpSp>
        <p:nvGrpSpPr>
          <p:cNvPr id="40" name="Csoportba foglalás 39"/>
          <p:cNvGrpSpPr/>
          <p:nvPr/>
        </p:nvGrpSpPr>
        <p:grpSpPr>
          <a:xfrm>
            <a:off x="1072835" y="2129490"/>
            <a:ext cx="1540699" cy="438380"/>
            <a:chOff x="6580306" y="2089141"/>
            <a:chExt cx="1540699" cy="438380"/>
          </a:xfrm>
        </p:grpSpPr>
        <p:sp>
          <p:nvSpPr>
            <p:cNvPr id="41" name="Szövegdoboz 40"/>
            <p:cNvSpPr txBox="1"/>
            <p:nvPr/>
          </p:nvSpPr>
          <p:spPr>
            <a:xfrm>
              <a:off x="6580306" y="2089141"/>
              <a:ext cx="1540699" cy="43088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hu-HU" sz="1100" dirty="0" err="1" smtClean="0">
                  <a:latin typeface="Panton" panose="00000500000000000000" pitchFamily="50" charset="-18"/>
                </a:rPr>
                <a:t>Cooperation</a:t>
              </a:r>
              <a:r>
                <a:rPr lang="hu-HU" sz="1100" dirty="0" smtClean="0">
                  <a:latin typeface="Panton" panose="00000500000000000000" pitchFamily="50" charset="-18"/>
                </a:rPr>
                <a:t> </a:t>
              </a:r>
              <a:r>
                <a:rPr lang="hu-HU" sz="1100" dirty="0" err="1" smtClean="0">
                  <a:latin typeface="Panton" panose="00000500000000000000" pitchFamily="50" charset="-18"/>
                </a:rPr>
                <a:t>agreement</a:t>
              </a:r>
              <a:endParaRPr lang="en-GB" sz="1100" dirty="0">
                <a:latin typeface="Panton" panose="00000500000000000000" pitchFamily="50" charset="-18"/>
              </a:endParaRPr>
            </a:p>
          </p:txBody>
        </p:sp>
        <p:pic>
          <p:nvPicPr>
            <p:cNvPr id="42" name="Kép 4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73825" y="2108900"/>
              <a:ext cx="418621" cy="418621"/>
            </a:xfrm>
            <a:prstGeom prst="rect">
              <a:avLst/>
            </a:prstGeom>
          </p:spPr>
        </p:pic>
      </p:grpSp>
      <p:pic>
        <p:nvPicPr>
          <p:cNvPr id="3" name="Kép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7377" y="3674307"/>
            <a:ext cx="414564" cy="414564"/>
          </a:xfrm>
          <a:prstGeom prst="rect">
            <a:avLst/>
          </a:prstGeom>
        </p:spPr>
      </p:pic>
      <p:sp>
        <p:nvSpPr>
          <p:cNvPr id="43" name="Szövegdoboz 42"/>
          <p:cNvSpPr txBox="1"/>
          <p:nvPr/>
        </p:nvSpPr>
        <p:spPr>
          <a:xfrm>
            <a:off x="5263763" y="2736843"/>
            <a:ext cx="2880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smtClean="0">
                <a:solidFill>
                  <a:schemeClr val="bg1"/>
                </a:solidFill>
                <a:latin typeface="Panton" panose="00000500000000000000" pitchFamily="50" charset="-18"/>
              </a:rPr>
              <a:t>National </a:t>
            </a:r>
            <a:r>
              <a:rPr lang="hu-HU" sz="1200" b="1" dirty="0" err="1" smtClean="0">
                <a:solidFill>
                  <a:schemeClr val="bg1"/>
                </a:solidFill>
                <a:latin typeface="Panton" panose="00000500000000000000" pitchFamily="50" charset="-18"/>
              </a:rPr>
              <a:t>Cultural</a:t>
            </a:r>
            <a:r>
              <a:rPr lang="hu-HU" sz="1200" b="1" dirty="0" smtClean="0">
                <a:solidFill>
                  <a:schemeClr val="bg1"/>
                </a:solidFill>
                <a:latin typeface="Panton" panose="00000500000000000000" pitchFamily="50" charset="-18"/>
              </a:rPr>
              <a:t>  </a:t>
            </a:r>
            <a:r>
              <a:rPr lang="hu-HU" sz="1200" b="1" dirty="0" err="1" smtClean="0">
                <a:solidFill>
                  <a:schemeClr val="bg1"/>
                </a:solidFill>
                <a:latin typeface="Panton" panose="00000500000000000000" pitchFamily="50" charset="-18"/>
              </a:rPr>
              <a:t>Support</a:t>
            </a:r>
            <a:r>
              <a:rPr lang="hu-HU" sz="1200" b="1" dirty="0" smtClean="0">
                <a:solidFill>
                  <a:schemeClr val="bg1"/>
                </a:solidFill>
                <a:latin typeface="Panton" panose="00000500000000000000" pitchFamily="50" charset="-18"/>
              </a:rPr>
              <a:t> Management Organization-</a:t>
            </a:r>
            <a:r>
              <a:rPr lang="hu-HU" sz="1200" b="1" dirty="0" err="1" smtClean="0">
                <a:solidFill>
                  <a:schemeClr val="bg1"/>
                </a:solidFill>
                <a:latin typeface="Panton" panose="00000500000000000000" pitchFamily="50" charset="-18"/>
              </a:rPr>
              <a:t>EaSI</a:t>
            </a:r>
            <a:r>
              <a:rPr lang="hu-HU" sz="1200" b="1" dirty="0" smtClean="0">
                <a:solidFill>
                  <a:schemeClr val="bg1"/>
                </a:solidFill>
                <a:latin typeface="Panton" panose="00000500000000000000" pitchFamily="50" charset="-18"/>
              </a:rPr>
              <a:t> NCP </a:t>
            </a:r>
            <a:endParaRPr lang="hu-HU" sz="1200" b="1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pic>
        <p:nvPicPr>
          <p:cNvPr id="44" name="Tartalom helye 4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" t="5147" r="2393" b="8726"/>
          <a:stretch/>
        </p:blipFill>
        <p:spPr>
          <a:xfrm>
            <a:off x="7919322" y="2798233"/>
            <a:ext cx="1022427" cy="27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0328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Kép 7"/>
          <p:cNvPicPr/>
          <p:nvPr/>
        </p:nvPicPr>
        <p:blipFill>
          <a:blip r:embed="rId3"/>
          <a:stretch/>
        </p:blipFill>
        <p:spPr>
          <a:xfrm>
            <a:off x="7485120" y="141746"/>
            <a:ext cx="1434240" cy="350280"/>
          </a:xfrm>
          <a:prstGeom prst="rect">
            <a:avLst/>
          </a:prstGeom>
          <a:ln>
            <a:noFill/>
          </a:ln>
        </p:spPr>
      </p:pic>
      <p:pic>
        <p:nvPicPr>
          <p:cNvPr id="96" name="Kép 4"/>
          <p:cNvPicPr/>
          <p:nvPr/>
        </p:nvPicPr>
        <p:blipFill>
          <a:blip r:embed="rId4"/>
          <a:stretch/>
        </p:blipFill>
        <p:spPr>
          <a:xfrm>
            <a:off x="6950886" y="4669740"/>
            <a:ext cx="2283120" cy="473760"/>
          </a:xfrm>
          <a:prstGeom prst="rect">
            <a:avLst/>
          </a:prstGeom>
          <a:ln>
            <a:noFill/>
          </a:ln>
        </p:spPr>
      </p:pic>
      <p:sp>
        <p:nvSpPr>
          <p:cNvPr id="9" name="Téglalap 8"/>
          <p:cNvSpPr/>
          <p:nvPr/>
        </p:nvSpPr>
        <p:spPr>
          <a:xfrm>
            <a:off x="2309721" y="1378565"/>
            <a:ext cx="50953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hu-HU" sz="2800" b="1" spc="-1" dirty="0" err="1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Thank</a:t>
            </a:r>
            <a:r>
              <a:rPr lang="hu-HU" sz="2800" b="1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2800" b="1" spc="-1" dirty="0" err="1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you</a:t>
            </a:r>
            <a:r>
              <a:rPr lang="hu-HU" sz="2800" b="1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2800" b="1" spc="-1" dirty="0" err="1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for</a:t>
            </a:r>
            <a:r>
              <a:rPr lang="hu-HU" sz="2800" b="1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2800" b="1" spc="-1" dirty="0" err="1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your</a:t>
            </a:r>
            <a:r>
              <a:rPr lang="hu-HU" sz="2800" b="1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2800" b="1" spc="-1" dirty="0" err="1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attention</a:t>
            </a:r>
            <a:r>
              <a:rPr lang="hu-HU" sz="2400" b="1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!</a:t>
            </a:r>
            <a:endParaRPr lang="hu-HU" sz="2400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graphicFrame>
        <p:nvGraphicFramePr>
          <p:cNvPr id="11" name="Tábláza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44274"/>
              </p:ext>
            </p:extLst>
          </p:nvPr>
        </p:nvGraphicFramePr>
        <p:xfrm>
          <a:off x="1512542" y="2260843"/>
          <a:ext cx="6689698" cy="640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9807">
                  <a:extLst>
                    <a:ext uri="{9D8B030D-6E8A-4147-A177-3AD203B41FA5}">
                      <a16:colId xmlns:a16="http://schemas.microsoft.com/office/drawing/2014/main" val="3358794294"/>
                    </a:ext>
                  </a:extLst>
                </a:gridCol>
                <a:gridCol w="3609891">
                  <a:extLst>
                    <a:ext uri="{9D8B030D-6E8A-4147-A177-3AD203B41FA5}">
                      <a16:colId xmlns:a16="http://schemas.microsoft.com/office/drawing/2014/main" val="1736910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Panton" panose="00000500000000000000" pitchFamily="50" charset="-18"/>
                        </a:rPr>
                        <a:t>Novák Csaba, PhD.</a:t>
                      </a:r>
                    </a:p>
                    <a:p>
                      <a:pPr algn="ctr"/>
                      <a:r>
                        <a:rPr lang="hu-HU" dirty="0" smtClean="0">
                          <a:latin typeface="Panton" panose="00000500000000000000" pitchFamily="50" charset="-18"/>
                        </a:rPr>
                        <a:t>Email: </a:t>
                      </a:r>
                      <a:r>
                        <a:rPr lang="hu-HU" dirty="0" smtClean="0">
                          <a:latin typeface="Panton" panose="00000500000000000000" pitchFamily="50" charset="-18"/>
                          <a:hlinkClick r:id="rId5"/>
                        </a:rPr>
                        <a:t>novak@ifka.hu</a:t>
                      </a:r>
                      <a:r>
                        <a:rPr lang="hu-HU" dirty="0" smtClean="0">
                          <a:latin typeface="Panton" panose="00000500000000000000" pitchFamily="50" charset="-18"/>
                        </a:rPr>
                        <a:t> </a:t>
                      </a:r>
                      <a:endParaRPr lang="hu-HU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Panton" panose="00000500000000000000" pitchFamily="50" charset="-18"/>
                        </a:rPr>
                        <a:t>Szenttamási István Tamás</a:t>
                      </a:r>
                    </a:p>
                    <a:p>
                      <a:pPr algn="ctr"/>
                      <a:r>
                        <a:rPr lang="hu-HU" dirty="0" smtClean="0">
                          <a:latin typeface="Panton" panose="00000500000000000000" pitchFamily="50" charset="-18"/>
                        </a:rPr>
                        <a:t>Email:</a:t>
                      </a:r>
                      <a:r>
                        <a:rPr lang="hu-HU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dirty="0" smtClean="0">
                          <a:latin typeface="Panton" panose="00000500000000000000" pitchFamily="50" charset="-18"/>
                          <a:hlinkClick r:id="rId6"/>
                        </a:rPr>
                        <a:t>szenttamasi.tamas@ifka.hu</a:t>
                      </a:r>
                      <a:r>
                        <a:rPr lang="hu-HU" baseline="0" dirty="0" smtClean="0">
                          <a:latin typeface="Panton" panose="00000500000000000000" pitchFamily="50" charset="-18"/>
                        </a:rPr>
                        <a:t> </a:t>
                      </a:r>
                      <a:endParaRPr lang="hu-HU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07034"/>
                  </a:ext>
                </a:extLst>
              </a:tr>
            </a:tbl>
          </a:graphicData>
        </a:graphic>
      </p:graphicFrame>
      <p:pic>
        <p:nvPicPr>
          <p:cNvPr id="35" name="Kép 34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231726" y="0"/>
            <a:ext cx="1261314" cy="84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2939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199080" y="809280"/>
            <a:ext cx="8683920" cy="348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hu-HU" sz="1400" b="0" strike="noStrike" spc="-1" dirty="0">
              <a:latin typeface="Panton" panose="00000500000000000000" pitchFamily="50" charset="-18"/>
            </a:endParaRPr>
          </a:p>
        </p:txBody>
      </p:sp>
      <p:pic>
        <p:nvPicPr>
          <p:cNvPr id="96" name="Kép 4"/>
          <p:cNvPicPr/>
          <p:nvPr/>
        </p:nvPicPr>
        <p:blipFill>
          <a:blip r:embed="rId3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4"/>
          <a:stretch/>
        </p:blipFill>
        <p:spPr>
          <a:xfrm>
            <a:off x="7485120" y="165600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232560" y="241920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1.1. A társadalmi innováció fogalma</a:t>
            </a:r>
            <a:endParaRPr lang="hu-HU" sz="16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sp>
        <p:nvSpPr>
          <p:cNvPr id="101" name="CustomShape 3"/>
          <p:cNvSpPr/>
          <p:nvPr/>
        </p:nvSpPr>
        <p:spPr>
          <a:xfrm>
            <a:off x="199080" y="4755960"/>
            <a:ext cx="4632840" cy="318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8600">
              <a:lnSpc>
                <a:spcPct val="100000"/>
              </a:lnSpc>
              <a:buAutoNum type="arabicPeriod"/>
            </a:pPr>
            <a:r>
              <a:rPr lang="hu-HU" sz="800" b="0" strike="noStrike" spc="-1" dirty="0" smtClean="0">
                <a:solidFill>
                  <a:srgbClr val="000000"/>
                </a:solidFill>
                <a:latin typeface="Panton" panose="00000500000000000000" pitchFamily="50" charset="-18"/>
                <a:ea typeface="Microsoft YaHei"/>
              </a:rPr>
              <a:t>OSLO </a:t>
            </a:r>
            <a:r>
              <a:rPr lang="hu-HU" sz="800" b="0" strike="noStrike" spc="-1" dirty="0" err="1" smtClean="0">
                <a:solidFill>
                  <a:srgbClr val="000000"/>
                </a:solidFill>
                <a:latin typeface="Panton" panose="00000500000000000000" pitchFamily="50" charset="-18"/>
                <a:ea typeface="Microsoft YaHei"/>
              </a:rPr>
              <a:t>Manual</a:t>
            </a:r>
            <a:r>
              <a:rPr lang="hu-HU" sz="800" b="0" strike="noStrike" spc="-1" smtClean="0">
                <a:solidFill>
                  <a:srgbClr val="000000"/>
                </a:solidFill>
                <a:latin typeface="Panton" panose="00000500000000000000" pitchFamily="50" charset="-18"/>
                <a:ea typeface="Microsoft YaHei"/>
              </a:rPr>
              <a:t> 2018 </a:t>
            </a:r>
          </a:p>
          <a:p>
            <a:pPr marL="228600" indent="-228600">
              <a:lnSpc>
                <a:spcPct val="100000"/>
              </a:lnSpc>
              <a:buAutoNum type="arabicPeriod"/>
            </a:pPr>
            <a:r>
              <a:rPr lang="hu-HU" sz="800" spc="-1">
                <a:solidFill>
                  <a:srgbClr val="000000"/>
                </a:solidFill>
                <a:latin typeface="Panton" panose="00000500000000000000" pitchFamily="50" charset="-18"/>
                <a:ea typeface="Microsoft YaHei"/>
              </a:rPr>
              <a:t>2014. évi LXXVI. </a:t>
            </a:r>
            <a:r>
              <a:rPr lang="hu-HU" sz="800" spc="-1" smtClean="0">
                <a:solidFill>
                  <a:srgbClr val="000000"/>
                </a:solidFill>
                <a:latin typeface="Panton" panose="00000500000000000000" pitchFamily="50" charset="-18"/>
                <a:ea typeface="Microsoft YaHei"/>
              </a:rPr>
              <a:t>Törvény a </a:t>
            </a:r>
            <a:r>
              <a:rPr lang="hu-HU" sz="800" spc="-1">
                <a:solidFill>
                  <a:srgbClr val="000000"/>
                </a:solidFill>
                <a:latin typeface="Panton" panose="00000500000000000000" pitchFamily="50" charset="-18"/>
                <a:ea typeface="Microsoft YaHei"/>
              </a:rPr>
              <a:t>tudományos kutatásról, fejlesztésről és innovációról</a:t>
            </a:r>
            <a:endParaRPr lang="hu-HU" sz="800" b="0" strike="noStrike" spc="-1">
              <a:latin typeface="Panton" panose="00000500000000000000" pitchFamily="50" charset="-18"/>
            </a:endParaRPr>
          </a:p>
        </p:txBody>
      </p:sp>
      <p:sp>
        <p:nvSpPr>
          <p:cNvPr id="2" name="Lekerekített téglalap 1"/>
          <p:cNvSpPr/>
          <p:nvPr/>
        </p:nvSpPr>
        <p:spPr>
          <a:xfrm>
            <a:off x="349858" y="1073427"/>
            <a:ext cx="2552368" cy="2282024"/>
          </a:xfrm>
          <a:prstGeom prst="roundRect">
            <a:avLst/>
          </a:prstGeom>
          <a:solidFill>
            <a:srgbClr val="8D9EC0"/>
          </a:solidFill>
          <a:ln>
            <a:solidFill>
              <a:srgbClr val="8D9E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hu-HU" sz="1200" dirty="0" smtClean="0">
                <a:latin typeface="Panton" panose="00000500000000000000" pitchFamily="50" charset="-18"/>
              </a:rPr>
              <a:t>OECD Oslo Kézikönyv (4. kiadás, 2020)</a:t>
            </a:r>
            <a:r>
              <a:rPr lang="hu-HU" sz="1200" baseline="30000" dirty="0" smtClean="0">
                <a:latin typeface="Panton" panose="00000500000000000000" pitchFamily="50" charset="-18"/>
              </a:rPr>
              <a:t>1</a:t>
            </a:r>
          </a:p>
          <a:p>
            <a:pPr algn="ctr"/>
            <a:endParaRPr lang="hu-HU" sz="1200" baseline="30000" dirty="0">
              <a:latin typeface="Panton" panose="00000500000000000000" pitchFamily="50" charset="-18"/>
            </a:endParaRPr>
          </a:p>
          <a:p>
            <a:pPr algn="just"/>
            <a:r>
              <a:rPr lang="hu-HU" sz="1600" baseline="30000" dirty="0">
                <a:latin typeface="Panton" panose="00000500000000000000" pitchFamily="50" charset="-18"/>
              </a:rPr>
              <a:t>Az innováció egy új, vagy továbbfejlesztett termék vagy folyamat (vagy ezek kombinációja) amely jelentősen eltér egy adott szervezet korábbi termékeitől vagy folyamataitól és amelyet a potenciális felhasználók számára elérhetővé tettek (termék) vagy alkalmazni kezdtek az adott szervezetnél (folyamat).</a:t>
            </a:r>
          </a:p>
        </p:txBody>
      </p:sp>
      <p:sp>
        <p:nvSpPr>
          <p:cNvPr id="10" name="CustomShape 2"/>
          <p:cNvSpPr/>
          <p:nvPr/>
        </p:nvSpPr>
        <p:spPr>
          <a:xfrm>
            <a:off x="636151" y="593233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Az innováció</a:t>
            </a:r>
            <a:endParaRPr lang="hu-HU" sz="1600" b="0" strike="noStrike" spc="-1">
              <a:solidFill>
                <a:srgbClr val="D91A2C"/>
              </a:solidFill>
              <a:latin typeface="Panton" panose="00000500000000000000" pitchFamily="50" charset="-18"/>
            </a:endParaRPr>
          </a:p>
        </p:txBody>
      </p:sp>
      <p:sp>
        <p:nvSpPr>
          <p:cNvPr id="3" name="Jobbra nyíl 2"/>
          <p:cNvSpPr/>
          <p:nvPr/>
        </p:nvSpPr>
        <p:spPr>
          <a:xfrm>
            <a:off x="2985715" y="1847911"/>
            <a:ext cx="572494" cy="818984"/>
          </a:xfrm>
          <a:prstGeom prst="rightArrow">
            <a:avLst/>
          </a:prstGeom>
          <a:solidFill>
            <a:srgbClr val="8D9EC0"/>
          </a:solidFill>
          <a:ln>
            <a:solidFill>
              <a:srgbClr val="8D9E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12" name="Lekerekített téglalap 11"/>
          <p:cNvSpPr/>
          <p:nvPr/>
        </p:nvSpPr>
        <p:spPr>
          <a:xfrm>
            <a:off x="3607602" y="1094516"/>
            <a:ext cx="1769163" cy="2291565"/>
          </a:xfrm>
          <a:prstGeom prst="roundRect">
            <a:avLst/>
          </a:prstGeom>
          <a:solidFill>
            <a:srgbClr val="034EA2"/>
          </a:solidFill>
          <a:ln>
            <a:solidFill>
              <a:srgbClr val="034E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Európai Unió</a:t>
            </a:r>
          </a:p>
          <a:p>
            <a:pPr algn="ctr"/>
            <a:r>
              <a:rPr lang="hu-HU" sz="1400" smtClean="0">
                <a:latin typeface="Panton" panose="00000500000000000000" pitchFamily="50" charset="-18"/>
              </a:rPr>
              <a:t>(2021-2027)</a:t>
            </a:r>
            <a:endParaRPr lang="hu-HU" sz="1400" baseline="30000">
              <a:latin typeface="Panton" panose="00000500000000000000" pitchFamily="50" charset="-18"/>
            </a:endParaRPr>
          </a:p>
          <a:p>
            <a:pPr algn="ctr"/>
            <a:endParaRPr lang="hu-HU" baseline="30000" smtClean="0">
              <a:latin typeface="Panton" panose="00000500000000000000" pitchFamily="50" charset="-18"/>
            </a:endParaRPr>
          </a:p>
          <a:p>
            <a:pPr algn="ctr"/>
            <a:endParaRPr lang="hu-HU" baseline="30000" smtClean="0">
              <a:latin typeface="Panton" panose="00000500000000000000" pitchFamily="50" charset="-18"/>
            </a:endParaRPr>
          </a:p>
          <a:p>
            <a:pPr algn="ctr"/>
            <a:r>
              <a:rPr lang="hu-HU" baseline="30000">
                <a:latin typeface="Panton" panose="00000500000000000000" pitchFamily="50" charset="-18"/>
              </a:rPr>
              <a:t>Kutatási, fejlesztési és innovációt érintő dokumentumok, programok</a:t>
            </a:r>
            <a:endParaRPr lang="en-GB" baseline="30000">
              <a:latin typeface="Panton" panose="00000500000000000000" pitchFamily="50" charset="-18"/>
            </a:endParaRPr>
          </a:p>
        </p:txBody>
      </p:sp>
      <p:sp>
        <p:nvSpPr>
          <p:cNvPr id="13" name="Jobbra nyíl 12"/>
          <p:cNvSpPr/>
          <p:nvPr/>
        </p:nvSpPr>
        <p:spPr>
          <a:xfrm>
            <a:off x="5494757" y="1800176"/>
            <a:ext cx="619622" cy="8189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anton" panose="00000500000000000000" pitchFamily="50" charset="-18"/>
            </a:endParaRPr>
          </a:p>
        </p:txBody>
      </p:sp>
      <p:sp>
        <p:nvSpPr>
          <p:cNvPr id="14" name="Lekerekített téglalap 13"/>
          <p:cNvSpPr/>
          <p:nvPr/>
        </p:nvSpPr>
        <p:spPr>
          <a:xfrm>
            <a:off x="6126482" y="1073428"/>
            <a:ext cx="2907295" cy="2282023"/>
          </a:xfrm>
          <a:prstGeom prst="roundRect">
            <a:avLst/>
          </a:prstGeom>
          <a:solidFill>
            <a:srgbClr val="D91A2C"/>
          </a:solidFill>
          <a:ln>
            <a:solidFill>
              <a:srgbClr val="D91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hu-HU" sz="1200" dirty="0" smtClean="0">
                <a:latin typeface="Panton" panose="00000500000000000000" pitchFamily="50" charset="-18"/>
              </a:rPr>
              <a:t>2014. évi LXXVI Innovációs tv.</a:t>
            </a:r>
            <a:r>
              <a:rPr lang="hu-HU" sz="1200" baseline="30000" dirty="0" smtClean="0">
                <a:latin typeface="Panton" panose="00000500000000000000" pitchFamily="50" charset="-18"/>
              </a:rPr>
              <a:t>2</a:t>
            </a:r>
          </a:p>
          <a:p>
            <a:pPr algn="ctr"/>
            <a:endParaRPr lang="hu-HU" sz="1200" baseline="30000" dirty="0" smtClean="0">
              <a:latin typeface="Panton" panose="00000500000000000000" pitchFamily="50" charset="-18"/>
            </a:endParaRPr>
          </a:p>
          <a:p>
            <a:pPr algn="just"/>
            <a:r>
              <a:rPr lang="hu-HU" sz="1600" baseline="30000" dirty="0">
                <a:latin typeface="Panton" panose="00000500000000000000" pitchFamily="50" charset="-18"/>
              </a:rPr>
              <a:t>..egy új vagy továbbfejlesztett termék vagy folyamat, vagy ezek kombinációja, amely jelentősen különbözik a jogi formájától vagy finanszírozási módjától függetlenül az adott szervezet korábbi termékeitől vagy folyamataitól, és amelyet termék esetén a potenciális felhasználók számára elérhetővé tettek, vagy amelyeket folyamat esetén a szervezet használatba vett</a:t>
            </a:r>
          </a:p>
          <a:p>
            <a:pPr algn="ctr"/>
            <a:endParaRPr lang="hu-HU" sz="1200" baseline="30000" dirty="0">
              <a:latin typeface="Panton" panose="00000500000000000000" pitchFamily="50" charset="-18"/>
            </a:endParaRPr>
          </a:p>
          <a:p>
            <a:pPr algn="ctr"/>
            <a:endParaRPr lang="hu-HU" sz="1200" baseline="30000" dirty="0" smtClean="0">
              <a:latin typeface="Panton" panose="00000500000000000000" pitchFamily="50" charset="-18"/>
            </a:endParaRPr>
          </a:p>
        </p:txBody>
      </p:sp>
      <p:sp>
        <p:nvSpPr>
          <p:cNvPr id="4" name="Téglalap 3"/>
          <p:cNvSpPr/>
          <p:nvPr/>
        </p:nvSpPr>
        <p:spPr>
          <a:xfrm rot="16200000">
            <a:off x="5073049" y="2041393"/>
            <a:ext cx="1042770" cy="336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00" dirty="0" smtClean="0">
                <a:latin typeface="Panton" panose="00000500000000000000" pitchFamily="50" charset="-18"/>
              </a:rPr>
              <a:t>Harmonizáció</a:t>
            </a:r>
            <a:endParaRPr lang="en-GB" sz="1000" dirty="0">
              <a:latin typeface="Panton" panose="00000500000000000000" pitchFamily="50" charset="-18"/>
            </a:endParaRPr>
          </a:p>
        </p:txBody>
      </p:sp>
      <p:sp>
        <p:nvSpPr>
          <p:cNvPr id="5" name="Ellipszis 4"/>
          <p:cNvSpPr/>
          <p:nvPr/>
        </p:nvSpPr>
        <p:spPr>
          <a:xfrm>
            <a:off x="2882348" y="3494105"/>
            <a:ext cx="2122998" cy="1296063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17" name="Ellipszis 16"/>
          <p:cNvSpPr/>
          <p:nvPr/>
        </p:nvSpPr>
        <p:spPr>
          <a:xfrm>
            <a:off x="4122016" y="3498864"/>
            <a:ext cx="2122998" cy="1296063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cxnSp>
        <p:nvCxnSpPr>
          <p:cNvPr id="7" name="Egyenes összekötő nyíllal 6"/>
          <p:cNvCxnSpPr>
            <a:stCxn id="2" idx="2"/>
            <a:endCxn id="5" idx="2"/>
          </p:cNvCxnSpPr>
          <p:nvPr/>
        </p:nvCxnSpPr>
        <p:spPr>
          <a:xfrm>
            <a:off x="1626042" y="3355451"/>
            <a:ext cx="1256306" cy="786686"/>
          </a:xfrm>
          <a:prstGeom prst="straightConnector1">
            <a:avLst/>
          </a:prstGeom>
          <a:ln w="28575">
            <a:solidFill>
              <a:srgbClr val="8D9E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nyíllal 8"/>
          <p:cNvCxnSpPr>
            <a:stCxn id="14" idx="2"/>
            <a:endCxn id="17" idx="6"/>
          </p:cNvCxnSpPr>
          <p:nvPr/>
        </p:nvCxnSpPr>
        <p:spPr>
          <a:xfrm flipH="1">
            <a:off x="6245014" y="3355451"/>
            <a:ext cx="1335116" cy="791445"/>
          </a:xfrm>
          <a:prstGeom prst="straightConnector1">
            <a:avLst/>
          </a:prstGeom>
          <a:ln w="28575">
            <a:solidFill>
              <a:srgbClr val="D91A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zövegdoboz 15"/>
          <p:cNvSpPr txBox="1"/>
          <p:nvPr/>
        </p:nvSpPr>
        <p:spPr>
          <a:xfrm>
            <a:off x="3121402" y="3930008"/>
            <a:ext cx="94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  <a:latin typeface="Panton" panose="00000500000000000000" pitchFamily="50" charset="-18"/>
              </a:rPr>
              <a:t>Termék</a:t>
            </a:r>
            <a:endParaRPr lang="en-GB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25" name="Szövegdoboz 24"/>
          <p:cNvSpPr txBox="1"/>
          <p:nvPr/>
        </p:nvSpPr>
        <p:spPr>
          <a:xfrm>
            <a:off x="4997940" y="3830481"/>
            <a:ext cx="1071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dirty="0" smtClean="0">
                <a:solidFill>
                  <a:schemeClr val="bg1"/>
                </a:solidFill>
                <a:latin typeface="Panton" panose="00000500000000000000" pitchFamily="50" charset="-18"/>
              </a:rPr>
              <a:t>Üzleti </a:t>
            </a:r>
          </a:p>
          <a:p>
            <a:pPr algn="ctr"/>
            <a:r>
              <a:rPr lang="hu-HU" dirty="0" smtClean="0">
                <a:solidFill>
                  <a:schemeClr val="bg1"/>
                </a:solidFill>
                <a:latin typeface="Panton" panose="00000500000000000000" pitchFamily="50" charset="-18"/>
              </a:rPr>
              <a:t>folyamat</a:t>
            </a:r>
            <a:endParaRPr lang="en-GB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pic>
        <p:nvPicPr>
          <p:cNvPr id="21" name="Kép 20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231726" y="0"/>
            <a:ext cx="1261314" cy="8408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199080" y="809280"/>
            <a:ext cx="8683920" cy="348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hu-HU" sz="1400" b="0" strike="noStrike" spc="-1" dirty="0">
              <a:latin typeface="Panton" panose="00000500000000000000" pitchFamily="50" charset="-18"/>
            </a:endParaRPr>
          </a:p>
        </p:txBody>
      </p:sp>
      <p:pic>
        <p:nvPicPr>
          <p:cNvPr id="96" name="Kép 4"/>
          <p:cNvPicPr/>
          <p:nvPr/>
        </p:nvPicPr>
        <p:blipFill>
          <a:blip r:embed="rId3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4"/>
          <a:stretch/>
        </p:blipFill>
        <p:spPr>
          <a:xfrm>
            <a:off x="7485120" y="165600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232560" y="241920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1.1. A társadalmi innováció fogalma</a:t>
            </a:r>
            <a:endParaRPr lang="hu-HU" sz="16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636151" y="593233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A társadalmi innováció: Cél</a:t>
            </a:r>
            <a:endParaRPr lang="hu-HU" sz="1600" b="0" strike="noStrike" spc="-1" dirty="0">
              <a:solidFill>
                <a:srgbClr val="D91A2C"/>
              </a:solidFill>
              <a:latin typeface="Panton" panose="00000500000000000000" pitchFamily="50" charset="-18"/>
            </a:endParaRPr>
          </a:p>
        </p:txBody>
      </p:sp>
      <p:sp>
        <p:nvSpPr>
          <p:cNvPr id="21" name="Ellipszis 20"/>
          <p:cNvSpPr/>
          <p:nvPr/>
        </p:nvSpPr>
        <p:spPr>
          <a:xfrm>
            <a:off x="2976852" y="1053312"/>
            <a:ext cx="1633403" cy="951448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22" name="Ellipszis 21"/>
          <p:cNvSpPr/>
          <p:nvPr/>
        </p:nvSpPr>
        <p:spPr>
          <a:xfrm>
            <a:off x="4216520" y="1058071"/>
            <a:ext cx="1633403" cy="951448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23" name="Szövegdoboz 22"/>
          <p:cNvSpPr txBox="1"/>
          <p:nvPr/>
        </p:nvSpPr>
        <p:spPr>
          <a:xfrm>
            <a:off x="3278842" y="1375146"/>
            <a:ext cx="937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Termék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24" name="Szövegdoboz 23"/>
          <p:cNvSpPr txBox="1"/>
          <p:nvPr/>
        </p:nvSpPr>
        <p:spPr>
          <a:xfrm>
            <a:off x="4610255" y="1267425"/>
            <a:ext cx="897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Üzleti </a:t>
            </a:r>
          </a:p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folyamat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6" name="Lekerekített téglalap 5"/>
          <p:cNvSpPr/>
          <p:nvPr/>
        </p:nvSpPr>
        <p:spPr>
          <a:xfrm>
            <a:off x="1071727" y="1083246"/>
            <a:ext cx="1422574" cy="8746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Innováció (technológiai)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11" name="Téglalap 10"/>
          <p:cNvSpPr/>
          <p:nvPr/>
        </p:nvSpPr>
        <p:spPr>
          <a:xfrm>
            <a:off x="6340055" y="1136115"/>
            <a:ext cx="1602923" cy="7651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Cél: Üzleti haszon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28" name="Lekerekített téglalap 27"/>
          <p:cNvSpPr/>
          <p:nvPr/>
        </p:nvSpPr>
        <p:spPr>
          <a:xfrm>
            <a:off x="1071727" y="3001806"/>
            <a:ext cx="1422574" cy="874644"/>
          </a:xfrm>
          <a:prstGeom prst="roundRect">
            <a:avLst/>
          </a:prstGeom>
          <a:solidFill>
            <a:srgbClr val="D91A2C"/>
          </a:solidFill>
          <a:ln>
            <a:solidFill>
              <a:srgbClr val="D91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Társadalmi </a:t>
            </a:r>
            <a:r>
              <a:rPr lang="hu-HU" sz="1400" dirty="0">
                <a:latin typeface="Panton" panose="00000500000000000000" pitchFamily="50" charset="-18"/>
              </a:rPr>
              <a:t>i</a:t>
            </a:r>
            <a:r>
              <a:rPr lang="hu-HU" sz="1400" dirty="0" smtClean="0">
                <a:latin typeface="Panton" panose="00000500000000000000" pitchFamily="50" charset="-18"/>
              </a:rPr>
              <a:t>nnováció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29" name="Téglalap 28"/>
          <p:cNvSpPr/>
          <p:nvPr/>
        </p:nvSpPr>
        <p:spPr>
          <a:xfrm>
            <a:off x="6332474" y="3031540"/>
            <a:ext cx="1602923" cy="765194"/>
          </a:xfrm>
          <a:prstGeom prst="rect">
            <a:avLst/>
          </a:prstGeom>
          <a:solidFill>
            <a:srgbClr val="D91A2C"/>
          </a:solidFill>
          <a:ln>
            <a:solidFill>
              <a:srgbClr val="D91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Cél: Társadalmi jólét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30" name="Ellipszis 29"/>
          <p:cNvSpPr/>
          <p:nvPr/>
        </p:nvSpPr>
        <p:spPr>
          <a:xfrm>
            <a:off x="2976852" y="2908679"/>
            <a:ext cx="1633403" cy="951448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31" name="Ellipszis 30"/>
          <p:cNvSpPr/>
          <p:nvPr/>
        </p:nvSpPr>
        <p:spPr>
          <a:xfrm>
            <a:off x="4216520" y="2913438"/>
            <a:ext cx="1633403" cy="951448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32" name="Szövegdoboz 31"/>
          <p:cNvSpPr txBox="1"/>
          <p:nvPr/>
        </p:nvSpPr>
        <p:spPr>
          <a:xfrm>
            <a:off x="3278842" y="3230513"/>
            <a:ext cx="937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Termék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33" name="Szövegdoboz 32"/>
          <p:cNvSpPr txBox="1"/>
          <p:nvPr/>
        </p:nvSpPr>
        <p:spPr>
          <a:xfrm>
            <a:off x="4498434" y="3122791"/>
            <a:ext cx="1095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Társadalmi</a:t>
            </a:r>
          </a:p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folyamat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15" name="Jobbra nyíl 14"/>
          <p:cNvSpPr/>
          <p:nvPr/>
        </p:nvSpPr>
        <p:spPr>
          <a:xfrm>
            <a:off x="2537889" y="1290489"/>
            <a:ext cx="386726" cy="4564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35" name="Jobbra nyíl 34"/>
          <p:cNvSpPr/>
          <p:nvPr/>
        </p:nvSpPr>
        <p:spPr>
          <a:xfrm>
            <a:off x="5901626" y="1300811"/>
            <a:ext cx="386726" cy="4564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36" name="Jobbra nyíl 35"/>
          <p:cNvSpPr/>
          <p:nvPr/>
        </p:nvSpPr>
        <p:spPr>
          <a:xfrm>
            <a:off x="2537889" y="3189567"/>
            <a:ext cx="386726" cy="456446"/>
          </a:xfrm>
          <a:prstGeom prst="rightArrow">
            <a:avLst/>
          </a:prstGeom>
          <a:solidFill>
            <a:srgbClr val="D91A2C"/>
          </a:solidFill>
          <a:ln>
            <a:solidFill>
              <a:srgbClr val="D91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37" name="Jobbra nyíl 36"/>
          <p:cNvSpPr/>
          <p:nvPr/>
        </p:nvSpPr>
        <p:spPr>
          <a:xfrm>
            <a:off x="5891135" y="3156178"/>
            <a:ext cx="386726" cy="456446"/>
          </a:xfrm>
          <a:prstGeom prst="rightArrow">
            <a:avLst/>
          </a:prstGeom>
          <a:solidFill>
            <a:srgbClr val="D91A2C"/>
          </a:solidFill>
          <a:ln>
            <a:solidFill>
              <a:srgbClr val="D91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cxnSp>
        <p:nvCxnSpPr>
          <p:cNvPr id="19" name="Egyenes összekötő nyíllal 18"/>
          <p:cNvCxnSpPr/>
          <p:nvPr/>
        </p:nvCxnSpPr>
        <p:spPr>
          <a:xfrm>
            <a:off x="1495152" y="1957890"/>
            <a:ext cx="0" cy="1043916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gyenes összekötő nyíllal 40"/>
          <p:cNvCxnSpPr/>
          <p:nvPr/>
        </p:nvCxnSpPr>
        <p:spPr>
          <a:xfrm>
            <a:off x="6688679" y="1901309"/>
            <a:ext cx="0" cy="111600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nyíllal 41"/>
          <p:cNvCxnSpPr/>
          <p:nvPr/>
        </p:nvCxnSpPr>
        <p:spPr>
          <a:xfrm rot="10800000">
            <a:off x="7572599" y="1901309"/>
            <a:ext cx="0" cy="1116000"/>
          </a:xfrm>
          <a:prstGeom prst="straightConnector1">
            <a:avLst/>
          </a:prstGeom>
          <a:ln w="28575">
            <a:solidFill>
              <a:srgbClr val="D91A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gyenes összekötő nyíllal 42"/>
          <p:cNvCxnSpPr/>
          <p:nvPr/>
        </p:nvCxnSpPr>
        <p:spPr>
          <a:xfrm rot="10800000">
            <a:off x="2135232" y="1942429"/>
            <a:ext cx="0" cy="1044000"/>
          </a:xfrm>
          <a:prstGeom prst="straightConnector1">
            <a:avLst/>
          </a:prstGeom>
          <a:ln w="28575">
            <a:solidFill>
              <a:srgbClr val="D91A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gyenes összekötő nyíllal 43"/>
          <p:cNvCxnSpPr/>
          <p:nvPr/>
        </p:nvCxnSpPr>
        <p:spPr>
          <a:xfrm flipH="1" flipV="1">
            <a:off x="2546004" y="1837551"/>
            <a:ext cx="3915277" cy="1157120"/>
          </a:xfrm>
          <a:prstGeom prst="straightConnector1">
            <a:avLst/>
          </a:prstGeom>
          <a:ln w="28575">
            <a:solidFill>
              <a:srgbClr val="D91A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gyenes összekötő nyíllal 45"/>
          <p:cNvCxnSpPr/>
          <p:nvPr/>
        </p:nvCxnSpPr>
        <p:spPr>
          <a:xfrm>
            <a:off x="2437951" y="1973393"/>
            <a:ext cx="3850401" cy="114939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Kép 33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231726" y="0"/>
            <a:ext cx="1261314" cy="84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3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Kép 4"/>
          <p:cNvPicPr/>
          <p:nvPr/>
        </p:nvPicPr>
        <p:blipFill>
          <a:blip r:embed="rId3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4"/>
          <a:stretch/>
        </p:blipFill>
        <p:spPr>
          <a:xfrm>
            <a:off x="7485120" y="165600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232560" y="241920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1.1. A társadalmi innováció fogalma</a:t>
            </a:r>
            <a:endParaRPr lang="hu-HU" sz="16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636151" y="593233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A társadalmi innováció: Elemei </a:t>
            </a:r>
            <a:endParaRPr lang="hu-HU" sz="1600" b="0" strike="noStrike" spc="-1" dirty="0">
              <a:solidFill>
                <a:srgbClr val="D91A2C"/>
              </a:solidFill>
              <a:latin typeface="Panton" panose="00000500000000000000" pitchFamily="50" charset="-18"/>
            </a:endParaRPr>
          </a:p>
        </p:txBody>
      </p:sp>
      <p:sp>
        <p:nvSpPr>
          <p:cNvPr id="52" name="Ellipszis 51"/>
          <p:cNvSpPr/>
          <p:nvPr/>
        </p:nvSpPr>
        <p:spPr>
          <a:xfrm>
            <a:off x="3182963" y="2419907"/>
            <a:ext cx="1633403" cy="951448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53" name="Ellipszis 52"/>
          <p:cNvSpPr/>
          <p:nvPr/>
        </p:nvSpPr>
        <p:spPr>
          <a:xfrm>
            <a:off x="4422631" y="2424666"/>
            <a:ext cx="1633403" cy="951448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54" name="Szövegdoboz 53"/>
          <p:cNvSpPr txBox="1"/>
          <p:nvPr/>
        </p:nvSpPr>
        <p:spPr>
          <a:xfrm>
            <a:off x="3484953" y="2741741"/>
            <a:ext cx="937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Termék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55" name="Szövegdoboz 54"/>
          <p:cNvSpPr txBox="1"/>
          <p:nvPr/>
        </p:nvSpPr>
        <p:spPr>
          <a:xfrm>
            <a:off x="4704545" y="2634019"/>
            <a:ext cx="1095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Társadalmi</a:t>
            </a:r>
          </a:p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folyamat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9" name="Lekerekített téglalap 8"/>
          <p:cNvSpPr/>
          <p:nvPr/>
        </p:nvSpPr>
        <p:spPr>
          <a:xfrm>
            <a:off x="558431" y="2473707"/>
            <a:ext cx="1954695" cy="8478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Társadalmi szükséglet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56" name="Lekerekített téglalap 55"/>
          <p:cNvSpPr/>
          <p:nvPr/>
        </p:nvSpPr>
        <p:spPr>
          <a:xfrm>
            <a:off x="6707345" y="2471727"/>
            <a:ext cx="1954695" cy="847801"/>
          </a:xfrm>
          <a:prstGeom prst="roundRect">
            <a:avLst/>
          </a:prstGeom>
          <a:solidFill>
            <a:srgbClr val="D91A2C"/>
          </a:solidFill>
          <a:ln>
            <a:solidFill>
              <a:srgbClr val="D91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Társadalmi jólét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57" name="Lekerekített téglalap 56"/>
          <p:cNvSpPr/>
          <p:nvPr/>
        </p:nvSpPr>
        <p:spPr>
          <a:xfrm>
            <a:off x="3384147" y="3841625"/>
            <a:ext cx="2403003" cy="5449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Aktív állampolgári részvétel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58" name="Lekerekített téglalap 57"/>
          <p:cNvSpPr/>
          <p:nvPr/>
        </p:nvSpPr>
        <p:spPr>
          <a:xfrm>
            <a:off x="3384146" y="1395120"/>
            <a:ext cx="2403003" cy="566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Új társadalmi kapcsolatok, együttműködések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12" name="Jobbra nyíl 11"/>
          <p:cNvSpPr/>
          <p:nvPr/>
        </p:nvSpPr>
        <p:spPr>
          <a:xfrm>
            <a:off x="2601554" y="2687879"/>
            <a:ext cx="492981" cy="4154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59" name="Jobbra nyíl 58"/>
          <p:cNvSpPr/>
          <p:nvPr/>
        </p:nvSpPr>
        <p:spPr>
          <a:xfrm>
            <a:off x="6130225" y="2687879"/>
            <a:ext cx="492981" cy="4154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cxnSp>
        <p:nvCxnSpPr>
          <p:cNvPr id="62" name="Egyenes összekötő nyíllal 61"/>
          <p:cNvCxnSpPr/>
          <p:nvPr/>
        </p:nvCxnSpPr>
        <p:spPr>
          <a:xfrm>
            <a:off x="4230989" y="3337625"/>
            <a:ext cx="0" cy="50400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gyenes összekötő nyíllal 62"/>
          <p:cNvCxnSpPr/>
          <p:nvPr/>
        </p:nvCxnSpPr>
        <p:spPr>
          <a:xfrm rot="10800000">
            <a:off x="4843385" y="3319528"/>
            <a:ext cx="0" cy="504000"/>
          </a:xfrm>
          <a:prstGeom prst="straightConnector1">
            <a:avLst/>
          </a:prstGeom>
          <a:ln w="28575">
            <a:solidFill>
              <a:srgbClr val="D91A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gyenes összekötő nyíllal 63"/>
          <p:cNvCxnSpPr/>
          <p:nvPr/>
        </p:nvCxnSpPr>
        <p:spPr>
          <a:xfrm rot="10800000">
            <a:off x="4230989" y="1961529"/>
            <a:ext cx="0" cy="50400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gyenes összekötő nyíllal 64"/>
          <p:cNvCxnSpPr/>
          <p:nvPr/>
        </p:nvCxnSpPr>
        <p:spPr>
          <a:xfrm>
            <a:off x="4843385" y="1983109"/>
            <a:ext cx="0" cy="504000"/>
          </a:xfrm>
          <a:prstGeom prst="straightConnector1">
            <a:avLst/>
          </a:prstGeom>
          <a:ln w="28575">
            <a:solidFill>
              <a:srgbClr val="D91A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Kép 21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231726" y="0"/>
            <a:ext cx="1261314" cy="84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82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églalap 46"/>
          <p:cNvSpPr/>
          <p:nvPr/>
        </p:nvSpPr>
        <p:spPr>
          <a:xfrm>
            <a:off x="146970" y="949987"/>
            <a:ext cx="8841582" cy="365117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2181967" y="1189796"/>
            <a:ext cx="3038197" cy="15169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pic>
        <p:nvPicPr>
          <p:cNvPr id="96" name="Kép 4"/>
          <p:cNvPicPr/>
          <p:nvPr/>
        </p:nvPicPr>
        <p:blipFill>
          <a:blip r:embed="rId3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4"/>
          <a:stretch/>
        </p:blipFill>
        <p:spPr>
          <a:xfrm>
            <a:off x="7485120" y="165600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232560" y="241920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1.1. A társadalmi innováció fogalma</a:t>
            </a:r>
            <a:endParaRPr lang="hu-HU" sz="16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636151" y="593233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A társadalmi innováció: Folyamata</a:t>
            </a:r>
            <a:r>
              <a:rPr lang="hu-HU" sz="1600" b="1" strike="noStrike" spc="-1" baseline="30000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1</a:t>
            </a: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 </a:t>
            </a:r>
            <a:endParaRPr lang="hu-HU" sz="1600" b="0" strike="noStrike" spc="-1" dirty="0">
              <a:solidFill>
                <a:srgbClr val="D91A2C"/>
              </a:solidFill>
              <a:latin typeface="Panton" panose="00000500000000000000" pitchFamily="50" charset="-18"/>
            </a:endParaRPr>
          </a:p>
        </p:txBody>
      </p:sp>
      <p:sp>
        <p:nvSpPr>
          <p:cNvPr id="52" name="Ellipszis 51"/>
          <p:cNvSpPr/>
          <p:nvPr/>
        </p:nvSpPr>
        <p:spPr>
          <a:xfrm>
            <a:off x="2279000" y="1622149"/>
            <a:ext cx="1633403" cy="951448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53" name="Ellipszis 52"/>
          <p:cNvSpPr/>
          <p:nvPr/>
        </p:nvSpPr>
        <p:spPr>
          <a:xfrm>
            <a:off x="3518668" y="1626908"/>
            <a:ext cx="1633403" cy="951448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54" name="Szövegdoboz 53"/>
          <p:cNvSpPr txBox="1"/>
          <p:nvPr/>
        </p:nvSpPr>
        <p:spPr>
          <a:xfrm>
            <a:off x="2580990" y="1943983"/>
            <a:ext cx="937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Termék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55" name="Szövegdoboz 54"/>
          <p:cNvSpPr txBox="1"/>
          <p:nvPr/>
        </p:nvSpPr>
        <p:spPr>
          <a:xfrm>
            <a:off x="3800582" y="1836261"/>
            <a:ext cx="1095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Társadalmi</a:t>
            </a:r>
          </a:p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folyamat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9" name="Lekerekített téglalap 8"/>
          <p:cNvSpPr/>
          <p:nvPr/>
        </p:nvSpPr>
        <p:spPr>
          <a:xfrm>
            <a:off x="192690" y="1532300"/>
            <a:ext cx="1431188" cy="8478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Társadalmi szükséglet azonosítása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57" name="Lekerekített téglalap 56"/>
          <p:cNvSpPr/>
          <p:nvPr/>
        </p:nvSpPr>
        <p:spPr>
          <a:xfrm>
            <a:off x="192690" y="2981346"/>
            <a:ext cx="8726670" cy="3418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err="1" smtClean="0">
                <a:latin typeface="Panton" panose="00000500000000000000" pitchFamily="50" charset="-18"/>
              </a:rPr>
              <a:t>Participatív</a:t>
            </a:r>
            <a:r>
              <a:rPr lang="hu-HU" sz="1400" dirty="0" smtClean="0">
                <a:latin typeface="Panton" panose="00000500000000000000" pitchFamily="50" charset="-18"/>
              </a:rPr>
              <a:t> (alulról jövő; kereslet-vezérelt; aktív </a:t>
            </a:r>
            <a:r>
              <a:rPr lang="hu-HU" sz="1400" dirty="0">
                <a:latin typeface="Panton" panose="00000500000000000000" pitchFamily="50" charset="-18"/>
              </a:rPr>
              <a:t>állampolgári </a:t>
            </a:r>
            <a:r>
              <a:rPr lang="hu-HU" sz="1400" dirty="0" smtClean="0">
                <a:latin typeface="Panton" panose="00000500000000000000" pitchFamily="50" charset="-18"/>
              </a:rPr>
              <a:t>részvétel; új kapcsolatok, együttműködések) 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12" name="Jobbra nyíl 11"/>
          <p:cNvSpPr/>
          <p:nvPr/>
        </p:nvSpPr>
        <p:spPr>
          <a:xfrm>
            <a:off x="1663910" y="1733250"/>
            <a:ext cx="492981" cy="4154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anton" panose="00000500000000000000" pitchFamily="50" charset="-18"/>
            </a:endParaRPr>
          </a:p>
        </p:txBody>
      </p:sp>
      <p:sp>
        <p:nvSpPr>
          <p:cNvPr id="59" name="Jobbra nyíl 58"/>
          <p:cNvSpPr/>
          <p:nvPr/>
        </p:nvSpPr>
        <p:spPr>
          <a:xfrm>
            <a:off x="5255587" y="1733250"/>
            <a:ext cx="492981" cy="4154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anton" panose="00000500000000000000" pitchFamily="50" charset="-18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3132909" y="1224523"/>
            <a:ext cx="1133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smtClean="0">
                <a:solidFill>
                  <a:schemeClr val="tx2"/>
                </a:solidFill>
                <a:latin typeface="Panton" panose="00000500000000000000" pitchFamily="50" charset="-18"/>
              </a:rPr>
              <a:t>Új megoldás</a:t>
            </a:r>
            <a:endParaRPr lang="en-GB" sz="1400">
              <a:solidFill>
                <a:schemeClr val="tx2"/>
              </a:solidFill>
              <a:latin typeface="Panton" panose="00000500000000000000" pitchFamily="50" charset="-18"/>
            </a:endParaRPr>
          </a:p>
        </p:txBody>
      </p:sp>
      <p:sp>
        <p:nvSpPr>
          <p:cNvPr id="23" name="Lekerekített téglalap 22"/>
          <p:cNvSpPr/>
          <p:nvPr/>
        </p:nvSpPr>
        <p:spPr>
          <a:xfrm>
            <a:off x="5787150" y="1517098"/>
            <a:ext cx="1186984" cy="8478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Értékelés</a:t>
            </a:r>
            <a:endParaRPr lang="en-GB" sz="1400">
              <a:latin typeface="Panton" panose="00000500000000000000" pitchFamily="50" charset="-18"/>
            </a:endParaRPr>
          </a:p>
        </p:txBody>
      </p:sp>
      <p:cxnSp>
        <p:nvCxnSpPr>
          <p:cNvPr id="32" name="Szögletes összekötő 31"/>
          <p:cNvCxnSpPr>
            <a:stCxn id="9" idx="0"/>
            <a:endCxn id="23" idx="0"/>
          </p:cNvCxnSpPr>
          <p:nvPr/>
        </p:nvCxnSpPr>
        <p:spPr>
          <a:xfrm rot="5400000" flipH="1" flipV="1">
            <a:off x="3636862" y="-1211480"/>
            <a:ext cx="15202" cy="5472358"/>
          </a:xfrm>
          <a:prstGeom prst="bentConnector3">
            <a:avLst>
              <a:gd name="adj1" fmla="val 3167649"/>
            </a:avLst>
          </a:prstGeom>
          <a:ln w="2540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zögletes összekötő 44"/>
          <p:cNvCxnSpPr>
            <a:stCxn id="23" idx="2"/>
            <a:endCxn id="2" idx="2"/>
          </p:cNvCxnSpPr>
          <p:nvPr/>
        </p:nvCxnSpPr>
        <p:spPr>
          <a:xfrm rot="5400000">
            <a:off x="4869918" y="1196047"/>
            <a:ext cx="341872" cy="2679576"/>
          </a:xfrm>
          <a:prstGeom prst="bentConnector3">
            <a:avLst>
              <a:gd name="adj1" fmla="val 150819"/>
            </a:avLst>
          </a:prstGeom>
          <a:ln w="2540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Lekerekített téglalap 65"/>
          <p:cNvSpPr/>
          <p:nvPr/>
        </p:nvSpPr>
        <p:spPr>
          <a:xfrm>
            <a:off x="7587765" y="1517097"/>
            <a:ext cx="1186984" cy="847801"/>
          </a:xfrm>
          <a:prstGeom prst="roundRect">
            <a:avLst/>
          </a:prstGeom>
          <a:solidFill>
            <a:srgbClr val="D91A2C"/>
          </a:solidFill>
          <a:ln>
            <a:solidFill>
              <a:srgbClr val="D91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Skálázás, elterjesztés</a:t>
            </a:r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67" name="Jobbra nyíl 66"/>
          <p:cNvSpPr/>
          <p:nvPr/>
        </p:nvSpPr>
        <p:spPr>
          <a:xfrm>
            <a:off x="7026691" y="1747849"/>
            <a:ext cx="492981" cy="4154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anton" panose="00000500000000000000" pitchFamily="50" charset="-18"/>
            </a:endParaRPr>
          </a:p>
        </p:txBody>
      </p:sp>
      <p:sp>
        <p:nvSpPr>
          <p:cNvPr id="68" name="Lekerekített téglalap 67"/>
          <p:cNvSpPr/>
          <p:nvPr/>
        </p:nvSpPr>
        <p:spPr>
          <a:xfrm>
            <a:off x="192690" y="3356336"/>
            <a:ext cx="8726670" cy="3418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Nyílt tudásmegosztás </a:t>
            </a:r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69" name="Lekerekített téglalap 68"/>
          <p:cNvSpPr/>
          <p:nvPr/>
        </p:nvSpPr>
        <p:spPr>
          <a:xfrm>
            <a:off x="192690" y="3731194"/>
            <a:ext cx="8726670" cy="3418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Interdiszciplináris </a:t>
            </a:r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70" name="Lekerekített téglalap 69"/>
          <p:cNvSpPr/>
          <p:nvPr/>
        </p:nvSpPr>
        <p:spPr>
          <a:xfrm>
            <a:off x="186840" y="4104685"/>
            <a:ext cx="8726670" cy="3418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Helyi körülményekre, közösségekre szabott </a:t>
            </a:r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72" name="CustomShape 3"/>
          <p:cNvSpPr/>
          <p:nvPr/>
        </p:nvSpPr>
        <p:spPr>
          <a:xfrm>
            <a:off x="192690" y="4709955"/>
            <a:ext cx="4632840" cy="318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8600">
              <a:lnSpc>
                <a:spcPct val="100000"/>
              </a:lnSpc>
              <a:buAutoNum type="arabicPeriod"/>
            </a:pPr>
            <a:r>
              <a:rPr lang="hu-HU" sz="800" b="0" strike="noStrike" spc="-1" smtClean="0">
                <a:latin typeface="Panton" panose="00000500000000000000" pitchFamily="50" charset="-18"/>
              </a:rPr>
              <a:t>European </a:t>
            </a:r>
            <a:r>
              <a:rPr lang="hu-HU" sz="800" b="0" strike="noStrike" spc="-1" err="1" smtClean="0">
                <a:latin typeface="Panton" panose="00000500000000000000" pitchFamily="50" charset="-18"/>
              </a:rPr>
              <a:t>Commission</a:t>
            </a:r>
            <a:r>
              <a:rPr lang="hu-HU" sz="800" b="0" strike="noStrike" spc="-1" smtClean="0">
                <a:latin typeface="Panton" panose="00000500000000000000" pitchFamily="50" charset="-18"/>
              </a:rPr>
              <a:t> (2013): </a:t>
            </a:r>
            <a:r>
              <a:rPr lang="hu-HU" sz="800" b="0" strike="noStrike" spc="-1" err="1" smtClean="0">
                <a:latin typeface="Panton" panose="00000500000000000000" pitchFamily="50" charset="-18"/>
              </a:rPr>
              <a:t>Guide</a:t>
            </a:r>
            <a:r>
              <a:rPr lang="hu-HU" sz="800" b="0" strike="noStrike" spc="-1" smtClean="0">
                <a:latin typeface="Panton" panose="00000500000000000000" pitchFamily="50" charset="-18"/>
              </a:rPr>
              <a:t> </a:t>
            </a:r>
            <a:r>
              <a:rPr lang="hu-HU" sz="800" b="0" strike="noStrike" spc="-1" err="1" smtClean="0">
                <a:latin typeface="Panton" panose="00000500000000000000" pitchFamily="50" charset="-18"/>
              </a:rPr>
              <a:t>to</a:t>
            </a:r>
            <a:r>
              <a:rPr lang="hu-HU" sz="800" b="0" strike="noStrike" spc="-1" smtClean="0">
                <a:latin typeface="Panton" panose="00000500000000000000" pitchFamily="50" charset="-18"/>
              </a:rPr>
              <a:t> </a:t>
            </a:r>
            <a:r>
              <a:rPr lang="hu-HU" sz="800" b="0" strike="noStrike" spc="-1" err="1" smtClean="0">
                <a:latin typeface="Panton" panose="00000500000000000000" pitchFamily="50" charset="-18"/>
              </a:rPr>
              <a:t>Social</a:t>
            </a:r>
            <a:r>
              <a:rPr lang="hu-HU" sz="800" b="0" strike="noStrike" spc="-1" smtClean="0">
                <a:latin typeface="Panton" panose="00000500000000000000" pitchFamily="50" charset="-18"/>
              </a:rPr>
              <a:t> </a:t>
            </a:r>
            <a:r>
              <a:rPr lang="hu-HU" sz="800" b="0" strike="noStrike" spc="-1" err="1" smtClean="0">
                <a:latin typeface="Panton" panose="00000500000000000000" pitchFamily="50" charset="-18"/>
              </a:rPr>
              <a:t>Innovation</a:t>
            </a:r>
            <a:r>
              <a:rPr lang="hu-HU" sz="800" b="0" strike="noStrike" spc="-1" smtClean="0">
                <a:latin typeface="Panton" panose="00000500000000000000" pitchFamily="50" charset="-18"/>
              </a:rPr>
              <a:t>; </a:t>
            </a:r>
            <a:r>
              <a:rPr lang="hu-HU" sz="800" b="0" strike="noStrike" spc="-1" err="1" smtClean="0">
                <a:latin typeface="Panton" panose="00000500000000000000" pitchFamily="50" charset="-18"/>
              </a:rPr>
              <a:t>TinLab</a:t>
            </a:r>
            <a:r>
              <a:rPr lang="hu-HU" sz="800" b="0" strike="noStrike" spc="-1" smtClean="0">
                <a:latin typeface="Panton" panose="00000500000000000000" pitchFamily="50" charset="-18"/>
              </a:rPr>
              <a:t> (2021): Társadalmi innovációs fehér könyv</a:t>
            </a:r>
            <a:endParaRPr lang="hu-HU" sz="800" b="0" strike="noStrike" spc="-1">
              <a:latin typeface="Panton" panose="00000500000000000000" pitchFamily="50" charset="-18"/>
            </a:endParaRPr>
          </a:p>
        </p:txBody>
      </p:sp>
      <p:pic>
        <p:nvPicPr>
          <p:cNvPr id="27" name="Kép 26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231726" y="0"/>
            <a:ext cx="1261314" cy="84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6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Kép 4"/>
          <p:cNvPicPr/>
          <p:nvPr/>
        </p:nvPicPr>
        <p:blipFill>
          <a:blip r:embed="rId3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4"/>
          <a:stretch/>
        </p:blipFill>
        <p:spPr>
          <a:xfrm>
            <a:off x="7485120" y="141746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146970" y="68053"/>
            <a:ext cx="6074190" cy="3813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1.2. </a:t>
            </a:r>
            <a:r>
              <a:rPr lang="hu-HU" sz="1600" b="1" strike="noStrike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A társadalmi innováció </a:t>
            </a: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beavatkozási </a:t>
            </a:r>
          </a:p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területei</a:t>
            </a:r>
            <a:r>
              <a:rPr lang="hu-HU" sz="1600" b="1" strike="noStrike" spc="-1" dirty="0" smtClean="0">
                <a:solidFill>
                  <a:srgbClr val="8D9EC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és érintettjei Magyarországon</a:t>
            </a:r>
            <a:endParaRPr lang="hu-HU" sz="16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sp>
        <p:nvSpPr>
          <p:cNvPr id="72" name="CustomShape 3"/>
          <p:cNvSpPr/>
          <p:nvPr/>
        </p:nvSpPr>
        <p:spPr>
          <a:xfrm>
            <a:off x="217182" y="4540802"/>
            <a:ext cx="6740178" cy="6180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8600">
              <a:lnSpc>
                <a:spcPct val="100000"/>
              </a:lnSpc>
              <a:buAutoNum type="arabicPeriod"/>
            </a:pPr>
            <a:r>
              <a:rPr lang="en-GB" sz="800" spc="-1">
                <a:latin typeface="Panton" panose="00000500000000000000" pitchFamily="50" charset="-18"/>
              </a:rPr>
              <a:t>IFKA (2022): SI Plus - Results of the mapping </a:t>
            </a:r>
            <a:r>
              <a:rPr lang="en-GB" sz="800" spc="-1" smtClean="0">
                <a:latin typeface="Panton" panose="00000500000000000000" pitchFamily="50" charset="-18"/>
              </a:rPr>
              <a:t>activities</a:t>
            </a:r>
            <a:r>
              <a:rPr lang="hu-HU" sz="800" spc="-1" smtClean="0">
                <a:latin typeface="Panton" panose="00000500000000000000" pitchFamily="50" charset="-18"/>
              </a:rPr>
              <a:t> (Az adott SDG célt választó válaszadók aránya az összes válaszadókhoz képest)</a:t>
            </a:r>
          </a:p>
          <a:p>
            <a:pPr marL="228600" indent="-228600">
              <a:lnSpc>
                <a:spcPct val="100000"/>
              </a:lnSpc>
              <a:buAutoNum type="arabicPeriod"/>
            </a:pPr>
            <a:r>
              <a:rPr lang="en-GB" sz="800" spc="-1">
                <a:latin typeface="Panton" panose="00000500000000000000" pitchFamily="50" charset="-18"/>
              </a:rPr>
              <a:t>IFKA (2022): SI Plus - Results of the mapping </a:t>
            </a:r>
            <a:r>
              <a:rPr lang="en-GB" sz="800" spc="-1" smtClean="0">
                <a:latin typeface="Panton" panose="00000500000000000000" pitchFamily="50" charset="-18"/>
              </a:rPr>
              <a:t>activities</a:t>
            </a:r>
            <a:r>
              <a:rPr lang="hu-HU" sz="800" spc="-1" smtClean="0">
                <a:latin typeface="Panton" panose="00000500000000000000" pitchFamily="50" charset="-18"/>
              </a:rPr>
              <a:t> (Az adott kihívás társadalmi innovációs fókuszterületként történő azonosításával „teljes mértékig egyetértő” és „egyetértő” válaszadók aránya az összes válaszadóhoz képest) </a:t>
            </a:r>
          </a:p>
          <a:p>
            <a:pPr marL="228600" indent="-228600">
              <a:lnSpc>
                <a:spcPct val="100000"/>
              </a:lnSpc>
              <a:buAutoNum type="arabicPeriod"/>
            </a:pPr>
            <a:r>
              <a:rPr lang="hu-HU" sz="800" spc="-1" err="1">
                <a:latin typeface="Panton" panose="00000500000000000000" pitchFamily="50" charset="-18"/>
              </a:rPr>
              <a:t>TinLab</a:t>
            </a:r>
            <a:r>
              <a:rPr lang="hu-HU" sz="800" spc="-1">
                <a:latin typeface="Panton" panose="00000500000000000000" pitchFamily="50" charset="-18"/>
              </a:rPr>
              <a:t> (2021): Társadalmi innováció fókuszterületei - Előzetes kutatási jelentés</a:t>
            </a:r>
            <a:endParaRPr lang="hu-HU" sz="800" b="0" strike="noStrike" spc="-1" smtClean="0">
              <a:latin typeface="Panton" panose="00000500000000000000" pitchFamily="50" charset="-18"/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813272"/>
              </p:ext>
            </p:extLst>
          </p:nvPr>
        </p:nvGraphicFramePr>
        <p:xfrm>
          <a:off x="101944" y="647443"/>
          <a:ext cx="8817416" cy="381603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95657">
                  <a:extLst>
                    <a:ext uri="{9D8B030D-6E8A-4147-A177-3AD203B41FA5}">
                      <a16:colId xmlns:a16="http://schemas.microsoft.com/office/drawing/2014/main" val="1610811964"/>
                    </a:ext>
                  </a:extLst>
                </a:gridCol>
                <a:gridCol w="2923437">
                  <a:extLst>
                    <a:ext uri="{9D8B030D-6E8A-4147-A177-3AD203B41FA5}">
                      <a16:colId xmlns:a16="http://schemas.microsoft.com/office/drawing/2014/main" val="1030215294"/>
                    </a:ext>
                  </a:extLst>
                </a:gridCol>
                <a:gridCol w="2898322">
                  <a:extLst>
                    <a:ext uri="{9D8B030D-6E8A-4147-A177-3AD203B41FA5}">
                      <a16:colId xmlns:a16="http://schemas.microsoft.com/office/drawing/2014/main" val="1141573052"/>
                    </a:ext>
                  </a:extLst>
                </a:gridCol>
              </a:tblGrid>
              <a:tr h="475030">
                <a:tc gridSpan="2">
                  <a:txBody>
                    <a:bodyPr/>
                    <a:lstStyle/>
                    <a:p>
                      <a:endParaRPr lang="en-GB" sz="1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310079"/>
                  </a:ext>
                </a:extLst>
              </a:tr>
              <a:tr h="491350">
                <a:tc>
                  <a:txBody>
                    <a:bodyPr/>
                    <a:lstStyle/>
                    <a:p>
                      <a:pPr algn="ctr"/>
                      <a:r>
                        <a:rPr lang="hu-HU" sz="1200" smtClean="0"/>
                        <a:t>Kiemelt beavatkozási területek az ENSZ SDG célok szerint</a:t>
                      </a:r>
                      <a:r>
                        <a:rPr lang="hu-HU" sz="1200" baseline="30000" smtClean="0"/>
                        <a:t>1</a:t>
                      </a:r>
                      <a:endParaRPr lang="en-GB" sz="1200" baseline="30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smtClean="0"/>
                        <a:t>Kiemelt beavatkozási területek társadalmi kihívásonként</a:t>
                      </a:r>
                      <a:r>
                        <a:rPr lang="hu-HU" sz="1200" baseline="30000" smtClean="0"/>
                        <a:t>2</a:t>
                      </a:r>
                      <a:endParaRPr lang="en-GB" sz="1200" baseline="3000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err="1" smtClean="0"/>
                        <a:t>TinLab</a:t>
                      </a:r>
                      <a:r>
                        <a:rPr lang="hu-HU" sz="1200" baseline="0" smtClean="0"/>
                        <a:t> fókuszterületek</a:t>
                      </a:r>
                      <a:r>
                        <a:rPr lang="hu-HU" sz="1200" baseline="30000" smtClean="0"/>
                        <a:t>3</a:t>
                      </a:r>
                      <a:endParaRPr lang="en-GB" sz="1200" baseline="3000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9514323"/>
                  </a:ext>
                </a:extLst>
              </a:tr>
              <a:tr h="2849652"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858400"/>
                  </a:ext>
                </a:extLst>
              </a:tr>
            </a:tbl>
          </a:graphicData>
        </a:graphic>
      </p:graphicFrame>
      <p:pic>
        <p:nvPicPr>
          <p:cNvPr id="11" name="Kép 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416043" y="753677"/>
            <a:ext cx="1141856" cy="286610"/>
          </a:xfrm>
          <a:prstGeom prst="rect">
            <a:avLst/>
          </a:prstGeom>
          <a:ln>
            <a:noFill/>
          </a:ln>
        </p:spPr>
      </p:pic>
      <p:pic>
        <p:nvPicPr>
          <p:cNvPr id="12" name="Kép 11"/>
          <p:cNvPicPr>
            <a:picLocks noChangeAspect="1"/>
          </p:cNvPicPr>
          <p:nvPr/>
        </p:nvPicPr>
        <p:blipFill rotWithShape="1">
          <a:blip r:embed="rId5"/>
          <a:srcRect t="8463" b="28165"/>
          <a:stretch/>
        </p:blipFill>
        <p:spPr>
          <a:xfrm>
            <a:off x="6798060" y="701497"/>
            <a:ext cx="1069547" cy="390970"/>
          </a:xfrm>
          <a:prstGeom prst="rect">
            <a:avLst/>
          </a:prstGeom>
        </p:spPr>
      </p:pic>
      <p:sp>
        <p:nvSpPr>
          <p:cNvPr id="14" name="Lekerekített téglalap 13"/>
          <p:cNvSpPr/>
          <p:nvPr/>
        </p:nvSpPr>
        <p:spPr>
          <a:xfrm>
            <a:off x="198879" y="1669426"/>
            <a:ext cx="2788089" cy="20906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>
                <a:latin typeface="Panton" panose="00000500000000000000" pitchFamily="50" charset="-18"/>
              </a:rPr>
              <a:t>1. Minőségi oktatás (78%)</a:t>
            </a:r>
          </a:p>
        </p:txBody>
      </p:sp>
      <p:sp>
        <p:nvSpPr>
          <p:cNvPr id="20" name="Lekerekített téglalap 19"/>
          <p:cNvSpPr/>
          <p:nvPr/>
        </p:nvSpPr>
        <p:spPr>
          <a:xfrm>
            <a:off x="197720" y="1950475"/>
            <a:ext cx="2786115" cy="22529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>
                <a:latin typeface="Panton" panose="00000500000000000000" pitchFamily="50" charset="-18"/>
              </a:rPr>
              <a:t>2. Egészség és jólét (59%)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1" name="Lekerekített téglalap 20"/>
          <p:cNvSpPr/>
          <p:nvPr/>
        </p:nvSpPr>
        <p:spPr>
          <a:xfrm>
            <a:off x="204107" y="2253470"/>
            <a:ext cx="2782860" cy="28106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>
                <a:latin typeface="Panton" panose="00000500000000000000" pitchFamily="50" charset="-18"/>
              </a:rPr>
              <a:t>3. A szegénység felszámolása (49%)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2" name="Lekerekített téglalap 21"/>
          <p:cNvSpPr/>
          <p:nvPr/>
        </p:nvSpPr>
        <p:spPr>
          <a:xfrm>
            <a:off x="198880" y="2592709"/>
            <a:ext cx="2788090" cy="4174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>
                <a:latin typeface="Panton" panose="00000500000000000000" pitchFamily="50" charset="-18"/>
              </a:rPr>
              <a:t>4. Tisztességes munka és gazdasági növekedés (46%)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3" name="Lekerekített téglalap 22"/>
          <p:cNvSpPr/>
          <p:nvPr/>
        </p:nvSpPr>
        <p:spPr>
          <a:xfrm>
            <a:off x="198880" y="3062857"/>
            <a:ext cx="2788088" cy="33100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>
                <a:latin typeface="Panton" panose="00000500000000000000" pitchFamily="50" charset="-18"/>
              </a:rPr>
              <a:t>5. Fenntartható városok és közösségek (46</a:t>
            </a:r>
            <a:r>
              <a:rPr lang="hu-HU" sz="1100" dirty="0" smtClean="0">
                <a:latin typeface="Panton" panose="00000500000000000000" pitchFamily="50" charset="-18"/>
              </a:rPr>
              <a:t>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4" name="Lekerekített téglalap 23"/>
          <p:cNvSpPr/>
          <p:nvPr/>
        </p:nvSpPr>
        <p:spPr>
          <a:xfrm>
            <a:off x="197721" y="3447102"/>
            <a:ext cx="2789249" cy="26937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>
                <a:latin typeface="Panton" panose="00000500000000000000" pitchFamily="50" charset="-18"/>
              </a:rPr>
              <a:t>6. Egyenlőtlenségek csökkentése (35%)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5" name="Lekerekített téglalap 24"/>
          <p:cNvSpPr/>
          <p:nvPr/>
        </p:nvSpPr>
        <p:spPr>
          <a:xfrm>
            <a:off x="197721" y="3776420"/>
            <a:ext cx="2789247" cy="2802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>
                <a:latin typeface="Panton" panose="00000500000000000000" pitchFamily="50" charset="-18"/>
              </a:rPr>
              <a:t>7. Partnerség a célok eléréséért (35%)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6" name="Lekerekített téglalap 25"/>
          <p:cNvSpPr/>
          <p:nvPr/>
        </p:nvSpPr>
        <p:spPr>
          <a:xfrm>
            <a:off x="194588" y="4153434"/>
            <a:ext cx="2789247" cy="20440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>
                <a:latin typeface="Panton" panose="00000500000000000000" pitchFamily="50" charset="-18"/>
              </a:rPr>
              <a:t>8. Éhezés megszüntetése (24%)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7" name="Lekerekített téglalap 26"/>
          <p:cNvSpPr/>
          <p:nvPr/>
        </p:nvSpPr>
        <p:spPr>
          <a:xfrm>
            <a:off x="3184065" y="1669426"/>
            <a:ext cx="2788089" cy="20906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1. Egészségügy (97%)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8" name="Lekerekített téglalap 27"/>
          <p:cNvSpPr/>
          <p:nvPr/>
        </p:nvSpPr>
        <p:spPr>
          <a:xfrm>
            <a:off x="3184062" y="1917767"/>
            <a:ext cx="2788089" cy="29253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2. Szegénység és társadalmi kirekesztés (95%)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9" name="Lekerekített téglalap 28"/>
          <p:cNvSpPr/>
          <p:nvPr/>
        </p:nvSpPr>
        <p:spPr>
          <a:xfrm>
            <a:off x="3184062" y="2267525"/>
            <a:ext cx="2788089" cy="30658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3. A hátrányos helyzetű fiatalok helyzete (95%)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0" name="Lekerekített téglalap 29"/>
          <p:cNvSpPr/>
          <p:nvPr/>
        </p:nvSpPr>
        <p:spPr>
          <a:xfrm>
            <a:off x="3184061" y="2676546"/>
            <a:ext cx="2788089" cy="30983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4. Etnikai kisebbségek (pl. romák) szegregációja (95%)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1" name="Lekerekített téglalap 30"/>
          <p:cNvSpPr/>
          <p:nvPr/>
        </p:nvSpPr>
        <p:spPr>
          <a:xfrm>
            <a:off x="3184062" y="3115165"/>
            <a:ext cx="2788089" cy="20906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5. Hátrányok a munkaerőpiacon (92%)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2" name="Lekerekített téglalap 31"/>
          <p:cNvSpPr/>
          <p:nvPr/>
        </p:nvSpPr>
        <p:spPr>
          <a:xfrm>
            <a:off x="3184061" y="3426859"/>
            <a:ext cx="2788089" cy="3011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6. Régiók elnéptelenedése, a fiatalok elvándorlása... (89%)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3" name="Lekerekített téglalap 32"/>
          <p:cNvSpPr/>
          <p:nvPr/>
        </p:nvSpPr>
        <p:spPr>
          <a:xfrm>
            <a:off x="3184061" y="3778109"/>
            <a:ext cx="2788089" cy="29729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7. Inaktívak, tartósan munkanélküliek helyzete (89%)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4" name="Lekerekített téglalap 33"/>
          <p:cNvSpPr/>
          <p:nvPr/>
        </p:nvSpPr>
        <p:spPr>
          <a:xfrm>
            <a:off x="3184061" y="4148770"/>
            <a:ext cx="2788089" cy="20906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8. Éghajlatválság (89%)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5" name="Lekerekített téglalap 34"/>
          <p:cNvSpPr/>
          <p:nvPr/>
        </p:nvSpPr>
        <p:spPr>
          <a:xfrm>
            <a:off x="6120240" y="1678177"/>
            <a:ext cx="2788089" cy="209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err="1" smtClean="0">
                <a:latin typeface="Panton" panose="00000500000000000000" pitchFamily="50" charset="-18"/>
              </a:rPr>
              <a:t>Digitalizáció</a:t>
            </a:r>
            <a:r>
              <a:rPr lang="hu-HU" sz="1100" dirty="0" smtClean="0">
                <a:latin typeface="Panton" panose="00000500000000000000" pitchFamily="50" charset="-18"/>
              </a:rPr>
              <a:t> társadalmi hatásai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6" name="Lekerekített téglalap 35"/>
          <p:cNvSpPr/>
          <p:nvPr/>
        </p:nvSpPr>
        <p:spPr>
          <a:xfrm>
            <a:off x="6120235" y="1964135"/>
            <a:ext cx="2788089" cy="209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Kulturális innovációk, kreatívipar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7" name="Lekerekített téglalap 36"/>
          <p:cNvSpPr/>
          <p:nvPr/>
        </p:nvSpPr>
        <p:spPr>
          <a:xfrm>
            <a:off x="6120236" y="2291158"/>
            <a:ext cx="2788089" cy="209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Helyi fejlesztések és jó kormányzás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8" name="Lekerekített téglalap 37"/>
          <p:cNvSpPr/>
          <p:nvPr/>
        </p:nvSpPr>
        <p:spPr>
          <a:xfrm>
            <a:off x="6120237" y="2656133"/>
            <a:ext cx="2788089" cy="33578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Környezeti szempontú társadalmi innovációk és klíma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9" name="Lekerekített téglalap 38"/>
          <p:cNvSpPr/>
          <p:nvPr/>
        </p:nvSpPr>
        <p:spPr>
          <a:xfrm>
            <a:off x="6120237" y="3130227"/>
            <a:ext cx="2788089" cy="20906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Társadalmi jóllét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40" name="Lekerekített téglalap 39"/>
          <p:cNvSpPr/>
          <p:nvPr/>
        </p:nvSpPr>
        <p:spPr>
          <a:xfrm>
            <a:off x="6120238" y="3426858"/>
            <a:ext cx="2788089" cy="30117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Munka jövője, a jövő gazdasága társadalmi aspektusai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41" name="Lekerekített téglalap 40"/>
          <p:cNvSpPr/>
          <p:nvPr/>
        </p:nvSpPr>
        <p:spPr>
          <a:xfrm>
            <a:off x="6120239" y="3822225"/>
            <a:ext cx="2788089" cy="20906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Humán rendszerek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42" name="Lekerekített téglalap 41"/>
          <p:cNvSpPr/>
          <p:nvPr/>
        </p:nvSpPr>
        <p:spPr>
          <a:xfrm>
            <a:off x="6120239" y="4148770"/>
            <a:ext cx="2788089" cy="209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Társadalmi innováció menedzsmentje</a:t>
            </a:r>
            <a:endParaRPr lang="hu-HU" sz="1100" dirty="0">
              <a:latin typeface="Panton" panose="00000500000000000000" pitchFamily="50" charset="-18"/>
            </a:endParaRPr>
          </a:p>
        </p:txBody>
      </p:sp>
      <p:pic>
        <p:nvPicPr>
          <p:cNvPr id="43" name="Kép 42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542123" y="7203"/>
            <a:ext cx="972156" cy="64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4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Kép 4"/>
          <p:cNvPicPr/>
          <p:nvPr/>
        </p:nvPicPr>
        <p:blipFill>
          <a:blip r:embed="rId3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4"/>
          <a:stretch/>
        </p:blipFill>
        <p:spPr>
          <a:xfrm>
            <a:off x="7485120" y="141746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146970" y="68053"/>
            <a:ext cx="6074190" cy="3813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1.2. </a:t>
            </a:r>
            <a:r>
              <a:rPr lang="hu-HU" sz="1600" b="1" strike="noStrike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A társadalmi innováció </a:t>
            </a: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beavatkozási </a:t>
            </a:r>
          </a:p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területei és </a:t>
            </a: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érintettjei</a:t>
            </a:r>
            <a:r>
              <a:rPr lang="hu-HU" sz="1600" b="1" strike="noStrike" spc="-1" dirty="0" smtClean="0">
                <a:solidFill>
                  <a:srgbClr val="8D9EC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Magyarországon</a:t>
            </a:r>
            <a:endParaRPr lang="hu-HU" sz="16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sp>
        <p:nvSpPr>
          <p:cNvPr id="72" name="CustomShape 3"/>
          <p:cNvSpPr/>
          <p:nvPr/>
        </p:nvSpPr>
        <p:spPr>
          <a:xfrm>
            <a:off x="217182" y="4540802"/>
            <a:ext cx="6740178" cy="6180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8600">
              <a:lnSpc>
                <a:spcPct val="100000"/>
              </a:lnSpc>
              <a:buAutoNum type="arabicPeriod"/>
            </a:pPr>
            <a:r>
              <a:rPr lang="en-GB" sz="800" spc="-1">
                <a:latin typeface="Panton" panose="00000500000000000000" pitchFamily="50" charset="-18"/>
              </a:rPr>
              <a:t>IFKA (2022): SI Plus - Results of the mapping </a:t>
            </a:r>
            <a:r>
              <a:rPr lang="en-GB" sz="800" spc="-1" smtClean="0">
                <a:latin typeface="Panton" panose="00000500000000000000" pitchFamily="50" charset="-18"/>
              </a:rPr>
              <a:t>activities</a:t>
            </a:r>
            <a:r>
              <a:rPr lang="hu-HU" sz="800" spc="-1" smtClean="0">
                <a:latin typeface="Panton" panose="00000500000000000000" pitchFamily="50" charset="-18"/>
              </a:rPr>
              <a:t> (Az adott csoportot a társadalmi innováció fontos célcsoportjaként megjelölő válaszadók aránya az összes válaszadóhoz képest)</a:t>
            </a:r>
          </a:p>
          <a:p>
            <a:pPr marL="228600" indent="-228600">
              <a:lnSpc>
                <a:spcPct val="100000"/>
              </a:lnSpc>
              <a:buAutoNum type="arabicPeriod"/>
            </a:pPr>
            <a:r>
              <a:rPr lang="hu-HU" sz="800" spc="-1" err="1" smtClean="0">
                <a:latin typeface="Panton" panose="00000500000000000000" pitchFamily="50" charset="-18"/>
              </a:rPr>
              <a:t>TinLab</a:t>
            </a:r>
            <a:r>
              <a:rPr lang="hu-HU" sz="800" spc="-1" smtClean="0">
                <a:latin typeface="Panton" panose="00000500000000000000" pitchFamily="50" charset="-18"/>
              </a:rPr>
              <a:t> </a:t>
            </a:r>
            <a:r>
              <a:rPr lang="hu-HU" sz="800" spc="-1">
                <a:latin typeface="Panton" panose="00000500000000000000" pitchFamily="50" charset="-18"/>
              </a:rPr>
              <a:t>(2021): Társadalmi </a:t>
            </a:r>
            <a:r>
              <a:rPr lang="hu-HU" sz="800" spc="-1" smtClean="0">
                <a:latin typeface="Panton" panose="00000500000000000000" pitchFamily="50" charset="-18"/>
              </a:rPr>
              <a:t>innovációs fehér könyv</a:t>
            </a:r>
            <a:endParaRPr lang="hu-HU" sz="800" b="0" strike="noStrike" spc="-1" smtClean="0">
              <a:latin typeface="Panton" panose="00000500000000000000" pitchFamily="50" charset="-18"/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56711"/>
              </p:ext>
            </p:extLst>
          </p:nvPr>
        </p:nvGraphicFramePr>
        <p:xfrm>
          <a:off x="217182" y="647443"/>
          <a:ext cx="8702178" cy="372014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277132">
                  <a:extLst>
                    <a:ext uri="{9D8B030D-6E8A-4147-A177-3AD203B41FA5}">
                      <a16:colId xmlns:a16="http://schemas.microsoft.com/office/drawing/2014/main" val="161081196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41573052"/>
                    </a:ext>
                  </a:extLst>
                </a:gridCol>
                <a:gridCol w="4453496">
                  <a:extLst>
                    <a:ext uri="{9D8B030D-6E8A-4147-A177-3AD203B41FA5}">
                      <a16:colId xmlns:a16="http://schemas.microsoft.com/office/drawing/2014/main" val="1884567796"/>
                    </a:ext>
                  </a:extLst>
                </a:gridCol>
              </a:tblGrid>
              <a:tr h="475030">
                <a:tc>
                  <a:txBody>
                    <a:bodyPr/>
                    <a:lstStyle/>
                    <a:p>
                      <a:endParaRPr lang="en-GB" sz="1800">
                        <a:latin typeface="Panton" panose="00000500000000000000" pitchFamily="50" charset="-1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GB" sz="1800">
                        <a:latin typeface="Panton" panose="00000500000000000000" pitchFamily="50" charset="-1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310079"/>
                  </a:ext>
                </a:extLst>
              </a:tr>
              <a:tr h="491350">
                <a:tc>
                  <a:txBody>
                    <a:bodyPr/>
                    <a:lstStyle/>
                    <a:p>
                      <a:pPr algn="ctr"/>
                      <a:r>
                        <a:rPr lang="hu-HU" sz="1200" smtClean="0">
                          <a:latin typeface="Panton" panose="00000500000000000000" pitchFamily="50" charset="-18"/>
                        </a:rPr>
                        <a:t>Kiemelt stakeholder-csoportok</a:t>
                      </a:r>
                      <a:r>
                        <a:rPr lang="hu-HU" sz="1200" baseline="30000" smtClean="0">
                          <a:latin typeface="Panton" panose="00000500000000000000" pitchFamily="50" charset="-18"/>
                        </a:rPr>
                        <a:t>1</a:t>
                      </a:r>
                      <a:endParaRPr lang="en-GB" sz="1200" baseline="3000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Kiemelt stakeholder-csoportok</a:t>
                      </a:r>
                      <a:r>
                        <a:rPr lang="hu-HU" sz="1200" baseline="30000" smtClean="0">
                          <a:latin typeface="Panton" panose="00000500000000000000" pitchFamily="50" charset="-18"/>
                        </a:rPr>
                        <a:t>2</a:t>
                      </a:r>
                      <a:endParaRPr lang="en-GB" sz="1200" baseline="30000" smtClean="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aseline="30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69514323"/>
                  </a:ext>
                </a:extLst>
              </a:tr>
              <a:tr h="884448">
                <a:tc rowSpan="3">
                  <a:txBody>
                    <a:bodyPr/>
                    <a:lstStyle/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1. Non-profit szervezetek (84%)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2. Társadalmi vállalkozások (64%)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3. NGO-k (54%)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4. Települési/kerületi önkormányzatok (49%)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5. Magánszemélyek (43%)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6. Társadalmi, politikai mozgalmak (40%)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7. kutató és tanácsadó szervezetek (40%)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8. Vállalkozások (38%)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9. Kormányzati szervek (24%)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10. Média (22%)</a:t>
                      </a:r>
                      <a:endParaRPr lang="hu-HU" sz="1200" noProof="0" dirty="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Mikro szint</a:t>
                      </a:r>
                      <a:endParaRPr lang="en-GB" sz="1200" smtClean="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Egyének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Családok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Informális</a:t>
                      </a: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 kisközösségek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Formális kisközösségek</a:t>
                      </a:r>
                      <a:endParaRPr lang="en-GB" sz="1200" smtClean="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8858400"/>
                  </a:ext>
                </a:extLst>
              </a:tr>
              <a:tr h="84092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err="1" smtClean="0">
                          <a:latin typeface="Panton" panose="00000500000000000000" pitchFamily="50" charset="-18"/>
                        </a:rPr>
                        <a:t>Mezo</a:t>
                      </a: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200" smtClean="0">
                          <a:latin typeface="Panton" panose="00000500000000000000" pitchFamily="50" charset="-18"/>
                        </a:rPr>
                        <a:t>szint</a:t>
                      </a:r>
                      <a:endParaRPr lang="en-GB" sz="1200" smtClean="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Nagyközösségek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Állami,</a:t>
                      </a: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 magán és civil szervezetek és intézmények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Intézményfenntartó és –fejlesztő társulások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Helyi innovációs közösségek, szervezetek, hálózatok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8906847"/>
                  </a:ext>
                </a:extLst>
              </a:tr>
              <a:tr h="102839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Makro szint</a:t>
                      </a:r>
                      <a:endParaRPr lang="en-GB" sz="1200" smtClean="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dirty="0" smtClean="0">
                          <a:latin typeface="Panton" panose="00000500000000000000" pitchFamily="50" charset="-18"/>
                        </a:rPr>
                        <a:t>Kormányzat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dirty="0" smtClean="0">
                          <a:latin typeface="Panton" panose="00000500000000000000" pitchFamily="50" charset="-18"/>
                        </a:rPr>
                        <a:t>Nemzeti gazdasági, jogi, politikai és humán alrendszerek</a:t>
                      </a:r>
                      <a:endParaRPr lang="en-GB" sz="1200" dirty="0" smtClean="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7749104"/>
                  </a:ext>
                </a:extLst>
              </a:tr>
            </a:tbl>
          </a:graphicData>
        </a:graphic>
      </p:graphicFrame>
      <p:pic>
        <p:nvPicPr>
          <p:cNvPr id="11" name="Kép 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308667" y="756372"/>
            <a:ext cx="1141856" cy="286610"/>
          </a:xfrm>
          <a:prstGeom prst="rect">
            <a:avLst/>
          </a:prstGeom>
          <a:ln>
            <a:noFill/>
          </a:ln>
        </p:spPr>
      </p:pic>
      <p:pic>
        <p:nvPicPr>
          <p:cNvPr id="12" name="Kép 11"/>
          <p:cNvPicPr>
            <a:picLocks noChangeAspect="1"/>
          </p:cNvPicPr>
          <p:nvPr/>
        </p:nvPicPr>
        <p:blipFill rotWithShape="1">
          <a:blip r:embed="rId5"/>
          <a:srcRect t="8463" b="28165"/>
          <a:stretch/>
        </p:blipFill>
        <p:spPr>
          <a:xfrm>
            <a:off x="5825720" y="652012"/>
            <a:ext cx="1069547" cy="39097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520916" y="6924"/>
            <a:ext cx="964204" cy="64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6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Kép 4"/>
          <p:cNvPicPr/>
          <p:nvPr/>
        </p:nvPicPr>
        <p:blipFill>
          <a:blip r:embed="rId3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4"/>
          <a:stretch/>
        </p:blipFill>
        <p:spPr>
          <a:xfrm>
            <a:off x="7485120" y="141746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146970" y="68053"/>
            <a:ext cx="6074190" cy="3813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1.2. </a:t>
            </a:r>
            <a:r>
              <a:rPr lang="hu-HU" sz="1600" b="1" strike="noStrike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A társadalmi innováció </a:t>
            </a: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beavatkozási </a:t>
            </a:r>
          </a:p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területei és</a:t>
            </a:r>
            <a:r>
              <a:rPr lang="hu-HU" sz="1600" b="1" strike="noStrike" spc="-1" dirty="0" smtClean="0">
                <a:solidFill>
                  <a:srgbClr val="8D9EC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érintettjei</a:t>
            </a:r>
            <a:r>
              <a:rPr lang="hu-HU" sz="1600" b="1" strike="noStrike" spc="-1" dirty="0" smtClean="0">
                <a:solidFill>
                  <a:srgbClr val="8D9EC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Magyarországon</a:t>
            </a:r>
            <a:endParaRPr lang="hu-HU" sz="16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sp>
        <p:nvSpPr>
          <p:cNvPr id="72" name="CustomShape 3"/>
          <p:cNvSpPr/>
          <p:nvPr/>
        </p:nvSpPr>
        <p:spPr>
          <a:xfrm>
            <a:off x="217182" y="4540802"/>
            <a:ext cx="6740178" cy="6180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8600">
              <a:lnSpc>
                <a:spcPct val="100000"/>
              </a:lnSpc>
              <a:buAutoNum type="arabicPeriod"/>
            </a:pPr>
            <a:r>
              <a:rPr lang="hu-HU" sz="800" spc="-1" err="1" smtClean="0">
                <a:latin typeface="Panton" panose="00000500000000000000" pitchFamily="50" charset="-18"/>
              </a:rPr>
              <a:t>Crayannis</a:t>
            </a:r>
            <a:r>
              <a:rPr lang="hu-HU" sz="800" spc="-1" smtClean="0">
                <a:latin typeface="Panton" panose="00000500000000000000" pitchFamily="50" charset="-18"/>
              </a:rPr>
              <a:t> – </a:t>
            </a:r>
            <a:r>
              <a:rPr lang="hu-HU" sz="800" spc="-1" err="1" smtClean="0">
                <a:latin typeface="Panton" panose="00000500000000000000" pitchFamily="50" charset="-18"/>
              </a:rPr>
              <a:t>Campbell</a:t>
            </a:r>
            <a:r>
              <a:rPr lang="hu-HU" sz="800" spc="-1" smtClean="0">
                <a:latin typeface="Panton" panose="00000500000000000000" pitchFamily="50" charset="-18"/>
              </a:rPr>
              <a:t>, 2009.</a:t>
            </a:r>
            <a:endParaRPr lang="hu-HU" sz="800" b="0" strike="noStrike" spc="-1" smtClean="0">
              <a:latin typeface="Panton" panose="00000500000000000000" pitchFamily="50" charset="-18"/>
            </a:endParaRPr>
          </a:p>
        </p:txBody>
      </p:sp>
      <p:grpSp>
        <p:nvGrpSpPr>
          <p:cNvPr id="34" name="Csoportba foglalás 33"/>
          <p:cNvGrpSpPr/>
          <p:nvPr/>
        </p:nvGrpSpPr>
        <p:grpSpPr>
          <a:xfrm>
            <a:off x="3611752" y="1428588"/>
            <a:ext cx="3580044" cy="2240728"/>
            <a:chOff x="288205" y="1511585"/>
            <a:chExt cx="4428876" cy="2240728"/>
          </a:xfrm>
        </p:grpSpPr>
        <p:sp>
          <p:nvSpPr>
            <p:cNvPr id="29" name="Szabadkézi sokszög 28"/>
            <p:cNvSpPr/>
            <p:nvPr/>
          </p:nvSpPr>
          <p:spPr>
            <a:xfrm>
              <a:off x="288205" y="1511586"/>
              <a:ext cx="4428876" cy="1351763"/>
            </a:xfrm>
            <a:custGeom>
              <a:avLst/>
              <a:gdLst>
                <a:gd name="connsiteX0" fmla="*/ 0 w 1701579"/>
                <a:gd name="connsiteY0" fmla="*/ 834929 h 834929"/>
                <a:gd name="connsiteX1" fmla="*/ 159026 w 1701579"/>
                <a:gd name="connsiteY1" fmla="*/ 7993 h 834929"/>
                <a:gd name="connsiteX2" fmla="*/ 310100 w 1701579"/>
                <a:gd name="connsiteY2" fmla="*/ 803123 h 834929"/>
                <a:gd name="connsiteX3" fmla="*/ 508883 w 1701579"/>
                <a:gd name="connsiteY3" fmla="*/ 15944 h 834929"/>
                <a:gd name="connsiteX4" fmla="*/ 715617 w 1701579"/>
                <a:gd name="connsiteY4" fmla="*/ 795172 h 834929"/>
                <a:gd name="connsiteX5" fmla="*/ 874643 w 1701579"/>
                <a:gd name="connsiteY5" fmla="*/ 15944 h 834929"/>
                <a:gd name="connsiteX6" fmla="*/ 1057523 w 1701579"/>
                <a:gd name="connsiteY6" fmla="*/ 771318 h 834929"/>
                <a:gd name="connsiteX7" fmla="*/ 1200647 w 1701579"/>
                <a:gd name="connsiteY7" fmla="*/ 42 h 834929"/>
                <a:gd name="connsiteX8" fmla="*/ 1383527 w 1701579"/>
                <a:gd name="connsiteY8" fmla="*/ 811075 h 834929"/>
                <a:gd name="connsiteX9" fmla="*/ 1518699 w 1701579"/>
                <a:gd name="connsiteY9" fmla="*/ 31847 h 834929"/>
                <a:gd name="connsiteX10" fmla="*/ 1701579 w 1701579"/>
                <a:gd name="connsiteY10" fmla="*/ 795172 h 83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01579" h="834929">
                  <a:moveTo>
                    <a:pt x="0" y="834929"/>
                  </a:moveTo>
                  <a:cubicBezTo>
                    <a:pt x="53671" y="424111"/>
                    <a:pt x="107343" y="13294"/>
                    <a:pt x="159026" y="7993"/>
                  </a:cubicBezTo>
                  <a:cubicBezTo>
                    <a:pt x="210709" y="2692"/>
                    <a:pt x="251791" y="801798"/>
                    <a:pt x="310100" y="803123"/>
                  </a:cubicBezTo>
                  <a:cubicBezTo>
                    <a:pt x="368409" y="804448"/>
                    <a:pt x="441297" y="17269"/>
                    <a:pt x="508883" y="15944"/>
                  </a:cubicBezTo>
                  <a:cubicBezTo>
                    <a:pt x="576469" y="14619"/>
                    <a:pt x="654657" y="795172"/>
                    <a:pt x="715617" y="795172"/>
                  </a:cubicBezTo>
                  <a:cubicBezTo>
                    <a:pt x="776577" y="795172"/>
                    <a:pt x="817659" y="19920"/>
                    <a:pt x="874643" y="15944"/>
                  </a:cubicBezTo>
                  <a:cubicBezTo>
                    <a:pt x="931627" y="11968"/>
                    <a:pt x="1003189" y="773968"/>
                    <a:pt x="1057523" y="771318"/>
                  </a:cubicBezTo>
                  <a:cubicBezTo>
                    <a:pt x="1111857" y="768668"/>
                    <a:pt x="1146313" y="-6584"/>
                    <a:pt x="1200647" y="42"/>
                  </a:cubicBezTo>
                  <a:cubicBezTo>
                    <a:pt x="1254981" y="6668"/>
                    <a:pt x="1330518" y="805774"/>
                    <a:pt x="1383527" y="811075"/>
                  </a:cubicBezTo>
                  <a:cubicBezTo>
                    <a:pt x="1436536" y="816376"/>
                    <a:pt x="1465690" y="34497"/>
                    <a:pt x="1518699" y="31847"/>
                  </a:cubicBezTo>
                  <a:cubicBezTo>
                    <a:pt x="1571708" y="29197"/>
                    <a:pt x="1636643" y="412184"/>
                    <a:pt x="1701579" y="795172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36" name="Szabadkézi sokszög 35"/>
            <p:cNvSpPr/>
            <p:nvPr/>
          </p:nvSpPr>
          <p:spPr>
            <a:xfrm rot="10800000">
              <a:off x="288205" y="1511585"/>
              <a:ext cx="4428876" cy="1351763"/>
            </a:xfrm>
            <a:custGeom>
              <a:avLst/>
              <a:gdLst>
                <a:gd name="connsiteX0" fmla="*/ 0 w 1701579"/>
                <a:gd name="connsiteY0" fmla="*/ 834929 h 834929"/>
                <a:gd name="connsiteX1" fmla="*/ 159026 w 1701579"/>
                <a:gd name="connsiteY1" fmla="*/ 7993 h 834929"/>
                <a:gd name="connsiteX2" fmla="*/ 310100 w 1701579"/>
                <a:gd name="connsiteY2" fmla="*/ 803123 h 834929"/>
                <a:gd name="connsiteX3" fmla="*/ 508883 w 1701579"/>
                <a:gd name="connsiteY3" fmla="*/ 15944 h 834929"/>
                <a:gd name="connsiteX4" fmla="*/ 715617 w 1701579"/>
                <a:gd name="connsiteY4" fmla="*/ 795172 h 834929"/>
                <a:gd name="connsiteX5" fmla="*/ 874643 w 1701579"/>
                <a:gd name="connsiteY5" fmla="*/ 15944 h 834929"/>
                <a:gd name="connsiteX6" fmla="*/ 1057523 w 1701579"/>
                <a:gd name="connsiteY6" fmla="*/ 771318 h 834929"/>
                <a:gd name="connsiteX7" fmla="*/ 1200647 w 1701579"/>
                <a:gd name="connsiteY7" fmla="*/ 42 h 834929"/>
                <a:gd name="connsiteX8" fmla="*/ 1383527 w 1701579"/>
                <a:gd name="connsiteY8" fmla="*/ 811075 h 834929"/>
                <a:gd name="connsiteX9" fmla="*/ 1518699 w 1701579"/>
                <a:gd name="connsiteY9" fmla="*/ 31847 h 834929"/>
                <a:gd name="connsiteX10" fmla="*/ 1701579 w 1701579"/>
                <a:gd name="connsiteY10" fmla="*/ 795172 h 83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01579" h="834929">
                  <a:moveTo>
                    <a:pt x="0" y="834929"/>
                  </a:moveTo>
                  <a:cubicBezTo>
                    <a:pt x="53671" y="424111"/>
                    <a:pt x="107343" y="13294"/>
                    <a:pt x="159026" y="7993"/>
                  </a:cubicBezTo>
                  <a:cubicBezTo>
                    <a:pt x="210709" y="2692"/>
                    <a:pt x="251791" y="801798"/>
                    <a:pt x="310100" y="803123"/>
                  </a:cubicBezTo>
                  <a:cubicBezTo>
                    <a:pt x="368409" y="804448"/>
                    <a:pt x="441297" y="17269"/>
                    <a:pt x="508883" y="15944"/>
                  </a:cubicBezTo>
                  <a:cubicBezTo>
                    <a:pt x="576469" y="14619"/>
                    <a:pt x="654657" y="795172"/>
                    <a:pt x="715617" y="795172"/>
                  </a:cubicBezTo>
                  <a:cubicBezTo>
                    <a:pt x="776577" y="795172"/>
                    <a:pt x="817659" y="19920"/>
                    <a:pt x="874643" y="15944"/>
                  </a:cubicBezTo>
                  <a:cubicBezTo>
                    <a:pt x="931627" y="11968"/>
                    <a:pt x="1003189" y="773968"/>
                    <a:pt x="1057523" y="771318"/>
                  </a:cubicBezTo>
                  <a:cubicBezTo>
                    <a:pt x="1111857" y="768668"/>
                    <a:pt x="1146313" y="-6584"/>
                    <a:pt x="1200647" y="42"/>
                  </a:cubicBezTo>
                  <a:cubicBezTo>
                    <a:pt x="1254981" y="6668"/>
                    <a:pt x="1330518" y="805774"/>
                    <a:pt x="1383527" y="811075"/>
                  </a:cubicBezTo>
                  <a:cubicBezTo>
                    <a:pt x="1436536" y="816376"/>
                    <a:pt x="1465690" y="34497"/>
                    <a:pt x="1518699" y="31847"/>
                  </a:cubicBezTo>
                  <a:cubicBezTo>
                    <a:pt x="1571708" y="29197"/>
                    <a:pt x="1636643" y="412184"/>
                    <a:pt x="1701579" y="795172"/>
                  </a:cubicBezTo>
                </a:path>
              </a:pathLst>
            </a:custGeom>
            <a:noFill/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37" name="Szabadkézi sokszög 36"/>
            <p:cNvSpPr/>
            <p:nvPr/>
          </p:nvSpPr>
          <p:spPr>
            <a:xfrm rot="10800000">
              <a:off x="288205" y="2230099"/>
              <a:ext cx="4428876" cy="1351763"/>
            </a:xfrm>
            <a:custGeom>
              <a:avLst/>
              <a:gdLst>
                <a:gd name="connsiteX0" fmla="*/ 0 w 1701579"/>
                <a:gd name="connsiteY0" fmla="*/ 834929 h 834929"/>
                <a:gd name="connsiteX1" fmla="*/ 159026 w 1701579"/>
                <a:gd name="connsiteY1" fmla="*/ 7993 h 834929"/>
                <a:gd name="connsiteX2" fmla="*/ 310100 w 1701579"/>
                <a:gd name="connsiteY2" fmla="*/ 803123 h 834929"/>
                <a:gd name="connsiteX3" fmla="*/ 508883 w 1701579"/>
                <a:gd name="connsiteY3" fmla="*/ 15944 h 834929"/>
                <a:gd name="connsiteX4" fmla="*/ 715617 w 1701579"/>
                <a:gd name="connsiteY4" fmla="*/ 795172 h 834929"/>
                <a:gd name="connsiteX5" fmla="*/ 874643 w 1701579"/>
                <a:gd name="connsiteY5" fmla="*/ 15944 h 834929"/>
                <a:gd name="connsiteX6" fmla="*/ 1057523 w 1701579"/>
                <a:gd name="connsiteY6" fmla="*/ 771318 h 834929"/>
                <a:gd name="connsiteX7" fmla="*/ 1200647 w 1701579"/>
                <a:gd name="connsiteY7" fmla="*/ 42 h 834929"/>
                <a:gd name="connsiteX8" fmla="*/ 1383527 w 1701579"/>
                <a:gd name="connsiteY8" fmla="*/ 811075 h 834929"/>
                <a:gd name="connsiteX9" fmla="*/ 1518699 w 1701579"/>
                <a:gd name="connsiteY9" fmla="*/ 31847 h 834929"/>
                <a:gd name="connsiteX10" fmla="*/ 1701579 w 1701579"/>
                <a:gd name="connsiteY10" fmla="*/ 795172 h 83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01579" h="834929">
                  <a:moveTo>
                    <a:pt x="0" y="834929"/>
                  </a:moveTo>
                  <a:cubicBezTo>
                    <a:pt x="53671" y="424111"/>
                    <a:pt x="107343" y="13294"/>
                    <a:pt x="159026" y="7993"/>
                  </a:cubicBezTo>
                  <a:cubicBezTo>
                    <a:pt x="210709" y="2692"/>
                    <a:pt x="251791" y="801798"/>
                    <a:pt x="310100" y="803123"/>
                  </a:cubicBezTo>
                  <a:cubicBezTo>
                    <a:pt x="368409" y="804448"/>
                    <a:pt x="441297" y="17269"/>
                    <a:pt x="508883" y="15944"/>
                  </a:cubicBezTo>
                  <a:cubicBezTo>
                    <a:pt x="576469" y="14619"/>
                    <a:pt x="654657" y="795172"/>
                    <a:pt x="715617" y="795172"/>
                  </a:cubicBezTo>
                  <a:cubicBezTo>
                    <a:pt x="776577" y="795172"/>
                    <a:pt x="817659" y="19920"/>
                    <a:pt x="874643" y="15944"/>
                  </a:cubicBezTo>
                  <a:cubicBezTo>
                    <a:pt x="931627" y="11968"/>
                    <a:pt x="1003189" y="773968"/>
                    <a:pt x="1057523" y="771318"/>
                  </a:cubicBezTo>
                  <a:cubicBezTo>
                    <a:pt x="1111857" y="768668"/>
                    <a:pt x="1146313" y="-6584"/>
                    <a:pt x="1200647" y="42"/>
                  </a:cubicBezTo>
                  <a:cubicBezTo>
                    <a:pt x="1254981" y="6668"/>
                    <a:pt x="1330518" y="805774"/>
                    <a:pt x="1383527" y="811075"/>
                  </a:cubicBezTo>
                  <a:cubicBezTo>
                    <a:pt x="1436536" y="816376"/>
                    <a:pt x="1465690" y="34497"/>
                    <a:pt x="1518699" y="31847"/>
                  </a:cubicBezTo>
                  <a:cubicBezTo>
                    <a:pt x="1571708" y="29197"/>
                    <a:pt x="1636643" y="412184"/>
                    <a:pt x="1701579" y="795172"/>
                  </a:cubicBezTo>
                </a:path>
              </a:pathLst>
            </a:custGeom>
            <a:noFill/>
            <a:ln w="76200">
              <a:solidFill>
                <a:srgbClr val="F5B3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38" name="Szabadkézi sokszög 37"/>
            <p:cNvSpPr/>
            <p:nvPr/>
          </p:nvSpPr>
          <p:spPr>
            <a:xfrm>
              <a:off x="288205" y="2400550"/>
              <a:ext cx="4428876" cy="1351763"/>
            </a:xfrm>
            <a:custGeom>
              <a:avLst/>
              <a:gdLst>
                <a:gd name="connsiteX0" fmla="*/ 0 w 1701579"/>
                <a:gd name="connsiteY0" fmla="*/ 834929 h 834929"/>
                <a:gd name="connsiteX1" fmla="*/ 159026 w 1701579"/>
                <a:gd name="connsiteY1" fmla="*/ 7993 h 834929"/>
                <a:gd name="connsiteX2" fmla="*/ 310100 w 1701579"/>
                <a:gd name="connsiteY2" fmla="*/ 803123 h 834929"/>
                <a:gd name="connsiteX3" fmla="*/ 508883 w 1701579"/>
                <a:gd name="connsiteY3" fmla="*/ 15944 h 834929"/>
                <a:gd name="connsiteX4" fmla="*/ 715617 w 1701579"/>
                <a:gd name="connsiteY4" fmla="*/ 795172 h 834929"/>
                <a:gd name="connsiteX5" fmla="*/ 874643 w 1701579"/>
                <a:gd name="connsiteY5" fmla="*/ 15944 h 834929"/>
                <a:gd name="connsiteX6" fmla="*/ 1057523 w 1701579"/>
                <a:gd name="connsiteY6" fmla="*/ 771318 h 834929"/>
                <a:gd name="connsiteX7" fmla="*/ 1200647 w 1701579"/>
                <a:gd name="connsiteY7" fmla="*/ 42 h 834929"/>
                <a:gd name="connsiteX8" fmla="*/ 1383527 w 1701579"/>
                <a:gd name="connsiteY8" fmla="*/ 811075 h 834929"/>
                <a:gd name="connsiteX9" fmla="*/ 1518699 w 1701579"/>
                <a:gd name="connsiteY9" fmla="*/ 31847 h 834929"/>
                <a:gd name="connsiteX10" fmla="*/ 1701579 w 1701579"/>
                <a:gd name="connsiteY10" fmla="*/ 795172 h 83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01579" h="834929">
                  <a:moveTo>
                    <a:pt x="0" y="834929"/>
                  </a:moveTo>
                  <a:cubicBezTo>
                    <a:pt x="53671" y="424111"/>
                    <a:pt x="107343" y="13294"/>
                    <a:pt x="159026" y="7993"/>
                  </a:cubicBezTo>
                  <a:cubicBezTo>
                    <a:pt x="210709" y="2692"/>
                    <a:pt x="251791" y="801798"/>
                    <a:pt x="310100" y="803123"/>
                  </a:cubicBezTo>
                  <a:cubicBezTo>
                    <a:pt x="368409" y="804448"/>
                    <a:pt x="441297" y="17269"/>
                    <a:pt x="508883" y="15944"/>
                  </a:cubicBezTo>
                  <a:cubicBezTo>
                    <a:pt x="576469" y="14619"/>
                    <a:pt x="654657" y="795172"/>
                    <a:pt x="715617" y="795172"/>
                  </a:cubicBezTo>
                  <a:cubicBezTo>
                    <a:pt x="776577" y="795172"/>
                    <a:pt x="817659" y="19920"/>
                    <a:pt x="874643" y="15944"/>
                  </a:cubicBezTo>
                  <a:cubicBezTo>
                    <a:pt x="931627" y="11968"/>
                    <a:pt x="1003189" y="773968"/>
                    <a:pt x="1057523" y="771318"/>
                  </a:cubicBezTo>
                  <a:cubicBezTo>
                    <a:pt x="1111857" y="768668"/>
                    <a:pt x="1146313" y="-6584"/>
                    <a:pt x="1200647" y="42"/>
                  </a:cubicBezTo>
                  <a:cubicBezTo>
                    <a:pt x="1254981" y="6668"/>
                    <a:pt x="1330518" y="805774"/>
                    <a:pt x="1383527" y="811075"/>
                  </a:cubicBezTo>
                  <a:cubicBezTo>
                    <a:pt x="1436536" y="816376"/>
                    <a:pt x="1465690" y="34497"/>
                    <a:pt x="1518699" y="31847"/>
                  </a:cubicBezTo>
                  <a:cubicBezTo>
                    <a:pt x="1571708" y="29197"/>
                    <a:pt x="1636643" y="412184"/>
                    <a:pt x="1701579" y="795172"/>
                  </a:cubicBezTo>
                </a:path>
              </a:pathLst>
            </a:cu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</p:grpSp>
      <p:sp>
        <p:nvSpPr>
          <p:cNvPr id="30" name="Téglalap 29"/>
          <p:cNvSpPr/>
          <p:nvPr/>
        </p:nvSpPr>
        <p:spPr>
          <a:xfrm>
            <a:off x="1371471" y="1274693"/>
            <a:ext cx="2274073" cy="34190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Vállalati szektor</a:t>
            </a:r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40" name="Téglalap 39"/>
          <p:cNvSpPr/>
          <p:nvPr/>
        </p:nvSpPr>
        <p:spPr>
          <a:xfrm>
            <a:off x="1371472" y="1990924"/>
            <a:ext cx="2274073" cy="341906"/>
          </a:xfrm>
          <a:prstGeom prst="rect">
            <a:avLst/>
          </a:prstGeom>
          <a:solidFill>
            <a:srgbClr val="F5B305"/>
          </a:solidFill>
          <a:ln>
            <a:solidFill>
              <a:srgbClr val="F5B3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>
                <a:latin typeface="Panton" panose="00000500000000000000" pitchFamily="50" charset="-18"/>
              </a:rPr>
              <a:t>Civil </a:t>
            </a:r>
            <a:r>
              <a:rPr lang="hu-HU" sz="1400" smtClean="0">
                <a:latin typeface="Panton" panose="00000500000000000000" pitchFamily="50" charset="-18"/>
              </a:rPr>
              <a:t>szektor</a:t>
            </a:r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41" name="Téglalap 40"/>
          <p:cNvSpPr/>
          <p:nvPr/>
        </p:nvSpPr>
        <p:spPr>
          <a:xfrm>
            <a:off x="1361853" y="2707155"/>
            <a:ext cx="2274073" cy="341906"/>
          </a:xfrm>
          <a:prstGeom prst="rect">
            <a:avLst/>
          </a:prstGeom>
          <a:solidFill>
            <a:srgbClr val="034EA2"/>
          </a:solidFill>
          <a:ln>
            <a:solidFill>
              <a:srgbClr val="034E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Tudományos szféra</a:t>
            </a:r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42" name="Téglalap 41"/>
          <p:cNvSpPr/>
          <p:nvPr/>
        </p:nvSpPr>
        <p:spPr>
          <a:xfrm>
            <a:off x="1371471" y="3523902"/>
            <a:ext cx="2274073" cy="34190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Közszféra</a:t>
            </a:r>
            <a:endParaRPr lang="en-GB" sz="1400">
              <a:latin typeface="Panton" panose="00000500000000000000" pitchFamily="50" charset="-18"/>
            </a:endParaRPr>
          </a:p>
        </p:txBody>
      </p:sp>
      <p:grpSp>
        <p:nvGrpSpPr>
          <p:cNvPr id="35" name="Csoportba foglalás 34"/>
          <p:cNvGrpSpPr/>
          <p:nvPr/>
        </p:nvGrpSpPr>
        <p:grpSpPr>
          <a:xfrm>
            <a:off x="7326355" y="1236524"/>
            <a:ext cx="683024" cy="2492991"/>
            <a:chOff x="6997936" y="1134673"/>
            <a:chExt cx="540688" cy="2661847"/>
          </a:xfrm>
        </p:grpSpPr>
        <p:sp>
          <p:nvSpPr>
            <p:cNvPr id="33" name="Háromszög 32"/>
            <p:cNvSpPr/>
            <p:nvPr/>
          </p:nvSpPr>
          <p:spPr>
            <a:xfrm>
              <a:off x="6997936" y="1134673"/>
              <a:ext cx="540688" cy="344247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45" name="Háromszög 44"/>
            <p:cNvSpPr/>
            <p:nvPr/>
          </p:nvSpPr>
          <p:spPr>
            <a:xfrm rot="10800000">
              <a:off x="7161600" y="1465771"/>
              <a:ext cx="213360" cy="2330749"/>
            </a:xfrm>
            <a:prstGeom prst="triangle">
              <a:avLst>
                <a:gd name="adj" fmla="val 53352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</p:grpSp>
      <p:grpSp>
        <p:nvGrpSpPr>
          <p:cNvPr id="49" name="Csoportba foglalás 48"/>
          <p:cNvGrpSpPr/>
          <p:nvPr/>
        </p:nvGrpSpPr>
        <p:grpSpPr>
          <a:xfrm>
            <a:off x="895583" y="1154608"/>
            <a:ext cx="269140" cy="547957"/>
            <a:chOff x="6997936" y="1134670"/>
            <a:chExt cx="540688" cy="2661850"/>
          </a:xfrm>
          <a:solidFill>
            <a:schemeClr val="accent2"/>
          </a:solidFill>
        </p:grpSpPr>
        <p:sp>
          <p:nvSpPr>
            <p:cNvPr id="50" name="Háromszög 49"/>
            <p:cNvSpPr/>
            <p:nvPr/>
          </p:nvSpPr>
          <p:spPr>
            <a:xfrm>
              <a:off x="6997936" y="1134670"/>
              <a:ext cx="540688" cy="795864"/>
            </a:xfrm>
            <a:prstGeom prst="triangl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51" name="Háromszög 50"/>
            <p:cNvSpPr/>
            <p:nvPr/>
          </p:nvSpPr>
          <p:spPr>
            <a:xfrm rot="10800000">
              <a:off x="7161600" y="1465771"/>
              <a:ext cx="213360" cy="2330749"/>
            </a:xfrm>
            <a:prstGeom prst="triangle">
              <a:avLst>
                <a:gd name="adj" fmla="val 53352"/>
              </a:avLst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</p:grpSp>
      <p:grpSp>
        <p:nvGrpSpPr>
          <p:cNvPr id="52" name="Csoportba foglalás 51"/>
          <p:cNvGrpSpPr/>
          <p:nvPr/>
        </p:nvGrpSpPr>
        <p:grpSpPr>
          <a:xfrm>
            <a:off x="892066" y="3354366"/>
            <a:ext cx="269140" cy="547957"/>
            <a:chOff x="6997936" y="1134670"/>
            <a:chExt cx="540688" cy="2661850"/>
          </a:xfrm>
          <a:solidFill>
            <a:srgbClr val="00B050"/>
          </a:solidFill>
        </p:grpSpPr>
        <p:sp>
          <p:nvSpPr>
            <p:cNvPr id="53" name="Háromszög 52"/>
            <p:cNvSpPr/>
            <p:nvPr/>
          </p:nvSpPr>
          <p:spPr>
            <a:xfrm>
              <a:off x="6997936" y="1134670"/>
              <a:ext cx="540688" cy="795864"/>
            </a:xfrm>
            <a:prstGeom prst="triangl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54" name="Háromszög 53"/>
            <p:cNvSpPr/>
            <p:nvPr/>
          </p:nvSpPr>
          <p:spPr>
            <a:xfrm rot="10800000">
              <a:off x="7161600" y="1465771"/>
              <a:ext cx="213360" cy="2330749"/>
            </a:xfrm>
            <a:prstGeom prst="triangle">
              <a:avLst>
                <a:gd name="adj" fmla="val 53352"/>
              </a:avLst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</p:grpSp>
      <p:grpSp>
        <p:nvGrpSpPr>
          <p:cNvPr id="55" name="Csoportba foglalás 54"/>
          <p:cNvGrpSpPr/>
          <p:nvPr/>
        </p:nvGrpSpPr>
        <p:grpSpPr>
          <a:xfrm>
            <a:off x="892066" y="2660860"/>
            <a:ext cx="269140" cy="547957"/>
            <a:chOff x="6997936" y="1134670"/>
            <a:chExt cx="540688" cy="2661850"/>
          </a:xfrm>
          <a:solidFill>
            <a:srgbClr val="034EA2"/>
          </a:solidFill>
        </p:grpSpPr>
        <p:sp>
          <p:nvSpPr>
            <p:cNvPr id="56" name="Háromszög 55"/>
            <p:cNvSpPr/>
            <p:nvPr/>
          </p:nvSpPr>
          <p:spPr>
            <a:xfrm>
              <a:off x="6997936" y="1134670"/>
              <a:ext cx="540688" cy="795864"/>
            </a:xfrm>
            <a:prstGeom prst="triangle">
              <a:avLst/>
            </a:prstGeom>
            <a:grpFill/>
            <a:ln>
              <a:solidFill>
                <a:srgbClr val="034E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57" name="Háromszög 56"/>
            <p:cNvSpPr/>
            <p:nvPr/>
          </p:nvSpPr>
          <p:spPr>
            <a:xfrm rot="10800000">
              <a:off x="7161600" y="1465771"/>
              <a:ext cx="213360" cy="2330749"/>
            </a:xfrm>
            <a:prstGeom prst="triangle">
              <a:avLst>
                <a:gd name="adj" fmla="val 53352"/>
              </a:avLst>
            </a:prstGeom>
            <a:grpFill/>
            <a:ln>
              <a:solidFill>
                <a:srgbClr val="034E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</p:grpSp>
      <p:grpSp>
        <p:nvGrpSpPr>
          <p:cNvPr id="58" name="Csoportba foglalás 57"/>
          <p:cNvGrpSpPr/>
          <p:nvPr/>
        </p:nvGrpSpPr>
        <p:grpSpPr>
          <a:xfrm>
            <a:off x="892066" y="1892612"/>
            <a:ext cx="269140" cy="547957"/>
            <a:chOff x="6997936" y="1134670"/>
            <a:chExt cx="540688" cy="2661850"/>
          </a:xfrm>
          <a:solidFill>
            <a:srgbClr val="FFC000"/>
          </a:solidFill>
        </p:grpSpPr>
        <p:sp>
          <p:nvSpPr>
            <p:cNvPr id="59" name="Háromszög 58"/>
            <p:cNvSpPr/>
            <p:nvPr/>
          </p:nvSpPr>
          <p:spPr>
            <a:xfrm>
              <a:off x="6997936" y="1134670"/>
              <a:ext cx="540688" cy="795864"/>
            </a:xfrm>
            <a:prstGeom prst="triangle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60" name="Háromszög 59"/>
            <p:cNvSpPr/>
            <p:nvPr/>
          </p:nvSpPr>
          <p:spPr>
            <a:xfrm rot="10800000">
              <a:off x="7161600" y="1465771"/>
              <a:ext cx="213360" cy="2330749"/>
            </a:xfrm>
            <a:prstGeom prst="triangle">
              <a:avLst>
                <a:gd name="adj" fmla="val 53352"/>
              </a:avLst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</p:grpSp>
      <p:sp>
        <p:nvSpPr>
          <p:cNvPr id="39" name="Téglalap 38"/>
          <p:cNvSpPr/>
          <p:nvPr/>
        </p:nvSpPr>
        <p:spPr>
          <a:xfrm>
            <a:off x="314208" y="1274219"/>
            <a:ext cx="458679" cy="26667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hu-HU" sz="1200" smtClean="0">
                <a:latin typeface="Panton" panose="00000500000000000000" pitchFamily="50" charset="-18"/>
              </a:rPr>
              <a:t>Egyedi innovációs potenciálok</a:t>
            </a:r>
            <a:endParaRPr lang="en-GB" sz="1200">
              <a:latin typeface="Panton" panose="00000500000000000000" pitchFamily="50" charset="-18"/>
            </a:endParaRPr>
          </a:p>
        </p:txBody>
      </p:sp>
      <p:sp>
        <p:nvSpPr>
          <p:cNvPr id="62" name="Téglalap 61"/>
          <p:cNvSpPr/>
          <p:nvPr/>
        </p:nvSpPr>
        <p:spPr>
          <a:xfrm>
            <a:off x="8197568" y="1236524"/>
            <a:ext cx="458679" cy="26667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hu-HU" sz="1200" smtClean="0">
                <a:latin typeface="Panton" panose="00000500000000000000" pitchFamily="50" charset="-18"/>
              </a:rPr>
              <a:t>Hálózati innovációs potenciál</a:t>
            </a:r>
            <a:endParaRPr lang="en-GB" sz="1200">
              <a:latin typeface="Panton" panose="00000500000000000000" pitchFamily="50" charset="-18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204754" y="700000"/>
            <a:ext cx="3954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spc="-1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Ökoszisztéma-modell – </a:t>
            </a:r>
            <a:r>
              <a:rPr lang="hu-HU" sz="1600" b="1" spc="-1" err="1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Quadruple</a:t>
            </a:r>
            <a:r>
              <a:rPr lang="hu-HU" sz="1600" b="1" spc="-1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pc="-1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Helix</a:t>
            </a:r>
            <a:r>
              <a:rPr lang="hu-HU" sz="1600" b="1" spc="-1" baseline="3000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1</a:t>
            </a:r>
            <a:endParaRPr lang="en-GB" sz="1600" b="1" spc="-1" baseline="30000">
              <a:solidFill>
                <a:srgbClr val="D91A2C"/>
              </a:solidFill>
              <a:latin typeface="Panton" panose="00000500000000000000" pitchFamily="50" charset="-18"/>
              <a:ea typeface="Arial"/>
            </a:endParaRPr>
          </a:p>
        </p:txBody>
      </p:sp>
      <p:pic>
        <p:nvPicPr>
          <p:cNvPr id="43" name="Kép 42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231726" y="0"/>
            <a:ext cx="1261314" cy="84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4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10064</TotalTime>
  <Words>2937</Words>
  <Application>Microsoft Office PowerPoint</Application>
  <PresentationFormat>Diavetítés a képernyőre (16:9 oldalarány)</PresentationFormat>
  <Paragraphs>462</Paragraphs>
  <Slides>24</Slides>
  <Notes>24</Notes>
  <HiddenSlides>12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2</vt:i4>
      </vt:variant>
      <vt:variant>
        <vt:lpstr>Diacímek</vt:lpstr>
      </vt:variant>
      <vt:variant>
        <vt:i4>24</vt:i4>
      </vt:variant>
    </vt:vector>
  </HeadingPairs>
  <TitlesOfParts>
    <vt:vector size="34" baseType="lpstr">
      <vt:lpstr>Microsoft YaHei</vt:lpstr>
      <vt:lpstr>Arial</vt:lpstr>
      <vt:lpstr>Calibri</vt:lpstr>
      <vt:lpstr>Calibri Light</vt:lpstr>
      <vt:lpstr>DejaVu Sans</vt:lpstr>
      <vt:lpstr>Panton</vt:lpstr>
      <vt:lpstr>Symbol</vt:lpstr>
      <vt:lpstr>Wingdings</vt:lpstr>
      <vt:lpstr>Office Theme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L&amp;R MobilUser</dc:creator>
  <dc:description/>
  <cp:lastModifiedBy>Szenttamási IStván Tamás</cp:lastModifiedBy>
  <cp:revision>409</cp:revision>
  <cp:lastPrinted>2023-07-26T19:41:05Z</cp:lastPrinted>
  <dcterms:modified xsi:type="dcterms:W3CDTF">2023-08-15T14:50:49Z</dcterms:modified>
  <dc:language>hu-HU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5</vt:i4>
  </property>
  <property fmtid="{D5CDD505-2E9C-101B-9397-08002B2CF9AE}" pid="8" name="PresentationFormat">
    <vt:lpwstr>Diavetítés a képernyőre (16:9 oldalarány)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