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76" r:id="rId4"/>
    <p:sldId id="258" r:id="rId5"/>
    <p:sldId id="259" r:id="rId6"/>
    <p:sldId id="260" r:id="rId7"/>
    <p:sldId id="277" r:id="rId8"/>
    <p:sldId id="263" r:id="rId9"/>
    <p:sldId id="264" r:id="rId10"/>
    <p:sldId id="279" r:id="rId11"/>
    <p:sldId id="266" r:id="rId12"/>
    <p:sldId id="267" r:id="rId13"/>
    <p:sldId id="269" r:id="rId14"/>
    <p:sldId id="268" r:id="rId15"/>
    <p:sldId id="281" r:id="rId16"/>
    <p:sldId id="273" r:id="rId17"/>
    <p:sldId id="282" r:id="rId18"/>
    <p:sldId id="272" r:id="rId1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great need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Hárok1!$A$2:$A$19</c:f>
              <c:strCache>
                <c:ptCount val="18"/>
                <c:pt idx="0">
                  <c:v>Disadvantages on the labour market</c:v>
                </c:pt>
                <c:pt idx="1">
                  <c:v>Unequal treatment in the education system</c:v>
                </c:pt>
                <c:pt idx="2">
                  <c:v>Poverty and social exclusion</c:v>
                </c:pt>
                <c:pt idx="3">
                  <c:v>Climate crisis</c:v>
                </c:pt>
                <c:pt idx="4">
                  <c:v>Living conditions of older people</c:v>
                </c:pt>
                <c:pt idx="5">
                  <c:v>Demographic changes</c:v>
                </c:pt>
                <c:pt idx="6">
                  <c:v>Environment and sustainability</c:v>
                </c:pt>
                <c:pt idx="7">
                  <c:v>Human rights violations</c:v>
                </c:pt>
                <c:pt idx="8">
                  <c:v>International development cooperation</c:v>
                </c:pt>
                <c:pt idx="9">
                  <c:v>Health care</c:v>
                </c:pt>
                <c:pt idx="10">
                  <c:v>Gender equality / gender inequality</c:v>
                </c:pt>
                <c:pt idx="11">
                  <c:v>Inclusion of persons with disabilities</c:v>
                </c:pt>
                <c:pt idx="12">
                  <c:v>Situation of refugees </c:v>
                </c:pt>
                <c:pt idx="13">
                  <c:v>Situation of people far from the labour market / long-term unemployed</c:v>
                </c:pt>
                <c:pt idx="14">
                  <c:v>Situation of disadvantaged NEET young people</c:v>
                </c:pt>
                <c:pt idx="15">
                  <c:v>Discrimination based on sexual orientation</c:v>
                </c:pt>
                <c:pt idx="16">
                  <c:v>Sustainable mobility concepts</c:v>
                </c:pt>
                <c:pt idx="17">
                  <c:v>Situation of socially excluded communities (marginalised Roma communities)</c:v>
                </c:pt>
              </c:strCache>
            </c:strRef>
          </c:cat>
          <c:val>
            <c:numRef>
              <c:f>Hárok1!$B$2:$B$19</c:f>
              <c:numCache>
                <c:formatCode>General</c:formatCode>
                <c:ptCount val="18"/>
                <c:pt idx="0">
                  <c:v>62</c:v>
                </c:pt>
                <c:pt idx="1">
                  <c:v>51</c:v>
                </c:pt>
                <c:pt idx="2">
                  <c:v>76</c:v>
                </c:pt>
                <c:pt idx="3">
                  <c:v>66</c:v>
                </c:pt>
                <c:pt idx="4">
                  <c:v>50</c:v>
                </c:pt>
                <c:pt idx="5">
                  <c:v>46</c:v>
                </c:pt>
                <c:pt idx="6">
                  <c:v>72</c:v>
                </c:pt>
                <c:pt idx="7">
                  <c:v>49</c:v>
                </c:pt>
                <c:pt idx="8">
                  <c:v>21</c:v>
                </c:pt>
                <c:pt idx="9">
                  <c:v>69</c:v>
                </c:pt>
                <c:pt idx="10">
                  <c:v>39</c:v>
                </c:pt>
                <c:pt idx="11">
                  <c:v>71</c:v>
                </c:pt>
                <c:pt idx="12">
                  <c:v>30</c:v>
                </c:pt>
                <c:pt idx="13">
                  <c:v>56</c:v>
                </c:pt>
                <c:pt idx="14">
                  <c:v>55</c:v>
                </c:pt>
                <c:pt idx="15">
                  <c:v>27</c:v>
                </c:pt>
                <c:pt idx="16">
                  <c:v>25</c:v>
                </c:pt>
                <c:pt idx="17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77-4248-9210-33BBE90F2AFE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rather great need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Hárok1!$A$2:$A$19</c:f>
              <c:strCache>
                <c:ptCount val="18"/>
                <c:pt idx="0">
                  <c:v>Disadvantages on the labour market</c:v>
                </c:pt>
                <c:pt idx="1">
                  <c:v>Unequal treatment in the education system</c:v>
                </c:pt>
                <c:pt idx="2">
                  <c:v>Poverty and social exclusion</c:v>
                </c:pt>
                <c:pt idx="3">
                  <c:v>Climate crisis</c:v>
                </c:pt>
                <c:pt idx="4">
                  <c:v>Living conditions of older people</c:v>
                </c:pt>
                <c:pt idx="5">
                  <c:v>Demographic changes</c:v>
                </c:pt>
                <c:pt idx="6">
                  <c:v>Environment and sustainability</c:v>
                </c:pt>
                <c:pt idx="7">
                  <c:v>Human rights violations</c:v>
                </c:pt>
                <c:pt idx="8">
                  <c:v>International development cooperation</c:v>
                </c:pt>
                <c:pt idx="9">
                  <c:v>Health care</c:v>
                </c:pt>
                <c:pt idx="10">
                  <c:v>Gender equality / gender inequality</c:v>
                </c:pt>
                <c:pt idx="11">
                  <c:v>Inclusion of persons with disabilities</c:v>
                </c:pt>
                <c:pt idx="12">
                  <c:v>Situation of refugees </c:v>
                </c:pt>
                <c:pt idx="13">
                  <c:v>Situation of people far from the labour market / long-term unemployed</c:v>
                </c:pt>
                <c:pt idx="14">
                  <c:v>Situation of disadvantaged NEET young people</c:v>
                </c:pt>
                <c:pt idx="15">
                  <c:v>Discrimination based on sexual orientation</c:v>
                </c:pt>
                <c:pt idx="16">
                  <c:v>Sustainable mobility concepts</c:v>
                </c:pt>
                <c:pt idx="17">
                  <c:v>Situation of socially excluded communities (marginalised Roma communities)</c:v>
                </c:pt>
              </c:strCache>
            </c:strRef>
          </c:cat>
          <c:val>
            <c:numRef>
              <c:f>Hárok1!$C$2:$C$19</c:f>
              <c:numCache>
                <c:formatCode>General</c:formatCode>
                <c:ptCount val="18"/>
                <c:pt idx="0">
                  <c:v>44</c:v>
                </c:pt>
                <c:pt idx="1">
                  <c:v>47</c:v>
                </c:pt>
                <c:pt idx="2">
                  <c:v>33</c:v>
                </c:pt>
                <c:pt idx="3">
                  <c:v>36</c:v>
                </c:pt>
                <c:pt idx="4">
                  <c:v>57</c:v>
                </c:pt>
                <c:pt idx="5">
                  <c:v>47</c:v>
                </c:pt>
                <c:pt idx="6">
                  <c:v>34</c:v>
                </c:pt>
                <c:pt idx="7">
                  <c:v>46</c:v>
                </c:pt>
                <c:pt idx="8">
                  <c:v>61</c:v>
                </c:pt>
                <c:pt idx="9">
                  <c:v>36</c:v>
                </c:pt>
                <c:pt idx="10">
                  <c:v>46</c:v>
                </c:pt>
                <c:pt idx="11">
                  <c:v>37</c:v>
                </c:pt>
                <c:pt idx="12">
                  <c:v>47</c:v>
                </c:pt>
                <c:pt idx="13">
                  <c:v>48</c:v>
                </c:pt>
                <c:pt idx="14">
                  <c:v>49</c:v>
                </c:pt>
                <c:pt idx="15">
                  <c:v>34</c:v>
                </c:pt>
                <c:pt idx="16">
                  <c:v>54</c:v>
                </c:pt>
                <c:pt idx="17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77-4248-9210-33BBE90F2AFE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 rather no need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Hárok1!$A$2:$A$19</c:f>
              <c:strCache>
                <c:ptCount val="18"/>
                <c:pt idx="0">
                  <c:v>Disadvantages on the labour market</c:v>
                </c:pt>
                <c:pt idx="1">
                  <c:v>Unequal treatment in the education system</c:v>
                </c:pt>
                <c:pt idx="2">
                  <c:v>Poverty and social exclusion</c:v>
                </c:pt>
                <c:pt idx="3">
                  <c:v>Climate crisis</c:v>
                </c:pt>
                <c:pt idx="4">
                  <c:v>Living conditions of older people</c:v>
                </c:pt>
                <c:pt idx="5">
                  <c:v>Demographic changes</c:v>
                </c:pt>
                <c:pt idx="6">
                  <c:v>Environment and sustainability</c:v>
                </c:pt>
                <c:pt idx="7">
                  <c:v>Human rights violations</c:v>
                </c:pt>
                <c:pt idx="8">
                  <c:v>International development cooperation</c:v>
                </c:pt>
                <c:pt idx="9">
                  <c:v>Health care</c:v>
                </c:pt>
                <c:pt idx="10">
                  <c:v>Gender equality / gender inequality</c:v>
                </c:pt>
                <c:pt idx="11">
                  <c:v>Inclusion of persons with disabilities</c:v>
                </c:pt>
                <c:pt idx="12">
                  <c:v>Situation of refugees </c:v>
                </c:pt>
                <c:pt idx="13">
                  <c:v>Situation of people far from the labour market / long-term unemployed</c:v>
                </c:pt>
                <c:pt idx="14">
                  <c:v>Situation of disadvantaged NEET young people</c:v>
                </c:pt>
                <c:pt idx="15">
                  <c:v>Discrimination based on sexual orientation</c:v>
                </c:pt>
                <c:pt idx="16">
                  <c:v>Sustainable mobility concepts</c:v>
                </c:pt>
                <c:pt idx="17">
                  <c:v>Situation of socially excluded communities (marginalised Roma communities)</c:v>
                </c:pt>
              </c:strCache>
            </c:strRef>
          </c:cat>
          <c:val>
            <c:numRef>
              <c:f>Hárok1!$D$2:$D$19</c:f>
              <c:numCache>
                <c:formatCode>General</c:formatCode>
                <c:ptCount val="18"/>
                <c:pt idx="0">
                  <c:v>7</c:v>
                </c:pt>
                <c:pt idx="1">
                  <c:v>14</c:v>
                </c:pt>
                <c:pt idx="2">
                  <c:v>4</c:v>
                </c:pt>
                <c:pt idx="3">
                  <c:v>8</c:v>
                </c:pt>
                <c:pt idx="4">
                  <c:v>5</c:v>
                </c:pt>
                <c:pt idx="5">
                  <c:v>20</c:v>
                </c:pt>
                <c:pt idx="6">
                  <c:v>6</c:v>
                </c:pt>
                <c:pt idx="7">
                  <c:v>16</c:v>
                </c:pt>
                <c:pt idx="8">
                  <c:v>27</c:v>
                </c:pt>
                <c:pt idx="9">
                  <c:v>8</c:v>
                </c:pt>
                <c:pt idx="10">
                  <c:v>19</c:v>
                </c:pt>
                <c:pt idx="11">
                  <c:v>4</c:v>
                </c:pt>
                <c:pt idx="12">
                  <c:v>29</c:v>
                </c:pt>
                <c:pt idx="13">
                  <c:v>9</c:v>
                </c:pt>
                <c:pt idx="14">
                  <c:v>8</c:v>
                </c:pt>
                <c:pt idx="15">
                  <c:v>38</c:v>
                </c:pt>
                <c:pt idx="16">
                  <c:v>30</c:v>
                </c:pt>
                <c:pt idx="1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77-4248-9210-33BBE90F2AFE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 no need at all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Hárok1!$A$2:$A$19</c:f>
              <c:strCache>
                <c:ptCount val="18"/>
                <c:pt idx="0">
                  <c:v>Disadvantages on the labour market</c:v>
                </c:pt>
                <c:pt idx="1">
                  <c:v>Unequal treatment in the education system</c:v>
                </c:pt>
                <c:pt idx="2">
                  <c:v>Poverty and social exclusion</c:v>
                </c:pt>
                <c:pt idx="3">
                  <c:v>Climate crisis</c:v>
                </c:pt>
                <c:pt idx="4">
                  <c:v>Living conditions of older people</c:v>
                </c:pt>
                <c:pt idx="5">
                  <c:v>Demographic changes</c:v>
                </c:pt>
                <c:pt idx="6">
                  <c:v>Environment and sustainability</c:v>
                </c:pt>
                <c:pt idx="7">
                  <c:v>Human rights violations</c:v>
                </c:pt>
                <c:pt idx="8">
                  <c:v>International development cooperation</c:v>
                </c:pt>
                <c:pt idx="9">
                  <c:v>Health care</c:v>
                </c:pt>
                <c:pt idx="10">
                  <c:v>Gender equality / gender inequality</c:v>
                </c:pt>
                <c:pt idx="11">
                  <c:v>Inclusion of persons with disabilities</c:v>
                </c:pt>
                <c:pt idx="12">
                  <c:v>Situation of refugees </c:v>
                </c:pt>
                <c:pt idx="13">
                  <c:v>Situation of people far from the labour market / long-term unemployed</c:v>
                </c:pt>
                <c:pt idx="14">
                  <c:v>Situation of disadvantaged NEET young people</c:v>
                </c:pt>
                <c:pt idx="15">
                  <c:v>Discrimination based on sexual orientation</c:v>
                </c:pt>
                <c:pt idx="16">
                  <c:v>Sustainable mobility concepts</c:v>
                </c:pt>
                <c:pt idx="17">
                  <c:v>Situation of socially excluded communities (marginalised Roma communities)</c:v>
                </c:pt>
              </c:strCache>
            </c:strRef>
          </c:cat>
          <c:val>
            <c:numRef>
              <c:f>Hárok1!$E$2:$E$19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4</c:v>
                </c:pt>
                <c:pt idx="8">
                  <c:v>4</c:v>
                </c:pt>
                <c:pt idx="9">
                  <c:v>0</c:v>
                </c:pt>
                <c:pt idx="10">
                  <c:v>9</c:v>
                </c:pt>
                <c:pt idx="11">
                  <c:v>0</c:v>
                </c:pt>
                <c:pt idx="12">
                  <c:v>9</c:v>
                </c:pt>
                <c:pt idx="13">
                  <c:v>0</c:v>
                </c:pt>
                <c:pt idx="14">
                  <c:v>1</c:v>
                </c:pt>
                <c:pt idx="15">
                  <c:v>15</c:v>
                </c:pt>
                <c:pt idx="16">
                  <c:v>4</c:v>
                </c:pt>
                <c:pt idx="1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77-4248-9210-33BBE90F2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350656"/>
        <c:axId val="317356536"/>
      </c:barChart>
      <c:catAx>
        <c:axId val="317350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nton" panose="020B0604020202020204" pitchFamily="2" charset="-18"/>
                <a:ea typeface="+mn-ea"/>
                <a:cs typeface="+mn-cs"/>
              </a:defRPr>
            </a:pPr>
            <a:endParaRPr lang="en-US"/>
          </a:p>
        </c:txPr>
        <c:crossAx val="317356536"/>
        <c:crosses val="autoZero"/>
        <c:auto val="1"/>
        <c:lblAlgn val="l"/>
        <c:lblOffset val="100"/>
        <c:noMultiLvlLbl val="0"/>
      </c:catAx>
      <c:valAx>
        <c:axId val="3173565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1735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nton" panose="020B0604020202020204" pitchFamily="2" charset="-18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aseline="0">
          <a:latin typeface="Anton" panose="020B0604020202020204" pitchFamily="2" charset="-18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57375832937307"/>
          <c:y val="3.2105067452815661E-2"/>
          <c:w val="0.49539677768431672"/>
          <c:h val="0.84382973240333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Hárok1!$A$2:$A$19</c:f>
              <c:strCache>
                <c:ptCount val="18"/>
                <c:pt idx="0">
                  <c:v>Poverty and social exclusion</c:v>
                </c:pt>
                <c:pt idx="1">
                  <c:v>Inclusion of people with disabilities</c:v>
                </c:pt>
                <c:pt idx="2">
                  <c:v>Environment and sustainability</c:v>
                </c:pt>
                <c:pt idx="3">
                  <c:v>Healthcare</c:v>
                </c:pt>
                <c:pt idx="4">
                  <c:v>Labour market disadvantages</c:v>
                </c:pt>
                <c:pt idx="5">
                  <c:v>Climate crisis</c:v>
                </c:pt>
                <c:pt idx="6">
                  <c:v>Situation of people far from the labour market/long-term unemployed</c:v>
                </c:pt>
                <c:pt idx="7">
                  <c:v>NEET</c:v>
                </c:pt>
                <c:pt idx="8">
                  <c:v>Unequal treatment in the education system</c:v>
                </c:pt>
                <c:pt idx="9">
                  <c:v>Living conditions of older people</c:v>
                </c:pt>
                <c:pt idx="10">
                  <c:v>Situation of socially excluded communities (marginalised Roma communities)</c:v>
                </c:pt>
                <c:pt idx="11">
                  <c:v>Demografické zmeny</c:v>
                </c:pt>
                <c:pt idx="12">
                  <c:v>Violations of human rights</c:v>
                </c:pt>
                <c:pt idx="13">
                  <c:v>Gender equality</c:v>
                </c:pt>
                <c:pt idx="14">
                  <c:v>International development cooperation</c:v>
                </c:pt>
                <c:pt idx="15">
                  <c:v>Sustainable mobility concepts</c:v>
                </c:pt>
                <c:pt idx="16">
                  <c:v>Situation of refugees</c:v>
                </c:pt>
                <c:pt idx="17">
                  <c:v>Discrimination based on sexual orientation</c:v>
                </c:pt>
              </c:strCache>
            </c:strRef>
          </c:cat>
          <c:val>
            <c:numRef>
              <c:f>Hárok1!$B$2:$B$19</c:f>
              <c:numCache>
                <c:formatCode>General</c:formatCode>
                <c:ptCount val="18"/>
                <c:pt idx="0">
                  <c:v>1.67</c:v>
                </c:pt>
                <c:pt idx="1">
                  <c:v>1.66</c:v>
                </c:pt>
                <c:pt idx="2">
                  <c:v>1.66</c:v>
                </c:pt>
                <c:pt idx="3">
                  <c:v>1.72</c:v>
                </c:pt>
                <c:pt idx="4">
                  <c:v>1.61</c:v>
                </c:pt>
                <c:pt idx="5">
                  <c:v>1.49</c:v>
                </c:pt>
                <c:pt idx="6">
                  <c:v>1.35</c:v>
                </c:pt>
                <c:pt idx="7">
                  <c:v>1.47</c:v>
                </c:pt>
                <c:pt idx="8">
                  <c:v>1.3</c:v>
                </c:pt>
                <c:pt idx="9">
                  <c:v>1.4</c:v>
                </c:pt>
                <c:pt idx="10">
                  <c:v>1.3</c:v>
                </c:pt>
                <c:pt idx="11">
                  <c:v>1.05</c:v>
                </c:pt>
                <c:pt idx="12">
                  <c:v>1.3</c:v>
                </c:pt>
                <c:pt idx="13">
                  <c:v>1.23</c:v>
                </c:pt>
                <c:pt idx="14">
                  <c:v>0.67</c:v>
                </c:pt>
                <c:pt idx="15">
                  <c:v>0.66</c:v>
                </c:pt>
                <c:pt idx="16">
                  <c:v>0.81</c:v>
                </c:pt>
                <c:pt idx="17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7-457E-A603-A1A513156EA2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Hárok1!$A$2:$A$19</c:f>
              <c:strCache>
                <c:ptCount val="18"/>
                <c:pt idx="0">
                  <c:v>Poverty and social exclusion</c:v>
                </c:pt>
                <c:pt idx="1">
                  <c:v>Inclusion of people with disabilities</c:v>
                </c:pt>
                <c:pt idx="2">
                  <c:v>Environment and sustainability</c:v>
                </c:pt>
                <c:pt idx="3">
                  <c:v>Healthcare</c:v>
                </c:pt>
                <c:pt idx="4">
                  <c:v>Labour market disadvantages</c:v>
                </c:pt>
                <c:pt idx="5">
                  <c:v>Climate crisis</c:v>
                </c:pt>
                <c:pt idx="6">
                  <c:v>Situation of people far from the labour market/long-term unemployed</c:v>
                </c:pt>
                <c:pt idx="7">
                  <c:v>NEET</c:v>
                </c:pt>
                <c:pt idx="8">
                  <c:v>Unequal treatment in the education system</c:v>
                </c:pt>
                <c:pt idx="9">
                  <c:v>Living conditions of older people</c:v>
                </c:pt>
                <c:pt idx="10">
                  <c:v>Situation of socially excluded communities (marginalised Roma communities)</c:v>
                </c:pt>
                <c:pt idx="11">
                  <c:v>Demografické zmeny</c:v>
                </c:pt>
                <c:pt idx="12">
                  <c:v>Violations of human rights</c:v>
                </c:pt>
                <c:pt idx="13">
                  <c:v>Gender equality</c:v>
                </c:pt>
                <c:pt idx="14">
                  <c:v>International development cooperation</c:v>
                </c:pt>
                <c:pt idx="15">
                  <c:v>Sustainable mobility concepts</c:v>
                </c:pt>
                <c:pt idx="16">
                  <c:v>Situation of refugees</c:v>
                </c:pt>
                <c:pt idx="17">
                  <c:v>Discrimination based on sexual orientation</c:v>
                </c:pt>
              </c:strCache>
            </c:strRef>
          </c:cat>
          <c:val>
            <c:numRef>
              <c:f>Hárok1!$C$2:$C$19</c:f>
              <c:numCache>
                <c:formatCode>General</c:formatCode>
                <c:ptCount val="18"/>
                <c:pt idx="0">
                  <c:v>1.56</c:v>
                </c:pt>
                <c:pt idx="1">
                  <c:v>1.45</c:v>
                </c:pt>
                <c:pt idx="2">
                  <c:v>1.29</c:v>
                </c:pt>
                <c:pt idx="3">
                  <c:v>1.1299999999999999</c:v>
                </c:pt>
                <c:pt idx="4">
                  <c:v>1.31</c:v>
                </c:pt>
                <c:pt idx="5">
                  <c:v>1.19</c:v>
                </c:pt>
                <c:pt idx="6">
                  <c:v>1.29</c:v>
                </c:pt>
                <c:pt idx="7">
                  <c:v>1.17</c:v>
                </c:pt>
                <c:pt idx="8">
                  <c:v>1.03</c:v>
                </c:pt>
                <c:pt idx="9">
                  <c:v>1.1299999999999999</c:v>
                </c:pt>
                <c:pt idx="10">
                  <c:v>1.17</c:v>
                </c:pt>
                <c:pt idx="11">
                  <c:v>1.01</c:v>
                </c:pt>
                <c:pt idx="12">
                  <c:v>0.68</c:v>
                </c:pt>
                <c:pt idx="13">
                  <c:v>0.23</c:v>
                </c:pt>
                <c:pt idx="14">
                  <c:v>0.54</c:v>
                </c:pt>
                <c:pt idx="15">
                  <c:v>0.52</c:v>
                </c:pt>
                <c:pt idx="16">
                  <c:v>0.17</c:v>
                </c:pt>
                <c:pt idx="17">
                  <c:v>-0.17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37-457E-A603-A1A513156EA2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all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Hárok1!$A$2:$A$19</c:f>
              <c:strCache>
                <c:ptCount val="18"/>
                <c:pt idx="0">
                  <c:v>Poverty and social exclusion</c:v>
                </c:pt>
                <c:pt idx="1">
                  <c:v>Inclusion of people with disabilities</c:v>
                </c:pt>
                <c:pt idx="2">
                  <c:v>Environment and sustainability</c:v>
                </c:pt>
                <c:pt idx="3">
                  <c:v>Healthcare</c:v>
                </c:pt>
                <c:pt idx="4">
                  <c:v>Labour market disadvantages</c:v>
                </c:pt>
                <c:pt idx="5">
                  <c:v>Climate crisis</c:v>
                </c:pt>
                <c:pt idx="6">
                  <c:v>Situation of people far from the labour market/long-term unemployed</c:v>
                </c:pt>
                <c:pt idx="7">
                  <c:v>NEET</c:v>
                </c:pt>
                <c:pt idx="8">
                  <c:v>Unequal treatment in the education system</c:v>
                </c:pt>
                <c:pt idx="9">
                  <c:v>Living conditions of older people</c:v>
                </c:pt>
                <c:pt idx="10">
                  <c:v>Situation of socially excluded communities (marginalised Roma communities)</c:v>
                </c:pt>
                <c:pt idx="11">
                  <c:v>Demografické zmeny</c:v>
                </c:pt>
                <c:pt idx="12">
                  <c:v>Violations of human rights</c:v>
                </c:pt>
                <c:pt idx="13">
                  <c:v>Gender equality</c:v>
                </c:pt>
                <c:pt idx="14">
                  <c:v>International development cooperation</c:v>
                </c:pt>
                <c:pt idx="15">
                  <c:v>Sustainable mobility concepts</c:v>
                </c:pt>
                <c:pt idx="16">
                  <c:v>Situation of refugees</c:v>
                </c:pt>
                <c:pt idx="17">
                  <c:v>Discrimination based on sexual orientation</c:v>
                </c:pt>
              </c:strCache>
            </c:strRef>
          </c:cat>
          <c:val>
            <c:numRef>
              <c:f>Hárok1!$D$2:$D$19</c:f>
              <c:numCache>
                <c:formatCode>General</c:formatCode>
                <c:ptCount val="18"/>
                <c:pt idx="0">
                  <c:v>1.6</c:v>
                </c:pt>
                <c:pt idx="1">
                  <c:v>1.53</c:v>
                </c:pt>
                <c:pt idx="2">
                  <c:v>1.5</c:v>
                </c:pt>
                <c:pt idx="3">
                  <c:v>1.46</c:v>
                </c:pt>
                <c:pt idx="4">
                  <c:v>1.42</c:v>
                </c:pt>
                <c:pt idx="5">
                  <c:v>1.36</c:v>
                </c:pt>
                <c:pt idx="6">
                  <c:v>1.33</c:v>
                </c:pt>
                <c:pt idx="7">
                  <c:v>1.31</c:v>
                </c:pt>
                <c:pt idx="8">
                  <c:v>1.1599999999999999</c:v>
                </c:pt>
                <c:pt idx="9">
                  <c:v>1.29</c:v>
                </c:pt>
                <c:pt idx="10">
                  <c:v>1.23</c:v>
                </c:pt>
                <c:pt idx="11">
                  <c:v>1.05</c:v>
                </c:pt>
                <c:pt idx="12">
                  <c:v>1.03</c:v>
                </c:pt>
                <c:pt idx="13">
                  <c:v>0.76</c:v>
                </c:pt>
                <c:pt idx="14">
                  <c:v>0.6</c:v>
                </c:pt>
                <c:pt idx="15">
                  <c:v>0.57999999999999996</c:v>
                </c:pt>
                <c:pt idx="16">
                  <c:v>0.52</c:v>
                </c:pt>
                <c:pt idx="17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37-457E-A603-A1A513156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7356144"/>
        <c:axId val="317353400"/>
      </c:barChart>
      <c:catAx>
        <c:axId val="317356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-6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3400"/>
        <c:crosses val="autoZero"/>
        <c:auto val="1"/>
        <c:lblAlgn val="l"/>
        <c:lblOffset val="100"/>
        <c:noMultiLvlLbl val="0"/>
      </c:catAx>
      <c:valAx>
        <c:axId val="317353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-6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-60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aseline="-60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Hárok1!$A$2:$A$6</c:f>
              <c:strCache>
                <c:ptCount val="5"/>
                <c:pt idx="0">
                  <c:v>Social innovation must be driven by a bottom-up approach, i.e. change is initiated by those affected.</c:v>
                </c:pt>
                <c:pt idx="1">
                  <c:v>Measures and projects initiated by a government or other public body (i.e. top-down measures) can also fulfil the principles of social innovation</c:v>
                </c:pt>
                <c:pt idx="2">
                  <c:v>Social innovation can be implemented at local and/or regional level, not necessarily at national level</c:v>
                </c:pt>
                <c:pt idx="3">
                  <c:v>Social innovation must strengthen the involvement of target groups and include an element of empowerment</c:v>
                </c:pt>
                <c:pt idx="4">
                  <c:v>Social innovation must promote cross-sectoral collaboration between civil society and public administration actors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6-4111-A2A4-A66EADD7A477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Rather disagree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Hárok1!$A$2:$A$6</c:f>
              <c:strCache>
                <c:ptCount val="5"/>
                <c:pt idx="0">
                  <c:v>Social innovation must be driven by a bottom-up approach, i.e. change is initiated by those affected.</c:v>
                </c:pt>
                <c:pt idx="1">
                  <c:v>Measures and projects initiated by a government or other public body (i.e. top-down measures) can also fulfil the principles of social innovation</c:v>
                </c:pt>
                <c:pt idx="2">
                  <c:v>Social innovation can be implemented at local and/or regional level, not necessarily at national level</c:v>
                </c:pt>
                <c:pt idx="3">
                  <c:v>Social innovation must strengthen the involvement of target groups and include an element of empowerment</c:v>
                </c:pt>
                <c:pt idx="4">
                  <c:v>Social innovation must promote cross-sectoral collaboration between civil society and public administration actors</c:v>
                </c:pt>
              </c:strCache>
            </c:strRef>
          </c:cat>
          <c:val>
            <c:numRef>
              <c:f>Hárok1!$C$2:$C$6</c:f>
              <c:numCache>
                <c:formatCode>General</c:formatCode>
                <c:ptCount val="5"/>
                <c:pt idx="0">
                  <c:v>16</c:v>
                </c:pt>
                <c:pt idx="1">
                  <c:v>19</c:v>
                </c:pt>
                <c:pt idx="2">
                  <c:v>3</c:v>
                </c:pt>
                <c:pt idx="3">
                  <c:v>10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66-4111-A2A4-A66EADD7A477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Rather agree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Hárok1!$A$2:$A$6</c:f>
              <c:strCache>
                <c:ptCount val="5"/>
                <c:pt idx="0">
                  <c:v>Social innovation must be driven by a bottom-up approach, i.e. change is initiated by those affected.</c:v>
                </c:pt>
                <c:pt idx="1">
                  <c:v>Measures and projects initiated by a government or other public body (i.e. top-down measures) can also fulfil the principles of social innovation</c:v>
                </c:pt>
                <c:pt idx="2">
                  <c:v>Social innovation can be implemented at local and/or regional level, not necessarily at national level</c:v>
                </c:pt>
                <c:pt idx="3">
                  <c:v>Social innovation must strengthen the involvement of target groups and include an element of empowerment</c:v>
                </c:pt>
                <c:pt idx="4">
                  <c:v>Social innovation must promote cross-sectoral collaboration between civil society and public administration actors</c:v>
                </c:pt>
              </c:strCache>
            </c:strRef>
          </c:cat>
          <c:val>
            <c:numRef>
              <c:f>Hárok1!$D$2:$D$6</c:f>
              <c:numCache>
                <c:formatCode>General</c:formatCode>
                <c:ptCount val="5"/>
                <c:pt idx="0">
                  <c:v>47</c:v>
                </c:pt>
                <c:pt idx="1">
                  <c:v>63</c:v>
                </c:pt>
                <c:pt idx="2">
                  <c:v>26</c:v>
                </c:pt>
                <c:pt idx="3">
                  <c:v>55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66-4111-A2A4-A66EADD7A477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Hárok1!$A$2:$A$6</c:f>
              <c:strCache>
                <c:ptCount val="5"/>
                <c:pt idx="0">
                  <c:v>Social innovation must be driven by a bottom-up approach, i.e. change is initiated by those affected.</c:v>
                </c:pt>
                <c:pt idx="1">
                  <c:v>Measures and projects initiated by a government or other public body (i.e. top-down measures) can also fulfil the principles of social innovation</c:v>
                </c:pt>
                <c:pt idx="2">
                  <c:v>Social innovation can be implemented at local and/or regional level, not necessarily at national level</c:v>
                </c:pt>
                <c:pt idx="3">
                  <c:v>Social innovation must strengthen the involvement of target groups and include an element of empowerment</c:v>
                </c:pt>
                <c:pt idx="4">
                  <c:v>Social innovation must promote cross-sectoral collaboration between civil society and public administration actors</c:v>
                </c:pt>
              </c:strCache>
            </c:strRef>
          </c:cat>
          <c:val>
            <c:numRef>
              <c:f>Hárok1!$E$2:$E$6</c:f>
              <c:numCache>
                <c:formatCode>General</c:formatCode>
                <c:ptCount val="5"/>
                <c:pt idx="0">
                  <c:v>44</c:v>
                </c:pt>
                <c:pt idx="1">
                  <c:v>24</c:v>
                </c:pt>
                <c:pt idx="2">
                  <c:v>83</c:v>
                </c:pt>
                <c:pt idx="3">
                  <c:v>46</c:v>
                </c:pt>
                <c:pt idx="4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66-4111-A2A4-A66EADD7A4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350264"/>
        <c:axId val="317349480"/>
      </c:barChart>
      <c:catAx>
        <c:axId val="317350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0" baseline="10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49480"/>
        <c:crosses val="autoZero"/>
        <c:auto val="1"/>
        <c:lblAlgn val="l"/>
        <c:lblOffset val="100"/>
        <c:noMultiLvlLbl val="0"/>
      </c:catAx>
      <c:valAx>
        <c:axId val="317349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026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200" b="0" i="0" u="none" strike="noStrike" kern="1200" cap="none" spc="15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k-SK" sz="1000" b="0" spc="0" baseline="0" dirty="0">
                <a:solidFill>
                  <a:sysClr val="windowText" lastClr="000000"/>
                </a:solidFill>
                <a:latin typeface="+mn-lt"/>
              </a:rPr>
              <a:t>SI </a:t>
            </a:r>
            <a:r>
              <a:rPr lang="en-US" sz="1000" b="0" spc="0" baseline="0" dirty="0">
                <a:solidFill>
                  <a:sysClr val="windowText" lastClr="000000"/>
                </a:solidFill>
                <a:latin typeface="+mn-lt"/>
              </a:rPr>
              <a:t>must be driven by a bottom-up approach, i.e. change is initiated by those affected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200" b="0" i="0" u="none" strike="noStrike" kern="1200" cap="none" spc="15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SI must be driven by a bottom-up approach, i.e. change is initiated by those affected.</c:v>
                </c:pt>
              </c:strCache>
            </c:strRef>
          </c:tx>
          <c:spPr>
            <a:ln w="25400" cap="rnd" cmpd="sng" algn="ctr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Hárok1!$A$2:$A$12</c:f>
              <c:strCache>
                <c:ptCount val="11"/>
                <c:pt idx="0">
                  <c:v>ALL</c:v>
                </c:pt>
                <c:pt idx="1">
                  <c:v>NGOs</c:v>
                </c:pt>
                <c:pt idx="2">
                  <c:v>Business</c:v>
                </c:pt>
                <c:pt idx="3">
                  <c:v>Public authorities</c:v>
                </c:pt>
                <c:pt idx="4">
                  <c:v>Academia</c:v>
                </c:pt>
                <c:pt idx="5">
                  <c:v>Female</c:v>
                </c:pt>
                <c:pt idx="6">
                  <c:v>Male</c:v>
                </c:pt>
                <c:pt idx="7">
                  <c:v>Local</c:v>
                </c:pt>
                <c:pt idx="8">
                  <c:v>Regional</c:v>
                </c:pt>
                <c:pt idx="9">
                  <c:v>National</c:v>
                </c:pt>
                <c:pt idx="10">
                  <c:v>International</c:v>
                </c:pt>
              </c:strCache>
            </c:strRef>
          </c:cat>
          <c:val>
            <c:numRef>
              <c:f>Hárok1!$B$2:$B$12</c:f>
              <c:numCache>
                <c:formatCode>General</c:formatCode>
                <c:ptCount val="11"/>
                <c:pt idx="0">
                  <c:v>47</c:v>
                </c:pt>
                <c:pt idx="1">
                  <c:v>25</c:v>
                </c:pt>
                <c:pt idx="2">
                  <c:v>68</c:v>
                </c:pt>
                <c:pt idx="3">
                  <c:v>53</c:v>
                </c:pt>
                <c:pt idx="4">
                  <c:v>9</c:v>
                </c:pt>
                <c:pt idx="5">
                  <c:v>40.5</c:v>
                </c:pt>
                <c:pt idx="6">
                  <c:v>52.5</c:v>
                </c:pt>
                <c:pt idx="7">
                  <c:v>64.5</c:v>
                </c:pt>
                <c:pt idx="8">
                  <c:v>38.5</c:v>
                </c:pt>
                <c:pt idx="9">
                  <c:v>34.5</c:v>
                </c:pt>
                <c:pt idx="1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E8-41A3-9336-57ED179AB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7351048"/>
        <c:axId val="317351440"/>
      </c:radarChart>
      <c:catAx>
        <c:axId val="31735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1440"/>
        <c:crosses val="autoZero"/>
        <c:auto val="1"/>
        <c:lblAlgn val="ctr"/>
        <c:lblOffset val="100"/>
        <c:noMultiLvlLbl val="0"/>
      </c:catAx>
      <c:valAx>
        <c:axId val="31735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1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cap="none" baseline="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1000" b="0" cap="none" spc="0" baseline="0">
                <a:solidFill>
                  <a:sysClr val="windowText" lastClr="000000"/>
                </a:solidFill>
              </a:rPr>
              <a:t>Measures and projects initiated by a government or other public body may also fulfil the principles of SI</a:t>
            </a:r>
          </a:p>
        </c:rich>
      </c:tx>
      <c:layout>
        <c:manualLayout>
          <c:xMode val="edge"/>
          <c:yMode val="edge"/>
          <c:x val="0.1194031816555409"/>
          <c:y val="2.90627270525550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Opatrenia a projekty iniciované vládou alebo iným verejným orgánom (teda opatrenia realizované v zmysle prístupu „zhora-nadol“) môžu tiež napĺňať princípy sociálnej inovácie</c:v>
                </c:pt>
              </c:strCache>
            </c:strRef>
          </c:tx>
          <c:spPr>
            <a:ln w="25400" cap="rnd" cmpd="sng" algn="ctr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Hárok1!$A$2:$A$12</c:f>
              <c:strCache>
                <c:ptCount val="11"/>
                <c:pt idx="0">
                  <c:v>ALL</c:v>
                </c:pt>
                <c:pt idx="1">
                  <c:v>NGOs</c:v>
                </c:pt>
                <c:pt idx="2">
                  <c:v>Business</c:v>
                </c:pt>
                <c:pt idx="3">
                  <c:v>Public authorities</c:v>
                </c:pt>
                <c:pt idx="4">
                  <c:v>Academia</c:v>
                </c:pt>
                <c:pt idx="5">
                  <c:v>Female</c:v>
                </c:pt>
                <c:pt idx="6">
                  <c:v>Male</c:v>
                </c:pt>
                <c:pt idx="7">
                  <c:v>Local</c:v>
                </c:pt>
                <c:pt idx="8">
                  <c:v>Regional</c:v>
                </c:pt>
                <c:pt idx="9">
                  <c:v>National</c:v>
                </c:pt>
                <c:pt idx="10">
                  <c:v>International</c:v>
                </c:pt>
              </c:strCache>
            </c:strRef>
          </c:cat>
          <c:val>
            <c:numRef>
              <c:f>Hárok1!$B$2:$B$12</c:f>
              <c:numCache>
                <c:formatCode>General</c:formatCode>
                <c:ptCount val="11"/>
                <c:pt idx="0">
                  <c:v>34.5</c:v>
                </c:pt>
                <c:pt idx="1">
                  <c:v>45</c:v>
                </c:pt>
                <c:pt idx="2">
                  <c:v>28</c:v>
                </c:pt>
                <c:pt idx="3">
                  <c:v>16.5</c:v>
                </c:pt>
                <c:pt idx="4">
                  <c:v>63.5</c:v>
                </c:pt>
                <c:pt idx="5">
                  <c:v>39.5</c:v>
                </c:pt>
                <c:pt idx="6">
                  <c:v>29</c:v>
                </c:pt>
                <c:pt idx="7">
                  <c:v>32</c:v>
                </c:pt>
                <c:pt idx="8">
                  <c:v>27</c:v>
                </c:pt>
                <c:pt idx="9">
                  <c:v>60.5</c:v>
                </c:pt>
                <c:pt idx="1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1B-4A04-B72E-9777B2B55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7354184"/>
        <c:axId val="317354576"/>
      </c:radarChart>
      <c:catAx>
        <c:axId val="31735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4576"/>
        <c:crosses val="autoZero"/>
        <c:auto val="1"/>
        <c:lblAlgn val="ctr"/>
        <c:lblOffset val="100"/>
        <c:noMultiLvlLbl val="0"/>
      </c:catAx>
      <c:valAx>
        <c:axId val="31735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4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1000" b="0" cap="none" spc="0" baseline="0">
                <a:solidFill>
                  <a:sysClr val="windowText" lastClr="000000"/>
                </a:solidFill>
              </a:rPr>
              <a:t>SI </a:t>
            </a:r>
            <a:r>
              <a:rPr lang="en-US" sz="1000" b="0" cap="none" spc="0" baseline="0">
                <a:solidFill>
                  <a:sysClr val="windowText" lastClr="000000"/>
                </a:solidFill>
              </a:rPr>
              <a:t>can be implemented at local and/or regional level, not necessarily at national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Sociálna inovácia môže byť realizovaná na miestnej a/alebo regionálnej úrovni, nemusí byť nevyhnutne realizovaná na národnej úrovni</c:v>
                </c:pt>
              </c:strCache>
            </c:strRef>
          </c:tx>
          <c:spPr>
            <a:ln w="25400" cap="rnd" cmpd="sng" algn="ctr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Hárok1!$A$2:$A$12</c:f>
              <c:strCache>
                <c:ptCount val="11"/>
                <c:pt idx="0">
                  <c:v>ALL</c:v>
                </c:pt>
                <c:pt idx="1">
                  <c:v>NGOs</c:v>
                </c:pt>
                <c:pt idx="2">
                  <c:v>Business</c:v>
                </c:pt>
                <c:pt idx="3">
                  <c:v>Public authorities</c:v>
                </c:pt>
                <c:pt idx="4">
                  <c:v>Academia</c:v>
                </c:pt>
                <c:pt idx="5">
                  <c:v>Female</c:v>
                </c:pt>
                <c:pt idx="6">
                  <c:v>Male</c:v>
                </c:pt>
                <c:pt idx="7">
                  <c:v>Local</c:v>
                </c:pt>
                <c:pt idx="8">
                  <c:v>Regional</c:v>
                </c:pt>
                <c:pt idx="9">
                  <c:v>National</c:v>
                </c:pt>
                <c:pt idx="10">
                  <c:v>International</c:v>
                </c:pt>
              </c:strCache>
            </c:strRef>
          </c:cat>
          <c:val>
            <c:numRef>
              <c:f>Hárok1!$B$2:$B$12</c:f>
              <c:numCache>
                <c:formatCode>General</c:formatCode>
                <c:ptCount val="11"/>
                <c:pt idx="0">
                  <c:v>82.5</c:v>
                </c:pt>
                <c:pt idx="1">
                  <c:v>86.5</c:v>
                </c:pt>
                <c:pt idx="2">
                  <c:v>88</c:v>
                </c:pt>
                <c:pt idx="3">
                  <c:v>96.5</c:v>
                </c:pt>
                <c:pt idx="4">
                  <c:v>95</c:v>
                </c:pt>
                <c:pt idx="5">
                  <c:v>83.5</c:v>
                </c:pt>
                <c:pt idx="6">
                  <c:v>84</c:v>
                </c:pt>
                <c:pt idx="7">
                  <c:v>79</c:v>
                </c:pt>
                <c:pt idx="8">
                  <c:v>91.5</c:v>
                </c:pt>
                <c:pt idx="9">
                  <c:v>89</c:v>
                </c:pt>
                <c:pt idx="10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67-4899-BD93-5F77F03A3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7355752"/>
        <c:axId val="317352616"/>
      </c:radarChart>
      <c:catAx>
        <c:axId val="31735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2616"/>
        <c:crosses val="autoZero"/>
        <c:auto val="1"/>
        <c:lblAlgn val="ctr"/>
        <c:lblOffset val="100"/>
        <c:noMultiLvlLbl val="0"/>
      </c:catAx>
      <c:valAx>
        <c:axId val="31735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5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1000" b="0" cap="none" spc="0" baseline="0">
                <a:solidFill>
                  <a:sysClr val="windowText" lastClr="000000"/>
                </a:solidFill>
              </a:rPr>
              <a:t>SI </a:t>
            </a:r>
            <a:r>
              <a:rPr lang="en-US" sz="1000" b="0" cap="none" spc="0" baseline="0">
                <a:solidFill>
                  <a:sysClr val="windowText" lastClr="000000"/>
                </a:solidFill>
              </a:rPr>
              <a:t>must strengthen the involvement of target groups and include an element of empowerment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Sociálna inovácia musí posilniť zapojenie cieľových skupín a musí zahŕňať element tzv. zmocňovania</c:v>
                </c:pt>
              </c:strCache>
            </c:strRef>
          </c:tx>
          <c:spPr>
            <a:ln w="25400" cap="rnd" cmpd="sng" algn="ctr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Hárok1!$A$2:$A$12</c:f>
              <c:strCache>
                <c:ptCount val="11"/>
                <c:pt idx="0">
                  <c:v>ALL</c:v>
                </c:pt>
                <c:pt idx="1">
                  <c:v>NGOs</c:v>
                </c:pt>
                <c:pt idx="2">
                  <c:v>Business</c:v>
                </c:pt>
                <c:pt idx="3">
                  <c:v>Public authorities</c:v>
                </c:pt>
                <c:pt idx="4">
                  <c:v>Academia</c:v>
                </c:pt>
                <c:pt idx="5">
                  <c:v>Female</c:v>
                </c:pt>
                <c:pt idx="6">
                  <c:v>Male</c:v>
                </c:pt>
                <c:pt idx="7">
                  <c:v>Local</c:v>
                </c:pt>
                <c:pt idx="8">
                  <c:v>Regional</c:v>
                </c:pt>
                <c:pt idx="9">
                  <c:v>National</c:v>
                </c:pt>
                <c:pt idx="10">
                  <c:v>International</c:v>
                </c:pt>
              </c:strCache>
            </c:strRef>
          </c:cat>
          <c:val>
            <c:numRef>
              <c:f>Hárok1!$B$2:$B$12</c:f>
              <c:numCache>
                <c:formatCode>General</c:formatCode>
                <c:ptCount val="11"/>
                <c:pt idx="0">
                  <c:v>58.5</c:v>
                </c:pt>
                <c:pt idx="1">
                  <c:v>56.5</c:v>
                </c:pt>
                <c:pt idx="2">
                  <c:v>63</c:v>
                </c:pt>
                <c:pt idx="3">
                  <c:v>26.5</c:v>
                </c:pt>
                <c:pt idx="4">
                  <c:v>63.5</c:v>
                </c:pt>
                <c:pt idx="5">
                  <c:v>59</c:v>
                </c:pt>
                <c:pt idx="6">
                  <c:v>58.5</c:v>
                </c:pt>
                <c:pt idx="7">
                  <c:v>50</c:v>
                </c:pt>
                <c:pt idx="8">
                  <c:v>46.5</c:v>
                </c:pt>
                <c:pt idx="9">
                  <c:v>63</c:v>
                </c:pt>
                <c:pt idx="10">
                  <c:v>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2-44C5-81EE-7D995426B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508072"/>
        <c:axId val="396506896"/>
      </c:radarChart>
      <c:catAx>
        <c:axId val="39650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6896"/>
        <c:crosses val="autoZero"/>
        <c:auto val="1"/>
        <c:lblAlgn val="ctr"/>
        <c:lblOffset val="100"/>
        <c:noMultiLvlLbl val="0"/>
      </c:catAx>
      <c:valAx>
        <c:axId val="39650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8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1000" b="0" i="0" cap="none" spc="0" baseline="0">
                <a:solidFill>
                  <a:sysClr val="windowText" lastClr="000000"/>
                </a:solidFill>
              </a:rPr>
              <a:t>SI </a:t>
            </a:r>
            <a:r>
              <a:rPr lang="en-US" sz="1000" b="0" i="0" cap="none" spc="0" baseline="0">
                <a:solidFill>
                  <a:sysClr val="windowText" lastClr="000000"/>
                </a:solidFill>
              </a:rPr>
              <a:t>must promote cross-sectoral collaboration between civil society and public administration actors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Sociálna inovácia musí podporovať medzisektorovú spoluprácu medzi aktérmi občianskej spoločnosti a verejnej správy</c:v>
                </c:pt>
              </c:strCache>
            </c:strRef>
          </c:tx>
          <c:spPr>
            <a:ln w="25400" cap="rnd" cmpd="sng" algn="ctr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Hárok1!$A$2:$A$12</c:f>
              <c:strCache>
                <c:ptCount val="11"/>
                <c:pt idx="0">
                  <c:v>ALL</c:v>
                </c:pt>
                <c:pt idx="1">
                  <c:v>NGOs</c:v>
                </c:pt>
                <c:pt idx="2">
                  <c:v>Business</c:v>
                </c:pt>
                <c:pt idx="3">
                  <c:v>Public authorities</c:v>
                </c:pt>
                <c:pt idx="4">
                  <c:v>Academia</c:v>
                </c:pt>
                <c:pt idx="5">
                  <c:v>Female</c:v>
                </c:pt>
                <c:pt idx="6">
                  <c:v>Male</c:v>
                </c:pt>
                <c:pt idx="7">
                  <c:v>Local</c:v>
                </c:pt>
                <c:pt idx="8">
                  <c:v>Regional</c:v>
                </c:pt>
                <c:pt idx="9">
                  <c:v>National</c:v>
                </c:pt>
                <c:pt idx="10">
                  <c:v>International</c:v>
                </c:pt>
              </c:strCache>
            </c:strRef>
          </c:cat>
          <c:val>
            <c:numRef>
              <c:f>Hárok1!$B$2:$B$12</c:f>
              <c:numCache>
                <c:formatCode>General</c:formatCode>
                <c:ptCount val="11"/>
                <c:pt idx="0">
                  <c:v>54.5</c:v>
                </c:pt>
                <c:pt idx="1">
                  <c:v>53</c:v>
                </c:pt>
                <c:pt idx="2">
                  <c:v>58</c:v>
                </c:pt>
                <c:pt idx="3">
                  <c:v>50</c:v>
                </c:pt>
                <c:pt idx="4">
                  <c:v>50</c:v>
                </c:pt>
                <c:pt idx="5">
                  <c:v>58</c:v>
                </c:pt>
                <c:pt idx="6">
                  <c:v>50.5</c:v>
                </c:pt>
                <c:pt idx="7">
                  <c:v>73.5</c:v>
                </c:pt>
                <c:pt idx="8">
                  <c:v>58</c:v>
                </c:pt>
                <c:pt idx="9">
                  <c:v>39</c:v>
                </c:pt>
                <c:pt idx="1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A1-4FF4-BCCB-DC2053BF7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510032"/>
        <c:axId val="396505720"/>
      </c:radarChart>
      <c:catAx>
        <c:axId val="39651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5720"/>
        <c:crosses val="autoZero"/>
        <c:auto val="1"/>
        <c:lblAlgn val="ctr"/>
        <c:lblOffset val="100"/>
        <c:noMultiLvlLbl val="0"/>
      </c:catAx>
      <c:valAx>
        <c:axId val="39650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1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0" i="0" cap="none" spc="0" baseline="0">
                <a:solidFill>
                  <a:sysClr val="windowText" lastClr="000000"/>
                </a:solidFill>
              </a:rPr>
              <a:t>The initiative for the project must come from the target group.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Iniciatíva pre projekt musí vychádzať z cieľovej skupiny.</c:v>
                </c:pt>
              </c:strCache>
            </c:strRef>
          </c:tx>
          <c:spPr>
            <a:ln w="25400" cap="rnd" cmpd="sng" algn="ctr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Hárok1!$A$2:$A$12</c:f>
              <c:strCache>
                <c:ptCount val="11"/>
                <c:pt idx="0">
                  <c:v>ALL</c:v>
                </c:pt>
                <c:pt idx="1">
                  <c:v>NGOs</c:v>
                </c:pt>
                <c:pt idx="2">
                  <c:v>Business</c:v>
                </c:pt>
                <c:pt idx="3">
                  <c:v>Public authorities</c:v>
                </c:pt>
                <c:pt idx="4">
                  <c:v>Academia</c:v>
                </c:pt>
                <c:pt idx="5">
                  <c:v>Female</c:v>
                </c:pt>
                <c:pt idx="6">
                  <c:v>Male</c:v>
                </c:pt>
                <c:pt idx="7">
                  <c:v>Local</c:v>
                </c:pt>
                <c:pt idx="8">
                  <c:v>Regional</c:v>
                </c:pt>
                <c:pt idx="9">
                  <c:v>National</c:v>
                </c:pt>
                <c:pt idx="10">
                  <c:v>International</c:v>
                </c:pt>
              </c:strCache>
            </c:strRef>
          </c:cat>
          <c:val>
            <c:numRef>
              <c:f>Hárok1!$B$2:$B$12</c:f>
              <c:numCache>
                <c:formatCode>General</c:formatCode>
                <c:ptCount val="11"/>
                <c:pt idx="0">
                  <c:v>17.5</c:v>
                </c:pt>
                <c:pt idx="1">
                  <c:v>10</c:v>
                </c:pt>
                <c:pt idx="2">
                  <c:v>31.5</c:v>
                </c:pt>
                <c:pt idx="3">
                  <c:v>13</c:v>
                </c:pt>
                <c:pt idx="4">
                  <c:v>-13.5</c:v>
                </c:pt>
                <c:pt idx="5">
                  <c:v>18.5</c:v>
                </c:pt>
                <c:pt idx="6">
                  <c:v>13.5</c:v>
                </c:pt>
                <c:pt idx="7">
                  <c:v>47</c:v>
                </c:pt>
                <c:pt idx="8">
                  <c:v>24</c:v>
                </c:pt>
                <c:pt idx="9">
                  <c:v>-6.5</c:v>
                </c:pt>
                <c:pt idx="10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84-4010-9C3E-CD4DC69AD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509640"/>
        <c:axId val="396508856"/>
      </c:radarChart>
      <c:catAx>
        <c:axId val="39650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8856"/>
        <c:crosses val="autoZero"/>
        <c:auto val="1"/>
        <c:lblAlgn val="ctr"/>
        <c:lblOffset val="100"/>
        <c:noMultiLvlLbl val="0"/>
      </c:catAx>
      <c:valAx>
        <c:axId val="39650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9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Very important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Hárok1!$A$2:$A$9</c:f>
              <c:strCache>
                <c:ptCount val="8"/>
                <c:pt idx="0">
                  <c:v>General advice/guidance on definition and criteria (what is SI)</c:v>
                </c:pt>
                <c:pt idx="1">
                  <c:v>Networking actors at supra-regional and national level</c:v>
                </c:pt>
                <c:pt idx="2">
                  <c:v>Exchange of experience and know-how with other countries</c:v>
                </c:pt>
                <c:pt idx="3">
                  <c:v>Networking of actors at local level</c:v>
                </c:pt>
                <c:pt idx="4">
                  <c:v>Cooperation between public authorities and civil society stakeholders</c:v>
                </c:pt>
                <c:pt idx="5">
                  <c:v>Human resources needed to implement social innovations</c:v>
                </c:pt>
                <c:pt idx="6">
                  <c:v>Concrete support for the preparation of project applications</c:v>
                </c:pt>
                <c:pt idx="7">
                  <c:v>Financial resources to implement social innovations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40</c:v>
                </c:pt>
                <c:pt idx="1">
                  <c:v>42</c:v>
                </c:pt>
                <c:pt idx="2">
                  <c:v>48</c:v>
                </c:pt>
                <c:pt idx="3">
                  <c:v>59</c:v>
                </c:pt>
                <c:pt idx="4">
                  <c:v>77</c:v>
                </c:pt>
                <c:pt idx="5">
                  <c:v>78</c:v>
                </c:pt>
                <c:pt idx="6">
                  <c:v>81</c:v>
                </c:pt>
                <c:pt idx="7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4-41B2-AC3F-7DF1C3D19CDE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Rather important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Hárok1!$A$2:$A$9</c:f>
              <c:strCache>
                <c:ptCount val="8"/>
                <c:pt idx="0">
                  <c:v>General advice/guidance on definition and criteria (what is SI)</c:v>
                </c:pt>
                <c:pt idx="1">
                  <c:v>Networking actors at supra-regional and national level</c:v>
                </c:pt>
                <c:pt idx="2">
                  <c:v>Exchange of experience and know-how with other countries</c:v>
                </c:pt>
                <c:pt idx="3">
                  <c:v>Networking of actors at local level</c:v>
                </c:pt>
                <c:pt idx="4">
                  <c:v>Cooperation between public authorities and civil society stakeholders</c:v>
                </c:pt>
                <c:pt idx="5">
                  <c:v>Human resources needed to implement social innovations</c:v>
                </c:pt>
                <c:pt idx="6">
                  <c:v>Concrete support for the preparation of project applications</c:v>
                </c:pt>
                <c:pt idx="7">
                  <c:v>Financial resources to implement social innovations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45</c:v>
                </c:pt>
                <c:pt idx="1">
                  <c:v>53</c:v>
                </c:pt>
                <c:pt idx="2">
                  <c:v>59</c:v>
                </c:pt>
                <c:pt idx="3">
                  <c:v>47</c:v>
                </c:pt>
                <c:pt idx="4">
                  <c:v>32</c:v>
                </c:pt>
                <c:pt idx="5">
                  <c:v>32</c:v>
                </c:pt>
                <c:pt idx="6">
                  <c:v>28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E4-41B2-AC3F-7DF1C3D19CDE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Rather unimportant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Hárok1!$A$2:$A$9</c:f>
              <c:strCache>
                <c:ptCount val="8"/>
                <c:pt idx="0">
                  <c:v>General advice/guidance on definition and criteria (what is SI)</c:v>
                </c:pt>
                <c:pt idx="1">
                  <c:v>Networking actors at supra-regional and national level</c:v>
                </c:pt>
                <c:pt idx="2">
                  <c:v>Exchange of experience and know-how with other countries</c:v>
                </c:pt>
                <c:pt idx="3">
                  <c:v>Networking of actors at local level</c:v>
                </c:pt>
                <c:pt idx="4">
                  <c:v>Cooperation between public authorities and civil society stakeholders</c:v>
                </c:pt>
                <c:pt idx="5">
                  <c:v>Human resources needed to implement social innovations</c:v>
                </c:pt>
                <c:pt idx="6">
                  <c:v>Concrete support for the preparation of project applications</c:v>
                </c:pt>
                <c:pt idx="7">
                  <c:v>Financial resources to implement social innovations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11</c:v>
                </c:pt>
                <c:pt idx="1">
                  <c:v>17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E4-41B2-AC3F-7DF1C3D19CDE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Unimportant at all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Hárok1!$A$2:$A$9</c:f>
              <c:strCache>
                <c:ptCount val="8"/>
                <c:pt idx="0">
                  <c:v>General advice/guidance on definition and criteria (what is SI)</c:v>
                </c:pt>
                <c:pt idx="1">
                  <c:v>Networking actors at supra-regional and national level</c:v>
                </c:pt>
                <c:pt idx="2">
                  <c:v>Exchange of experience and know-how with other countries</c:v>
                </c:pt>
                <c:pt idx="3">
                  <c:v>Networking of actors at local level</c:v>
                </c:pt>
                <c:pt idx="4">
                  <c:v>Cooperation between public authorities and civil society stakeholders</c:v>
                </c:pt>
                <c:pt idx="5">
                  <c:v>Human resources needed to implement social innovations</c:v>
                </c:pt>
                <c:pt idx="6">
                  <c:v>Concrete support for the preparation of project applications</c:v>
                </c:pt>
                <c:pt idx="7">
                  <c:v>Financial resources to implement social innovations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E4-41B2-AC3F-7DF1C3D19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509248"/>
        <c:axId val="396505328"/>
      </c:barChart>
      <c:catAx>
        <c:axId val="396509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5328"/>
        <c:crosses val="autoZero"/>
        <c:auto val="1"/>
        <c:lblAlgn val="ctr"/>
        <c:lblOffset val="100"/>
        <c:noMultiLvlLbl val="0"/>
      </c:catAx>
      <c:valAx>
        <c:axId val="396505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271505215664483"/>
          <c:y val="2.8399313456253367E-2"/>
          <c:w val="0.42959291231882718"/>
          <c:h val="0.897331907878888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hodnota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Hárok1!$A$2:$A$15</c:f>
              <c:strCache>
                <c:ptCount val="14"/>
                <c:pt idx="0">
                  <c:v>Local government (municipalities and towns) and organisations governed by local government</c:v>
                </c:pt>
                <c:pt idx="1">
                  <c:v>Social enterprises</c:v>
                </c:pt>
                <c:pt idx="2">
                  <c:v>Non-governmental non-profit organisations</c:v>
                </c:pt>
                <c:pt idx="3">
                  <c:v>Regional government and organisations managed by regional government</c:v>
                </c:pt>
                <c:pt idx="4">
                  <c:v>Professional associations and/or umbrella organisations</c:v>
                </c:pt>
                <c:pt idx="5">
                  <c:v>Universities and colleges</c:v>
                </c:pt>
                <c:pt idx="6">
                  <c:v>Individuals</c:v>
                </c:pt>
                <c:pt idx="7">
                  <c:v>Ordinary businesses</c:v>
                </c:pt>
                <c:pt idx="8">
                  <c:v>Social partners (in particular trade unions and employers' associations)</c:v>
                </c:pt>
                <c:pt idx="9">
                  <c:v>Public administration and local authorities</c:v>
                </c:pt>
                <c:pt idx="10">
                  <c:v>Informal groups of citizens</c:v>
                </c:pt>
                <c:pt idx="11">
                  <c:v>Research and scientific institutions</c:v>
                </c:pt>
                <c:pt idx="12">
                  <c:v>Religious organisations</c:v>
                </c:pt>
                <c:pt idx="13">
                  <c:v>Political parties and organisations subordinate to political parties (e.g. youth associations of political parties)</c:v>
                </c:pt>
              </c:strCache>
            </c:strRef>
          </c:cat>
          <c:val>
            <c:numRef>
              <c:f>Hárok1!$B$2:$B$15</c:f>
              <c:numCache>
                <c:formatCode>0%</c:formatCode>
                <c:ptCount val="14"/>
                <c:pt idx="0" formatCode="0.00%">
                  <c:v>0.73499999999999999</c:v>
                </c:pt>
                <c:pt idx="1">
                  <c:v>0.69</c:v>
                </c:pt>
                <c:pt idx="2" formatCode="0.00%">
                  <c:v>0.68100000000000005</c:v>
                </c:pt>
                <c:pt idx="3" formatCode="0.00%">
                  <c:v>0.496</c:v>
                </c:pt>
                <c:pt idx="4" formatCode="0.00%">
                  <c:v>0.40699999999999997</c:v>
                </c:pt>
                <c:pt idx="5" formatCode="0.00%">
                  <c:v>0.40699999999999997</c:v>
                </c:pt>
                <c:pt idx="6" formatCode="0.00%">
                  <c:v>0.39800000000000002</c:v>
                </c:pt>
                <c:pt idx="7" formatCode="0.00%">
                  <c:v>0.38900000000000001</c:v>
                </c:pt>
                <c:pt idx="8" formatCode="0.00%">
                  <c:v>0.372</c:v>
                </c:pt>
                <c:pt idx="9" formatCode="0.00%">
                  <c:v>0.34499999999999997</c:v>
                </c:pt>
                <c:pt idx="10" formatCode="0.00%">
                  <c:v>0.33600000000000002</c:v>
                </c:pt>
                <c:pt idx="11" formatCode="0.00%">
                  <c:v>0.31900000000000001</c:v>
                </c:pt>
                <c:pt idx="12" formatCode="0.00%">
                  <c:v>0.23899999999999999</c:v>
                </c:pt>
                <c:pt idx="1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48-4050-8F2C-B5A4BA043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96506112"/>
        <c:axId val="396508464"/>
      </c:barChart>
      <c:catAx>
        <c:axId val="396506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8464"/>
        <c:crosses val="autoZero"/>
        <c:auto val="1"/>
        <c:lblAlgn val="ctr"/>
        <c:lblOffset val="100"/>
        <c:noMultiLvlLbl val="0"/>
      </c:catAx>
      <c:valAx>
        <c:axId val="396508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6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5400" cap="rnd" cmpd="sng" algn="ctr">
        <a:solidFill>
          <a:schemeClr val="phClr"/>
        </a:solidFill>
        <a:prstDash val="sysDot"/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5400" cap="rnd" cmpd="sng" algn="ctr">
        <a:solidFill>
          <a:schemeClr val="phClr"/>
        </a:solidFill>
        <a:prstDash val="sysDot"/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5400" cap="rnd" cmpd="sng" algn="ctr">
        <a:solidFill>
          <a:schemeClr val="phClr"/>
        </a:solidFill>
        <a:prstDash val="sysDot"/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5400" cap="rnd" cmpd="sng" algn="ctr">
        <a:solidFill>
          <a:schemeClr val="phClr"/>
        </a:solidFill>
        <a:prstDash val="sysDot"/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5400" cap="rnd" cmpd="sng" algn="ctr">
        <a:solidFill>
          <a:schemeClr val="phClr"/>
        </a:solidFill>
        <a:prstDash val="sysDot"/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5400" cap="rnd" cmpd="sng" algn="ctr">
        <a:solidFill>
          <a:schemeClr val="phClr"/>
        </a:solidFill>
        <a:prstDash val="sysDot"/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403012-4D51-4AF0-9F5A-6FC5E795D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FDB4DDD-FEAE-4DDD-B4B1-ABCFE6764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GB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1ED39D6-587D-4086-A10B-8EB92F515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4CE01EE-81EA-4833-B777-3D9C3F363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B73E86D-2E8F-48D4-BE8E-477D6A5E0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711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6E2850-D88E-45CF-8EA5-9127D790C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EDDDEFF-BF49-4D8D-A55A-77913D161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19F1531-00FF-4BBE-93EB-D535301E8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492209C-42AF-48BB-8161-B0F326C3B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FBF1E6A-F480-46C4-A291-9CD409774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58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A85BB5-1E1E-45F5-ACA8-B76C458A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98110A5-0615-45A5-A4E9-A8EA9BDF1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0B6D698-0756-4DF6-A3D1-483D9E03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B32CF35-371E-4DB7-8E11-BBCB8CD2A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654FD9E-7ED4-48BB-A81F-A1819129E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948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CF2E7A-8EDC-4BDB-907A-FE7CBCA40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8CD7D65-411D-4B19-9FBC-F93D3AED7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511429A-C4B3-4A9B-B117-AF74672D8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BC7EC91-CC89-49CB-9E89-F5D82B98A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EAEBA37-A64D-4AD9-99E8-F8BDF6B9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A75C954-3187-475F-AF72-8B49882FF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62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A8E0A9-6090-4995-920E-BA2AC788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BDA3562-F022-4CCF-A48D-16997AF12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8577E86-CD29-444C-94A2-18691DA1C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375AFF7-7745-4D38-8D58-DA2D0E7D8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1F3AC5D-0DAB-456B-BAE1-25B0230871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B59C6F0E-6229-48E3-8FE1-3CE63A8F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21CC306-02D9-4509-BA39-05E0A2721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71549D4-02CE-4FA8-A477-F40050A87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9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36F338-4047-4067-BA4F-EFF0AD9DD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25ABD37D-B245-4ED6-970D-C729611F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9782350-71E6-4B9F-A60A-A9F80C67F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3D3BB5B-8ABF-4BBF-80F6-FCDF1A950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087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755FE895-0A27-4151-B71A-CE9F86AD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29E6BBF-347D-48EE-9E06-DDD925F23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88BD004-A448-4603-BBDB-86FF30D0C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94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81CF51-A49D-4374-8FD7-1089110BE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F660089-0F94-4728-861D-725D7648C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10A1989-D230-465A-9567-E65B5099E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82060C9-D34B-4B1B-8486-5F97A112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8005CB3-0E5E-46E0-B68E-1B45D226E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BCE553C-2A1E-4819-A55D-6C5E6993D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010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27ED2D-F5B7-4BE0-81E5-4F5F59A6B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1B833F5F-46DA-461F-8C74-36A662FA4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E24EFF8-17DE-4AFB-AFDA-CE7C0BF4C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30376D5-4A4D-4E24-A425-9B6C5CA9B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0714B38-106D-4F5C-BC0F-D98DBD09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CF881A6-A577-438C-8028-079CE0B66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52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618318-6D9A-47C4-ACC2-021990F18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7368E8D-99A1-413B-BBA8-9B10343C3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4635A30-EF28-40A6-BE0F-E573281B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14BEEC6-DEEA-424F-BCD2-6C812122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851D956-5AE4-40D8-8FA0-7D9BB84C8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21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AB219D3-A4C5-4F53-9B84-D09025AEE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D6920DFC-8BB4-4174-8B7E-CDA8E8175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A5829E6-AD26-4813-B161-FC5523C74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34911EB-0D5A-4845-A35D-967412625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3B1DACC-1721-498C-9C50-467AC3FB6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604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01E24B2E-BA25-4543-AB83-8437D700C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GB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2148271-2887-4082-B84B-986F7C4D4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003E025-34D2-4344-AD84-D43B3916D6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53527-D90D-408C-B246-351C3E89CED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C8B1037-5D23-4788-BC24-ED40797C0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A1C26FF-21F5-477F-8C0E-772A21E0B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4159A-8679-4E46-BD10-EFB7F00C1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02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5">
            <a:extLst>
              <a:ext uri="{FF2B5EF4-FFF2-40B4-BE49-F238E27FC236}">
                <a16:creationId xmlns:a16="http://schemas.microsoft.com/office/drawing/2014/main" id="{2FEBEBD3-B58E-4961-832A-FBCBDC268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88" y="252090"/>
            <a:ext cx="1667509" cy="951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2" descr="Sign in | Reactivate">
            <a:extLst>
              <a:ext uri="{FF2B5EF4-FFF2-40B4-BE49-F238E27FC236}">
                <a16:creationId xmlns:a16="http://schemas.microsoft.com/office/drawing/2014/main" id="{F5C86B30-3BA1-4319-B7F7-B3E9EB70B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021" y="352424"/>
            <a:ext cx="4630335" cy="85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15">
            <a:extLst>
              <a:ext uri="{FF2B5EF4-FFF2-40B4-BE49-F238E27FC236}">
                <a16:creationId xmlns:a16="http://schemas.microsoft.com/office/drawing/2014/main" id="{DF4F0112-4598-4BAA-904F-278DE739E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554" y="365125"/>
            <a:ext cx="2794371" cy="838524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A07504B3-B10C-48CD-AF50-AD0EE7F795F3}"/>
              </a:ext>
            </a:extLst>
          </p:cNvPr>
          <p:cNvSpPr txBox="1"/>
          <p:nvPr/>
        </p:nvSpPr>
        <p:spPr>
          <a:xfrm>
            <a:off x="1203649" y="2703908"/>
            <a:ext cx="9927771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Social Innovation Plus – Competence Centres (SI Plus)</a:t>
            </a:r>
            <a:endParaRPr lang="sk-SK" sz="32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k-SK" sz="10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200" b="1" dirty="0"/>
              <a:t>S</a:t>
            </a:r>
            <a:r>
              <a:rPr lang="sv-SE" sz="3200" b="1" dirty="0"/>
              <a:t>ocial </a:t>
            </a:r>
            <a:r>
              <a:rPr lang="sk-SK" sz="3200" b="1" dirty="0"/>
              <a:t>I</a:t>
            </a:r>
            <a:r>
              <a:rPr lang="sv-SE" sz="3200" b="1" dirty="0"/>
              <a:t>nnovation </a:t>
            </a:r>
            <a:r>
              <a:rPr lang="sk-SK" sz="3200" b="1" dirty="0"/>
              <a:t>E</a:t>
            </a:r>
            <a:r>
              <a:rPr lang="sv-SE" sz="3200" b="1" dirty="0"/>
              <a:t>cosystem</a:t>
            </a:r>
            <a:r>
              <a:rPr lang="sk-SK" sz="3200" b="1" dirty="0"/>
              <a:t> </a:t>
            </a:r>
            <a:r>
              <a:rPr lang="sv-SE" sz="3200" b="1" dirty="0"/>
              <a:t>in Slovakia</a:t>
            </a:r>
            <a:endParaRPr lang="sk-SK" sz="3200" b="1" dirty="0"/>
          </a:p>
          <a:p>
            <a:pPr algn="ctr"/>
            <a:endParaRPr lang="sk-SK" sz="3200" b="1" dirty="0"/>
          </a:p>
          <a:p>
            <a:pPr algn="ctr"/>
            <a:endParaRPr lang="sk-SK" sz="3200" b="1" dirty="0"/>
          </a:p>
          <a:p>
            <a:pPr algn="ctr"/>
            <a:endParaRPr lang="sk-SK" sz="3200" b="1" dirty="0"/>
          </a:p>
          <a:p>
            <a:pPr algn="ctr"/>
            <a:r>
              <a:rPr lang="sk-SK" sz="2000" dirty="0"/>
              <a:t>9</a:t>
            </a:r>
            <a:r>
              <a:rPr lang="sk-SK" sz="2000" smtClean="0"/>
              <a:t>. </a:t>
            </a:r>
            <a:r>
              <a:rPr lang="sk-SK" sz="2000" dirty="0"/>
              <a:t>March 2022</a:t>
            </a:r>
          </a:p>
        </p:txBody>
      </p:sp>
    </p:spTree>
    <p:extLst>
      <p:ext uri="{BB962C8B-B14F-4D97-AF65-F5344CB8AC3E}">
        <p14:creationId xmlns:p14="http://schemas.microsoft.com/office/powerpoint/2010/main" val="1586865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F5A076-5D74-4FE8-8C45-2DF7C15F4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SOCIAL INNOVATION</a:t>
            </a:r>
            <a:r>
              <a:rPr lang="sk-SK" sz="3200" b="1" dirty="0">
                <a:latin typeface="+mn-lt"/>
              </a:rPr>
              <a:t/>
            </a:r>
            <a:br>
              <a:rPr lang="sk-SK" sz="3200" b="1" dirty="0">
                <a:latin typeface="+mn-lt"/>
              </a:rPr>
            </a:br>
            <a:r>
              <a:rPr lang="en-GB" sz="3200" b="1" dirty="0">
                <a:latin typeface="+mn-lt"/>
              </a:rPr>
              <a:t> CONTEXT</a:t>
            </a:r>
            <a:r>
              <a:rPr lang="sk-SK" sz="3200" b="1" dirty="0">
                <a:latin typeface="+mn-lt"/>
              </a:rPr>
              <a:t> </a:t>
            </a:r>
            <a:r>
              <a:rPr lang="en-GB" sz="3200" b="1" dirty="0">
                <a:latin typeface="+mn-lt"/>
              </a:rPr>
              <a:t>DRIVEN PHENOMENON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0E70620-CB3A-4DD1-8280-0819CF92E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O</a:t>
            </a:r>
            <a:r>
              <a:rPr lang="en-AU" dirty="0"/>
              <a:t>nline survey - 113 respondents (approximately 11% of the contacts contacted)</a:t>
            </a:r>
          </a:p>
          <a:p>
            <a:pPr lvl="2"/>
            <a:r>
              <a:rPr lang="en-AU" dirty="0"/>
              <a:t>Out of which:</a:t>
            </a:r>
          </a:p>
          <a:p>
            <a:pPr lvl="3"/>
            <a:r>
              <a:rPr lang="en-AU" dirty="0"/>
              <a:t>NGO</a:t>
            </a:r>
            <a:r>
              <a:rPr lang="sk-SK" dirty="0"/>
              <a:t>s</a:t>
            </a:r>
            <a:r>
              <a:rPr lang="en-AU" dirty="0"/>
              <a:t>: 30 (volunteer, foundation, NGO</a:t>
            </a:r>
            <a:r>
              <a:rPr lang="sk-SK" dirty="0"/>
              <a:t>s</a:t>
            </a:r>
            <a:r>
              <a:rPr lang="en-AU" dirty="0"/>
              <a:t>)</a:t>
            </a:r>
          </a:p>
          <a:p>
            <a:pPr lvl="3"/>
            <a:r>
              <a:rPr lang="en-AU" dirty="0"/>
              <a:t>Business: 30 (bank, regular entity, individual, social enterprise)</a:t>
            </a:r>
          </a:p>
          <a:p>
            <a:pPr lvl="3"/>
            <a:r>
              <a:rPr lang="en-AU" dirty="0"/>
              <a:t>Public administration: 15 (regional government, local government, state government)</a:t>
            </a:r>
          </a:p>
          <a:p>
            <a:pPr lvl="3"/>
            <a:r>
              <a:rPr lang="en-AU" dirty="0"/>
              <a:t>Academia: 11</a:t>
            </a:r>
          </a:p>
          <a:p>
            <a:pPr lvl="3"/>
            <a:r>
              <a:rPr lang="en-AU" dirty="0"/>
              <a:t>No answer for work affiliation: 27</a:t>
            </a:r>
          </a:p>
          <a:p>
            <a:pPr marL="914400" lvl="2" indent="0">
              <a:buNone/>
            </a:pPr>
            <a:endParaRPr lang="en-AU" dirty="0"/>
          </a:p>
          <a:p>
            <a:pPr lvl="3"/>
            <a:r>
              <a:rPr lang="en-AU" dirty="0"/>
              <a:t>Women: 59</a:t>
            </a:r>
          </a:p>
          <a:p>
            <a:pPr lvl="3"/>
            <a:r>
              <a:rPr lang="en-AU" dirty="0"/>
              <a:t>Men: 51 </a:t>
            </a:r>
          </a:p>
          <a:p>
            <a:pPr lvl="3"/>
            <a:r>
              <a:rPr lang="en-AU" dirty="0"/>
              <a:t>No answer: 3</a:t>
            </a:r>
          </a:p>
          <a:p>
            <a:pPr lvl="3"/>
            <a:endParaRPr lang="en-AU" dirty="0"/>
          </a:p>
          <a:p>
            <a:pPr lvl="3"/>
            <a:r>
              <a:rPr lang="en-AU" dirty="0"/>
              <a:t>Local level - 17</a:t>
            </a:r>
          </a:p>
          <a:p>
            <a:pPr lvl="3"/>
            <a:r>
              <a:rPr lang="en-AU" dirty="0"/>
              <a:t>Regional level - 31</a:t>
            </a:r>
          </a:p>
          <a:p>
            <a:pPr lvl="3"/>
            <a:r>
              <a:rPr lang="en-AU" dirty="0"/>
              <a:t>National level - 23</a:t>
            </a:r>
          </a:p>
          <a:p>
            <a:pPr lvl="3"/>
            <a:r>
              <a:rPr lang="en-AU" dirty="0"/>
              <a:t>Transnational level:17</a:t>
            </a:r>
          </a:p>
          <a:p>
            <a:pPr lvl="3"/>
            <a:r>
              <a:rPr lang="en-AU" dirty="0"/>
              <a:t>No answer: 25</a:t>
            </a:r>
          </a:p>
          <a:p>
            <a:r>
              <a:rPr lang="en-AU" dirty="0"/>
              <a:t>Qualitative semi-structure</a:t>
            </a:r>
            <a:r>
              <a:rPr lang="sk-SK" dirty="0"/>
              <a:t>d</a:t>
            </a:r>
            <a:r>
              <a:rPr lang="en-AU" dirty="0"/>
              <a:t> interviews – 8 interviews</a:t>
            </a:r>
          </a:p>
        </p:txBody>
      </p:sp>
    </p:spTree>
    <p:extLst>
      <p:ext uri="{BB962C8B-B14F-4D97-AF65-F5344CB8AC3E}">
        <p14:creationId xmlns:p14="http://schemas.microsoft.com/office/powerpoint/2010/main" val="210535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5">
            <a:extLst>
              <a:ext uri="{FF2B5EF4-FFF2-40B4-BE49-F238E27FC236}">
                <a16:creationId xmlns:a16="http://schemas.microsoft.com/office/drawing/2014/main" id="{2FEBEBD3-B58E-4961-832A-FBCBDC268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88" y="252090"/>
            <a:ext cx="1667509" cy="951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2" descr="Sign in | Reactivate">
            <a:extLst>
              <a:ext uri="{FF2B5EF4-FFF2-40B4-BE49-F238E27FC236}">
                <a16:creationId xmlns:a16="http://schemas.microsoft.com/office/drawing/2014/main" id="{F5C86B30-3BA1-4319-B7F7-B3E9EB70B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021" y="352424"/>
            <a:ext cx="4630335" cy="85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15">
            <a:extLst>
              <a:ext uri="{FF2B5EF4-FFF2-40B4-BE49-F238E27FC236}">
                <a16:creationId xmlns:a16="http://schemas.microsoft.com/office/drawing/2014/main" id="{DF4F0112-4598-4BAA-904F-278DE739E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554" y="365125"/>
            <a:ext cx="2794371" cy="838524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A07504B3-B10C-48CD-AF50-AD0EE7F795F3}"/>
              </a:ext>
            </a:extLst>
          </p:cNvPr>
          <p:cNvSpPr txBox="1"/>
          <p:nvPr/>
        </p:nvSpPr>
        <p:spPr>
          <a:xfrm>
            <a:off x="1062133" y="3300756"/>
            <a:ext cx="992777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6000" b="1" dirty="0">
                <a:latin typeface="+mn-lt"/>
              </a:rPr>
              <a:t>NORMS</a:t>
            </a:r>
            <a:endParaRPr lang="sk-SK" sz="6000" b="1" dirty="0"/>
          </a:p>
          <a:p>
            <a:pPr algn="ctr"/>
            <a:endParaRPr lang="sk-SK" sz="3200" b="1" dirty="0"/>
          </a:p>
          <a:p>
            <a:pPr algn="ctr"/>
            <a:endParaRPr 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3810461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5AD133-E03F-4DC9-8C13-083192E8A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latin typeface="+mn-lt"/>
              </a:rPr>
              <a:t>LEGAL AND POLITICAL </a:t>
            </a:r>
            <a:r>
              <a:rPr lang="en-GB" sz="3200" b="1" dirty="0">
                <a:latin typeface="+mn-lt"/>
              </a:rPr>
              <a:t>CONTEXT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CBBCE33B-A5CE-4F24-A42E-200ECAC36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LEGAL CONTEXT:</a:t>
            </a:r>
          </a:p>
          <a:p>
            <a:pPr lvl="1"/>
            <a:r>
              <a:rPr lang="en-US" dirty="0"/>
              <a:t>Innovation</a:t>
            </a:r>
            <a:r>
              <a:rPr lang="sk-SK" dirty="0"/>
              <a:t> - </a:t>
            </a:r>
            <a:r>
              <a:rPr lang="en-US" dirty="0"/>
              <a:t>an underused term (more in the context of funding)</a:t>
            </a:r>
          </a:p>
          <a:p>
            <a:pPr lvl="1"/>
            <a:r>
              <a:rPr lang="sk-SK" dirty="0"/>
              <a:t>S</a:t>
            </a:r>
            <a:r>
              <a:rPr lang="en-US" dirty="0" err="1"/>
              <a:t>ocial</a:t>
            </a:r>
            <a:r>
              <a:rPr lang="en-US" dirty="0"/>
              <a:t> innovation</a:t>
            </a:r>
            <a:r>
              <a:rPr lang="sk-SK" dirty="0"/>
              <a:t> </a:t>
            </a:r>
            <a:r>
              <a:rPr lang="en-US" dirty="0"/>
              <a:t>-</a:t>
            </a:r>
            <a:r>
              <a:rPr lang="sk-SK" dirty="0"/>
              <a:t> </a:t>
            </a:r>
            <a:r>
              <a:rPr lang="en-US" dirty="0"/>
              <a:t>only in the legislation on the provision of subsidies under the competence of the Office of the Deputy Prime Minister for Investments and Investments and Informatization</a:t>
            </a:r>
            <a:r>
              <a:rPr lang="sk-SK" dirty="0"/>
              <a:t> (in context of Agenda 2030)</a:t>
            </a:r>
            <a:endParaRPr lang="en-US" dirty="0"/>
          </a:p>
          <a:p>
            <a:pPr lvl="1"/>
            <a:r>
              <a:rPr lang="sk-SK" dirty="0"/>
              <a:t>S</a:t>
            </a:r>
            <a:r>
              <a:rPr lang="en-US" dirty="0" err="1"/>
              <a:t>ocial</a:t>
            </a:r>
            <a:r>
              <a:rPr lang="en-US" dirty="0"/>
              <a:t> economy and social enterprise</a:t>
            </a:r>
            <a:r>
              <a:rPr lang="sk-SK" dirty="0"/>
              <a:t> </a:t>
            </a:r>
            <a:r>
              <a:rPr lang="en-US" dirty="0"/>
              <a:t>-</a:t>
            </a:r>
            <a:r>
              <a:rPr lang="sk-SK" dirty="0"/>
              <a:t> </a:t>
            </a:r>
            <a:r>
              <a:rPr lang="en-US" dirty="0"/>
              <a:t>separate legislation</a:t>
            </a:r>
            <a:endParaRPr lang="sk-SK" dirty="0"/>
          </a:p>
          <a:p>
            <a:r>
              <a:rPr lang="sk-SK" b="1" dirty="0"/>
              <a:t>POLITICAL CONTEXT:</a:t>
            </a:r>
          </a:p>
          <a:p>
            <a:pPr lvl="1"/>
            <a:r>
              <a:rPr lang="sk-SK" dirty="0"/>
              <a:t>P</a:t>
            </a:r>
            <a:r>
              <a:rPr lang="en-US" dirty="0" err="1"/>
              <a:t>olitical</a:t>
            </a:r>
            <a:r>
              <a:rPr lang="en-US" dirty="0"/>
              <a:t> emphasis on the importance of social innovation is minimal, rather declaratory in nature</a:t>
            </a:r>
            <a:endParaRPr lang="sk-SK" dirty="0"/>
          </a:p>
          <a:p>
            <a:pPr lvl="1"/>
            <a:r>
              <a:rPr lang="sk-SK" dirty="0"/>
              <a:t>D</a:t>
            </a:r>
            <a:r>
              <a:rPr lang="en-US" dirty="0" err="1"/>
              <a:t>iscussion</a:t>
            </a:r>
            <a:r>
              <a:rPr lang="en-US" dirty="0"/>
              <a:t> is significantly driven by the external environment (e.g. ESIF)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1000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D39EB6-25BC-443C-8B40-107BDDC0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latin typeface="+mn-lt"/>
              </a:rPr>
              <a:t>PUBLIC</a:t>
            </a:r>
            <a:r>
              <a:rPr lang="en-US" sz="3200" b="1" dirty="0">
                <a:latin typeface="+mn-lt"/>
              </a:rPr>
              <a:t> PERCEPTION OF SOCIAL INNOVATION</a:t>
            </a:r>
            <a:endParaRPr lang="en-GB" sz="3200" b="1" dirty="0"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2654499-4373-4028-8E2C-752F69D6C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81% of the adult population can</a:t>
            </a:r>
            <a:r>
              <a:rPr lang="sk-SK" dirty="0"/>
              <a:t> </a:t>
            </a:r>
            <a:r>
              <a:rPr lang="en-US" dirty="0"/>
              <a:t>not name an area where social innovation could be implemented </a:t>
            </a:r>
            <a:r>
              <a:rPr lang="sk-SK" dirty="0"/>
              <a:t> (</a:t>
            </a:r>
            <a:r>
              <a:rPr lang="sk-SK" dirty="0" err="1"/>
              <a:t>Focus</a:t>
            </a:r>
            <a:r>
              <a:rPr lang="sk-SK" dirty="0"/>
              <a:t>/</a:t>
            </a:r>
            <a:r>
              <a:rPr lang="sk-SK" dirty="0" err="1"/>
              <a:t>Pontis</a:t>
            </a:r>
            <a:r>
              <a:rPr lang="sk-SK" dirty="0"/>
              <a:t>)</a:t>
            </a:r>
          </a:p>
          <a:p>
            <a:r>
              <a:rPr lang="sk-SK" dirty="0"/>
              <a:t>M</a:t>
            </a:r>
            <a:r>
              <a:rPr lang="en-US" dirty="0" err="1"/>
              <a:t>ost</a:t>
            </a:r>
            <a:r>
              <a:rPr lang="en-US" dirty="0"/>
              <a:t> urgent: (</a:t>
            </a:r>
            <a:r>
              <a:rPr lang="en-US" dirty="0" err="1"/>
              <a:t>i</a:t>
            </a:r>
            <a:r>
              <a:rPr lang="en-US" dirty="0"/>
              <a:t>) poverty and social exclusion, (ii) inclusion of persons with disabilities, and (iii) environment and sustainability</a:t>
            </a:r>
          </a:p>
          <a:p>
            <a:r>
              <a:rPr lang="sk-SK" dirty="0"/>
              <a:t>L</a:t>
            </a:r>
            <a:r>
              <a:rPr lang="en-US" dirty="0"/>
              <a:t>east urgent: (</a:t>
            </a:r>
            <a:r>
              <a:rPr lang="en-US" dirty="0" err="1"/>
              <a:t>i</a:t>
            </a:r>
            <a:r>
              <a:rPr lang="en-US" dirty="0"/>
              <a:t>) discrimination based on sexual orientation, (ii) the situation of refugees and (iii) international development cooperation</a:t>
            </a:r>
            <a:endParaRPr lang="sk-SK" dirty="0"/>
          </a:p>
          <a:p>
            <a:r>
              <a:rPr lang="sk-SK" dirty="0"/>
              <a:t>Out of</a:t>
            </a:r>
            <a:r>
              <a:rPr lang="en-US" dirty="0"/>
              <a:t> the 30 specific initiatives</a:t>
            </a:r>
            <a:r>
              <a:rPr lang="sk-SK" dirty="0"/>
              <a:t>:</a:t>
            </a:r>
            <a:r>
              <a:rPr lang="en-US" dirty="0"/>
              <a:t> 11 of poverty and social exclusion, </a:t>
            </a:r>
            <a:r>
              <a:rPr lang="sk-SK" dirty="0"/>
              <a:t>out of the 7 on </a:t>
            </a:r>
            <a:r>
              <a:rPr lang="en-US" dirty="0"/>
              <a:t>social service initiatives</a:t>
            </a:r>
            <a:r>
              <a:rPr lang="sk-SK" dirty="0"/>
              <a:t> 6</a:t>
            </a:r>
            <a:r>
              <a:rPr lang="en-US" dirty="0"/>
              <a:t> focus</a:t>
            </a:r>
            <a:r>
              <a:rPr lang="sk-SK" dirty="0" err="1"/>
              <a:t>ed</a:t>
            </a:r>
            <a:r>
              <a:rPr lang="en-US" dirty="0"/>
              <a:t> on people with disabilities. </a:t>
            </a:r>
            <a:r>
              <a:rPr lang="sk-SK" dirty="0"/>
              <a:t>2</a:t>
            </a:r>
            <a:r>
              <a:rPr lang="en-US" dirty="0"/>
              <a:t> environmental initiatives and </a:t>
            </a:r>
            <a:r>
              <a:rPr lang="sk-SK" dirty="0"/>
              <a:t>1</a:t>
            </a:r>
            <a:r>
              <a:rPr lang="en-US" dirty="0"/>
              <a:t> health initiative</a:t>
            </a:r>
            <a:endParaRPr lang="sk-SK" dirty="0"/>
          </a:p>
          <a:p>
            <a:r>
              <a:rPr lang="sk-SK" dirty="0"/>
              <a:t>S</a:t>
            </a:r>
            <a:r>
              <a:rPr lang="en-US" dirty="0" err="1"/>
              <a:t>ignificant</a:t>
            </a:r>
            <a:r>
              <a:rPr lang="en-US" dirty="0"/>
              <a:t> innovation potential can be identified in relation to access to and affordability of housing</a:t>
            </a:r>
            <a:endParaRPr lang="sk-SK" dirty="0"/>
          </a:p>
          <a:p>
            <a:r>
              <a:rPr lang="sk-SK" dirty="0"/>
              <a:t>D</a:t>
            </a:r>
            <a:r>
              <a:rPr lang="en-US" dirty="0" err="1"/>
              <a:t>igitalisation</a:t>
            </a:r>
            <a:r>
              <a:rPr lang="en-US" dirty="0"/>
              <a:t>, the issue of interaction between online and offline</a:t>
            </a:r>
            <a:r>
              <a:rPr lang="sk-SK" dirty="0"/>
              <a:t>, </a:t>
            </a:r>
            <a:r>
              <a:rPr lang="en-US" dirty="0"/>
              <a:t>use of new technologies, </a:t>
            </a:r>
            <a:r>
              <a:rPr lang="sk-SK" dirty="0"/>
              <a:t>AI </a:t>
            </a:r>
            <a:r>
              <a:rPr lang="en-US" dirty="0"/>
              <a:t>or data platforms </a:t>
            </a:r>
            <a:r>
              <a:rPr lang="sk-SK" dirty="0" err="1"/>
              <a:t>almost</a:t>
            </a:r>
            <a:r>
              <a:rPr lang="sk-SK" dirty="0"/>
              <a:t> </a:t>
            </a:r>
            <a:r>
              <a:rPr lang="sk-SK" dirty="0" err="1"/>
              <a:t>ignored</a:t>
            </a:r>
            <a:endParaRPr lang="sk-SK" dirty="0"/>
          </a:p>
          <a:p>
            <a:r>
              <a:rPr lang="sk-SK" dirty="0"/>
              <a:t>O</a:t>
            </a:r>
            <a:r>
              <a:rPr lang="en-US" dirty="0" err="1"/>
              <a:t>rientation</a:t>
            </a:r>
            <a:r>
              <a:rPr lang="en-US" dirty="0"/>
              <a:t> to address the challenges of the immediate environment without the need to reach the national or supranational level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453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1ACA25-CC31-44DA-8014-5F3D66055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608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DIFFERENCES IN PERCEPTIONS BETWEEN GROUPS</a:t>
            </a:r>
            <a:endParaRPr lang="en-GB" sz="3200" b="1" dirty="0">
              <a:latin typeface="+mn-lt"/>
            </a:endParaRPr>
          </a:p>
        </p:txBody>
      </p:sp>
      <p:graphicFrame>
        <p:nvGraphicFramePr>
          <p:cNvPr id="5" name="Zástupný objekt pre obsah 4">
            <a:extLst>
              <a:ext uri="{FF2B5EF4-FFF2-40B4-BE49-F238E27FC236}">
                <a16:creationId xmlns:a16="http://schemas.microsoft.com/office/drawing/2014/main" id="{A80C3BE8-E21A-4DF3-AFD6-C1192DF1F6B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7087228"/>
              </p:ext>
            </p:extLst>
          </p:nvPr>
        </p:nvGraphicFramePr>
        <p:xfrm>
          <a:off x="1101436" y="1361210"/>
          <a:ext cx="10048009" cy="5288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3517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F6EBEE-D425-4FFC-BAC4-2BFEC950A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171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DIFFERENCES IN PERCEPTIONS BETWEEN GROUPS</a:t>
            </a:r>
            <a:endParaRPr lang="sk-SK" sz="3200" dirty="0"/>
          </a:p>
        </p:txBody>
      </p:sp>
      <p:graphicFrame>
        <p:nvGraphicFramePr>
          <p:cNvPr id="5" name="Zástupný objekt pre obsah 5">
            <a:extLst>
              <a:ext uri="{FF2B5EF4-FFF2-40B4-BE49-F238E27FC236}">
                <a16:creationId xmlns:a16="http://schemas.microsoft.com/office/drawing/2014/main" id="{A898EA43-E01F-4F95-9E6E-A9977CC7B86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08737483"/>
              </p:ext>
            </p:extLst>
          </p:nvPr>
        </p:nvGraphicFramePr>
        <p:xfrm>
          <a:off x="440266" y="1280160"/>
          <a:ext cx="10822093" cy="5137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0791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D013BB8C-CC54-4C0C-86BE-EB76E5E25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4275"/>
          </a:xfrm>
        </p:spPr>
        <p:txBody>
          <a:bodyPr>
            <a:normAutofit/>
          </a:bodyPr>
          <a:lstStyle/>
          <a:p>
            <a:pPr algn="ctr"/>
            <a:r>
              <a:rPr lang="en-IE" sz="3200" b="1" dirty="0">
                <a:latin typeface="+mn-lt"/>
              </a:rPr>
              <a:t>OPERATIONALISATION OF SOCIAL INNOVATION IN THE PUBLIC </a:t>
            </a:r>
            <a:r>
              <a:rPr lang="en-US" sz="3200" b="1" dirty="0">
                <a:latin typeface="+mn-lt"/>
              </a:rPr>
              <a:t>PERCEPTION</a:t>
            </a:r>
            <a:endParaRPr lang="en-IE" sz="3200" b="1" dirty="0">
              <a:latin typeface="+mn-lt"/>
            </a:endParaRP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297C03BB-0CB0-4191-90D9-9B83353AA1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47067" cy="4351338"/>
          </a:xfrm>
        </p:spPr>
        <p:txBody>
          <a:bodyPr>
            <a:normAutofit lnSpcReduction="10000"/>
          </a:bodyPr>
          <a:lstStyle/>
          <a:p>
            <a:r>
              <a:rPr lang="sk-SK" sz="1900" dirty="0"/>
              <a:t>T</a:t>
            </a:r>
            <a:r>
              <a:rPr lang="en-US" sz="1900" dirty="0"/>
              <a:t>he condition of cross-sectoral cooperation - 54.5% </a:t>
            </a:r>
            <a:endParaRPr lang="sk-SK" sz="1900" dirty="0"/>
          </a:p>
          <a:p>
            <a:r>
              <a:rPr lang="sk-SK" sz="1900" dirty="0" err="1"/>
              <a:t>Th</a:t>
            </a:r>
            <a:r>
              <a:rPr lang="en-US" sz="1900" dirty="0"/>
              <a:t>e need for empowerment and participation of disadvantaged groups - 58.5%</a:t>
            </a:r>
          </a:p>
          <a:p>
            <a:r>
              <a:rPr lang="sk-SK" sz="1900" dirty="0"/>
              <a:t>S</a:t>
            </a:r>
            <a:r>
              <a:rPr lang="en-US" sz="1900" dirty="0" err="1"/>
              <a:t>ocial</a:t>
            </a:r>
            <a:r>
              <a:rPr lang="en-US" sz="1900" dirty="0"/>
              <a:t> innovation should be</a:t>
            </a:r>
            <a:r>
              <a:rPr lang="sk-SK" sz="1900" dirty="0"/>
              <a:t> </a:t>
            </a:r>
            <a:r>
              <a:rPr lang="en-US" sz="1900" dirty="0"/>
              <a:t>initiated by members of the target group - 17.5%</a:t>
            </a:r>
          </a:p>
          <a:p>
            <a:r>
              <a:rPr lang="sk-SK" sz="1900" dirty="0"/>
              <a:t>C</a:t>
            </a:r>
            <a:r>
              <a:rPr lang="en-US" sz="1900" dirty="0" err="1"/>
              <a:t>apacities</a:t>
            </a:r>
            <a:r>
              <a:rPr lang="en-US" sz="1900" dirty="0"/>
              <a:t> of government and public institutions to implement initiatives that are compatible with the principles of social innovation - 34.5%</a:t>
            </a:r>
            <a:endParaRPr lang="sk-SK" sz="1900" dirty="0"/>
          </a:p>
          <a:p>
            <a:r>
              <a:rPr lang="sk-SK" sz="1900" dirty="0"/>
              <a:t>S</a:t>
            </a:r>
            <a:r>
              <a:rPr lang="en-US" sz="1900" dirty="0" err="1"/>
              <a:t>ocial</a:t>
            </a:r>
            <a:r>
              <a:rPr lang="en-US" sz="1900" dirty="0"/>
              <a:t> innovation must be driven by a bottom-up approach - 47%. </a:t>
            </a:r>
          </a:p>
          <a:p>
            <a:endParaRPr lang="sk-SK" dirty="0"/>
          </a:p>
          <a:p>
            <a:endParaRPr lang="en-GB" dirty="0"/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CD857E7A-7524-4D40-9345-468103E29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9174341"/>
              </p:ext>
            </p:extLst>
          </p:nvPr>
        </p:nvGraphicFramePr>
        <p:xfrm>
          <a:off x="4885267" y="1549400"/>
          <a:ext cx="6764866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386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6710C9F8-0DD1-4648-9EA9-0F8019B780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0742400"/>
              </p:ext>
            </p:extLst>
          </p:nvPr>
        </p:nvGraphicFramePr>
        <p:xfrm>
          <a:off x="586080" y="568635"/>
          <a:ext cx="2682763" cy="2760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CD8D3A96-BF86-4F1F-B58E-15A5DCBDD9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43206"/>
              </p:ext>
            </p:extLst>
          </p:nvPr>
        </p:nvGraphicFramePr>
        <p:xfrm>
          <a:off x="4275451" y="583604"/>
          <a:ext cx="2630170" cy="273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926B5859-F1EC-4C8B-96CB-EE713425D8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9038997"/>
              </p:ext>
            </p:extLst>
          </p:nvPr>
        </p:nvGraphicFramePr>
        <p:xfrm>
          <a:off x="7912230" y="679125"/>
          <a:ext cx="2675255" cy="262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6C305FB8-7DC5-4B20-8E9B-2C43F25E23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2254391"/>
              </p:ext>
            </p:extLst>
          </p:nvPr>
        </p:nvGraphicFramePr>
        <p:xfrm>
          <a:off x="800264" y="3777421"/>
          <a:ext cx="2630170" cy="262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8F2C115-29BC-48CB-ACFD-300D5E3753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7575051"/>
              </p:ext>
            </p:extLst>
          </p:nvPr>
        </p:nvGraphicFramePr>
        <p:xfrm>
          <a:off x="4563400" y="3569776"/>
          <a:ext cx="2660015" cy="2828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850EC07-306F-41E8-9C95-A3BB08E294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772207"/>
              </p:ext>
            </p:extLst>
          </p:nvPr>
        </p:nvGraphicFramePr>
        <p:xfrm>
          <a:off x="7925883" y="3558346"/>
          <a:ext cx="2647950" cy="2840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41292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5">
            <a:extLst>
              <a:ext uri="{FF2B5EF4-FFF2-40B4-BE49-F238E27FC236}">
                <a16:creationId xmlns:a16="http://schemas.microsoft.com/office/drawing/2014/main" id="{2FEBEBD3-B58E-4961-832A-FBCBDC268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88" y="252090"/>
            <a:ext cx="1667509" cy="951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2" descr="Sign in | Reactivate">
            <a:extLst>
              <a:ext uri="{FF2B5EF4-FFF2-40B4-BE49-F238E27FC236}">
                <a16:creationId xmlns:a16="http://schemas.microsoft.com/office/drawing/2014/main" id="{F5C86B30-3BA1-4319-B7F7-B3E9EB70B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021" y="352424"/>
            <a:ext cx="4630335" cy="85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15">
            <a:extLst>
              <a:ext uri="{FF2B5EF4-FFF2-40B4-BE49-F238E27FC236}">
                <a16:creationId xmlns:a16="http://schemas.microsoft.com/office/drawing/2014/main" id="{DF4F0112-4598-4BAA-904F-278DE739E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554" y="365125"/>
            <a:ext cx="2794371" cy="838524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A07504B3-B10C-48CD-AF50-AD0EE7F795F3}"/>
              </a:ext>
            </a:extLst>
          </p:cNvPr>
          <p:cNvSpPr txBox="1"/>
          <p:nvPr/>
        </p:nvSpPr>
        <p:spPr>
          <a:xfrm>
            <a:off x="1062133" y="3300756"/>
            <a:ext cx="992777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6000" b="1" dirty="0">
                <a:latin typeface="+mn-lt"/>
              </a:rPr>
              <a:t>STRUCTURE</a:t>
            </a:r>
            <a:endParaRPr lang="sk-SK" sz="3200" b="1" dirty="0"/>
          </a:p>
          <a:p>
            <a:pPr algn="ctr"/>
            <a:endParaRPr 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2292020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44B601C-8430-4448-BE5C-47E7CF2B2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54" y="425355"/>
            <a:ext cx="10515600" cy="1325563"/>
          </a:xfrm>
        </p:spPr>
        <p:txBody>
          <a:bodyPr/>
          <a:lstStyle/>
          <a:p>
            <a:pPr algn="ctr"/>
            <a:r>
              <a:rPr lang="en-CA" sz="3200" b="1" dirty="0">
                <a:latin typeface="+mn-lt"/>
              </a:rPr>
              <a:t>LIMITATIONS</a:t>
            </a:r>
            <a:r>
              <a:rPr lang="en-CA" b="1" dirty="0">
                <a:latin typeface="+mn-lt"/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A09489A5-E063-4E56-91D5-EA1507B47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/>
              <a:t>Level </a:t>
            </a:r>
            <a:r>
              <a:rPr lang="en-US" b="1" dirty="0"/>
              <a:t>mutual trust</a:t>
            </a:r>
            <a:r>
              <a:rPr lang="sk-SK" b="1" dirty="0"/>
              <a:t> in the society</a:t>
            </a:r>
          </a:p>
          <a:p>
            <a:pPr lvl="2"/>
            <a:r>
              <a:rPr lang="en-US" dirty="0"/>
              <a:t>This (understood trust) in turn influences all</a:t>
            </a:r>
            <a:r>
              <a:rPr lang="sk-SK" dirty="0"/>
              <a:t> </a:t>
            </a:r>
            <a:r>
              <a:rPr lang="en-US" dirty="0"/>
              <a:t>other processes, the degree of tolerance for difference, the degree of tolerance for failure, the diversity of solutions</a:t>
            </a:r>
            <a:r>
              <a:rPr lang="sk-SK" dirty="0"/>
              <a:t>.</a:t>
            </a:r>
          </a:p>
          <a:p>
            <a:r>
              <a:rPr lang="sk-SK" b="1" dirty="0"/>
              <a:t>Trend </a:t>
            </a:r>
            <a:r>
              <a:rPr lang="en-US" b="1" dirty="0"/>
              <a:t>to describe everything in a level of detail</a:t>
            </a:r>
            <a:r>
              <a:rPr lang="sk-SK" b="1" dirty="0"/>
              <a:t>s</a:t>
            </a:r>
            <a:r>
              <a:rPr lang="en-US" b="1" dirty="0"/>
              <a:t> which, in principle, precludes any modification or alteration</a:t>
            </a:r>
            <a:endParaRPr lang="sk-SK" b="1" dirty="0"/>
          </a:p>
          <a:p>
            <a:pPr lvl="2"/>
            <a:r>
              <a:rPr lang="sk-SK" dirty="0" err="1"/>
              <a:t>Th</a:t>
            </a:r>
            <a:r>
              <a:rPr lang="en-US" dirty="0"/>
              <a:t>is obsession with prescription defines the space in which we can move and does not allow us to actually</a:t>
            </a:r>
            <a:r>
              <a:rPr lang="sk-SK" dirty="0"/>
              <a:t> </a:t>
            </a:r>
            <a:r>
              <a:rPr lang="en-US" dirty="0"/>
              <a:t>cross some moments that we would like to cross.</a:t>
            </a:r>
            <a:endParaRPr lang="sk-SK" dirty="0"/>
          </a:p>
          <a:p>
            <a:r>
              <a:rPr lang="sk-SK" b="1" dirty="0"/>
              <a:t>A</a:t>
            </a:r>
            <a:r>
              <a:rPr lang="en-US" b="1" dirty="0" err="1"/>
              <a:t>bsence</a:t>
            </a:r>
            <a:r>
              <a:rPr lang="en-US" b="1" dirty="0"/>
              <a:t> of leadership on the part of the actors involved</a:t>
            </a:r>
            <a:endParaRPr lang="sk-SK" b="1" dirty="0"/>
          </a:p>
          <a:p>
            <a:pPr lvl="2"/>
            <a:r>
              <a:rPr lang="en-US" dirty="0"/>
              <a:t>The key thing above all is not being afraid to be bold and confident and do things that, despite being necessary, have never been done</a:t>
            </a:r>
            <a:r>
              <a:rPr lang="sk-SK" dirty="0"/>
              <a:t>.</a:t>
            </a:r>
          </a:p>
          <a:p>
            <a:r>
              <a:rPr lang="en-US" b="1" dirty="0"/>
              <a:t>Low level of cross-sectoral</a:t>
            </a:r>
            <a:r>
              <a:rPr lang="sk-SK" b="1" dirty="0"/>
              <a:t> cooperation,</a:t>
            </a:r>
            <a:r>
              <a:rPr lang="en-US" b="1" dirty="0"/>
              <a:t> </a:t>
            </a:r>
            <a:r>
              <a:rPr lang="sk-SK" b="1" dirty="0"/>
              <a:t>understanding</a:t>
            </a:r>
            <a:r>
              <a:rPr lang="en-US" b="1" dirty="0"/>
              <a:t> and linkages </a:t>
            </a:r>
            <a:endParaRPr lang="sk-SK" b="1" dirty="0"/>
          </a:p>
          <a:p>
            <a:pPr lvl="2"/>
            <a:r>
              <a:rPr lang="sk-SK" dirty="0"/>
              <a:t>I</a:t>
            </a:r>
            <a:r>
              <a:rPr lang="en-US" dirty="0"/>
              <a:t>t is not a sector-specific problem, the gaps are on the side of all sectors involved</a:t>
            </a:r>
            <a:r>
              <a:rPr lang="sk-SK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370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8AECBD-364D-4949-86C4-5B4B94E8E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3200" b="1" dirty="0">
                <a:latin typeface="+mn-lt"/>
              </a:rPr>
              <a:t>FINANCIAL SUPPORT - CHARACTERISTICS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B259F63-7671-4205-9651-22C5E75E6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99242"/>
          </a:xfrm>
        </p:spPr>
        <p:txBody>
          <a:bodyPr/>
          <a:lstStyle/>
          <a:p>
            <a:r>
              <a:rPr lang="sk-SK" dirty="0"/>
              <a:t>T</a:t>
            </a:r>
            <a:r>
              <a:rPr lang="en-IE" dirty="0"/>
              <a:t>he absence of a personalised approach and any individualisation in selection processes</a:t>
            </a:r>
          </a:p>
          <a:p>
            <a:r>
              <a:rPr lang="sk-SK" dirty="0"/>
              <a:t>E</a:t>
            </a:r>
            <a:r>
              <a:rPr lang="en-IE" dirty="0" err="1"/>
              <a:t>mphasis</a:t>
            </a:r>
            <a:r>
              <a:rPr lang="en-IE" dirty="0"/>
              <a:t> on the number of social innovations, not on their impact</a:t>
            </a:r>
          </a:p>
          <a:p>
            <a:r>
              <a:rPr lang="sk-SK" dirty="0"/>
              <a:t>U</a:t>
            </a:r>
            <a:r>
              <a:rPr lang="en-IE" dirty="0" err="1"/>
              <a:t>nbalanced</a:t>
            </a:r>
            <a:r>
              <a:rPr lang="en-IE" dirty="0"/>
              <a:t> support for the different phases of SI</a:t>
            </a:r>
          </a:p>
          <a:p>
            <a:r>
              <a:rPr lang="sk-SK" dirty="0"/>
              <a:t>W</a:t>
            </a:r>
            <a:r>
              <a:rPr lang="en-IE" dirty="0" err="1"/>
              <a:t>eak</a:t>
            </a:r>
            <a:r>
              <a:rPr lang="en-IE" dirty="0"/>
              <a:t> emphasis on SI identification and incubation</a:t>
            </a:r>
          </a:p>
        </p:txBody>
      </p:sp>
    </p:spTree>
    <p:extLst>
      <p:ext uri="{BB962C8B-B14F-4D97-AF65-F5344CB8AC3E}">
        <p14:creationId xmlns:p14="http://schemas.microsoft.com/office/powerpoint/2010/main" val="3265216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25CDCD-F564-4A2F-B717-B5289B0B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(NON)</a:t>
            </a:r>
            <a:r>
              <a:rPr lang="sk-SK" sz="3200" b="1" dirty="0">
                <a:latin typeface="+mn-lt"/>
              </a:rPr>
              <a:t>P</a:t>
            </a:r>
            <a:r>
              <a:rPr lang="en-US" sz="3200" b="1" dirty="0">
                <a:latin typeface="+mn-lt"/>
              </a:rPr>
              <a:t>RESENCE OF SUPPORT TOOLS FOR THE IMPLEMENTATION OF </a:t>
            </a:r>
            <a:r>
              <a:rPr lang="sk-SK" sz="3200" b="1" dirty="0">
                <a:latin typeface="+mn-lt"/>
              </a:rPr>
              <a:t>SI</a:t>
            </a:r>
            <a:endParaRPr lang="en-GB" sz="3200" b="1" dirty="0">
              <a:latin typeface="+mn-lt"/>
            </a:endParaRP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7EE0D11F-93BB-4871-9608-C6F65A21A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611" y="1836576"/>
            <a:ext cx="1067205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b="1" dirty="0"/>
              <a:t>FINANCIAL SUPPORT:</a:t>
            </a:r>
          </a:p>
          <a:p>
            <a:pPr marL="457200" lvl="1" indent="0">
              <a:buNone/>
            </a:pPr>
            <a:r>
              <a:rPr lang="en-IE" sz="2200" dirty="0"/>
              <a:t>Explicit support of SI in two calls financed via ESIF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IE" dirty="0"/>
              <a:t>OP Research and Innovation</a:t>
            </a:r>
          </a:p>
          <a:p>
            <a:pPr lvl="3"/>
            <a:r>
              <a:rPr lang="en-IE" dirty="0"/>
              <a:t>main objective was to support social innovation in the environment of micro, small and medium-sized enterprises for the purpose of their commercialisation and application on the market</a:t>
            </a:r>
          </a:p>
          <a:p>
            <a:pPr lvl="3"/>
            <a:r>
              <a:rPr lang="en-IE" dirty="0"/>
              <a:t>call was canceled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IE" dirty="0"/>
              <a:t>OP Human </a:t>
            </a:r>
            <a:r>
              <a:rPr lang="sk-SK" dirty="0"/>
              <a:t>R</a:t>
            </a:r>
            <a:r>
              <a:rPr lang="en-IE" dirty="0" err="1"/>
              <a:t>esources</a:t>
            </a:r>
            <a:endParaRPr lang="en-IE" dirty="0"/>
          </a:p>
          <a:p>
            <a:pPr lvl="3"/>
            <a:r>
              <a:rPr lang="en-IE" dirty="0"/>
              <a:t>main objective was to support social innovations in poverty reduction</a:t>
            </a:r>
          </a:p>
          <a:p>
            <a:pPr lvl="3"/>
            <a:r>
              <a:rPr lang="en-IE" dirty="0"/>
              <a:t>not yet evaluated</a:t>
            </a:r>
          </a:p>
          <a:p>
            <a:pPr marL="914400" lvl="2" indent="0">
              <a:buNone/>
            </a:pPr>
            <a:r>
              <a:rPr lang="en-IE" dirty="0"/>
              <a:t>Important role of foreign donors (Velux Foundation)</a:t>
            </a:r>
          </a:p>
          <a:p>
            <a:pPr marL="0" indent="0">
              <a:buNone/>
            </a:pPr>
            <a:r>
              <a:rPr lang="en-IE" b="1" dirty="0"/>
              <a:t>OTHER TYPES OF SUPPORT:</a:t>
            </a:r>
          </a:p>
          <a:p>
            <a:pPr marL="457200" lvl="1" indent="0">
              <a:buNone/>
            </a:pPr>
            <a:r>
              <a:rPr lang="en-IE" sz="2200" dirty="0"/>
              <a:t>Mentoring (mainly for young people – Social In</a:t>
            </a:r>
            <a:r>
              <a:rPr lang="sk-SK" sz="2200" dirty="0"/>
              <a:t>n</a:t>
            </a:r>
            <a:r>
              <a:rPr lang="en-IE" sz="2200" dirty="0"/>
              <a:t>ovation Award, Social In</a:t>
            </a:r>
            <a:r>
              <a:rPr lang="sk-SK" sz="2200" dirty="0"/>
              <a:t>n</a:t>
            </a:r>
            <a:r>
              <a:rPr lang="en-IE" sz="2200" dirty="0"/>
              <a:t>ovation </a:t>
            </a:r>
            <a:r>
              <a:rPr lang="en-IE" sz="2200" dirty="0" err="1"/>
              <a:t>Reley</a:t>
            </a:r>
            <a:r>
              <a:rPr lang="en-IE" sz="2200" dirty="0"/>
              <a:t>)</a:t>
            </a:r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1430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D67EB8-F509-4570-A59C-8FFD87871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PERCEPTION OF THE IMPORTANCE OF DIFFERENT TYPES OF SUPPORT</a:t>
            </a:r>
            <a:endParaRPr lang="en-GB" sz="3200" b="1" dirty="0">
              <a:latin typeface="+mn-lt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71B4C5B-4702-4BFF-8463-35F83EEB2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300037"/>
          </a:xfrm>
        </p:spPr>
        <p:txBody>
          <a:bodyPr>
            <a:normAutofit fontScale="77500" lnSpcReduction="20000"/>
          </a:bodyPr>
          <a:lstStyle/>
          <a:p>
            <a:r>
              <a:rPr lang="sk-SK" dirty="0"/>
              <a:t>On-line survey</a:t>
            </a:r>
            <a:endParaRPr lang="en-GB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DE7B9EC3-1A58-445D-AD2A-A235D94885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300037"/>
          </a:xfrm>
        </p:spPr>
        <p:txBody>
          <a:bodyPr>
            <a:normAutofit fontScale="77500" lnSpcReduction="20000"/>
          </a:bodyPr>
          <a:lstStyle/>
          <a:p>
            <a:r>
              <a:rPr lang="en-AU" dirty="0"/>
              <a:t>Interviews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34A2C5E8-0B64-455C-BE14-4581D4DA44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8267"/>
            <a:ext cx="5183188" cy="3971396"/>
          </a:xfrm>
        </p:spPr>
        <p:txBody>
          <a:bodyPr>
            <a:normAutofit fontScale="77500" lnSpcReduction="20000"/>
          </a:bodyPr>
          <a:lstStyle/>
          <a:p>
            <a:r>
              <a:rPr lang="en-NZ" dirty="0"/>
              <a:t>Networking </a:t>
            </a:r>
          </a:p>
          <a:p>
            <a:r>
              <a:rPr lang="en-NZ" dirty="0"/>
              <a:t>Mentoring</a:t>
            </a:r>
          </a:p>
          <a:p>
            <a:r>
              <a:rPr lang="en-NZ" dirty="0"/>
              <a:t>Funding - but for all phases of the SI and redistributed in a way that enables and encourages cross-sectoral collaboration and innovation per se</a:t>
            </a:r>
          </a:p>
          <a:p>
            <a:r>
              <a:rPr lang="en-NZ" dirty="0"/>
              <a:t>Necessity to introduce new actors in ESIF redistribution</a:t>
            </a:r>
          </a:p>
          <a:p>
            <a:r>
              <a:rPr lang="en-NZ" dirty="0"/>
              <a:t>Urgent need to support human capacity on the ground</a:t>
            </a:r>
          </a:p>
          <a:p>
            <a:r>
              <a:rPr lang="en-NZ" dirty="0"/>
              <a:t>Concern about the reductionist interpretation of SI and the emphasis on start-ups</a:t>
            </a:r>
          </a:p>
        </p:txBody>
      </p:sp>
      <p:graphicFrame>
        <p:nvGraphicFramePr>
          <p:cNvPr id="8" name="Zástupný objekt pre obsah 7">
            <a:extLst>
              <a:ext uri="{FF2B5EF4-FFF2-40B4-BE49-F238E27FC236}">
                <a16:creationId xmlns:a16="http://schemas.microsoft.com/office/drawing/2014/main" id="{86A47585-4CB2-4C98-B839-6178CD18162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95081262"/>
              </p:ext>
            </p:extLst>
          </p:nvPr>
        </p:nvGraphicFramePr>
        <p:xfrm>
          <a:off x="839788" y="2057400"/>
          <a:ext cx="5157787" cy="413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354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5">
            <a:extLst>
              <a:ext uri="{FF2B5EF4-FFF2-40B4-BE49-F238E27FC236}">
                <a16:creationId xmlns:a16="http://schemas.microsoft.com/office/drawing/2014/main" id="{2FEBEBD3-B58E-4961-832A-FBCBDC268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88" y="252090"/>
            <a:ext cx="1667509" cy="951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2" descr="Sign in | Reactivate">
            <a:extLst>
              <a:ext uri="{FF2B5EF4-FFF2-40B4-BE49-F238E27FC236}">
                <a16:creationId xmlns:a16="http://schemas.microsoft.com/office/drawing/2014/main" id="{F5C86B30-3BA1-4319-B7F7-B3E9EB70B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021" y="352424"/>
            <a:ext cx="4630335" cy="85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15">
            <a:extLst>
              <a:ext uri="{FF2B5EF4-FFF2-40B4-BE49-F238E27FC236}">
                <a16:creationId xmlns:a16="http://schemas.microsoft.com/office/drawing/2014/main" id="{DF4F0112-4598-4BAA-904F-278DE739E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554" y="365125"/>
            <a:ext cx="2794371" cy="838524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A07504B3-B10C-48CD-AF50-AD0EE7F795F3}"/>
              </a:ext>
            </a:extLst>
          </p:cNvPr>
          <p:cNvSpPr txBox="1"/>
          <p:nvPr/>
        </p:nvSpPr>
        <p:spPr>
          <a:xfrm>
            <a:off x="1062133" y="3300756"/>
            <a:ext cx="99277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6000" b="1" dirty="0"/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val="2027702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CB5D878-A25E-4064-A520-BC61003AF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SOCIAL </a:t>
            </a:r>
            <a:r>
              <a:rPr lang="sk-SK" sz="3200" b="1" dirty="0">
                <a:latin typeface="+mn-lt"/>
              </a:rPr>
              <a:t>I</a:t>
            </a:r>
            <a:r>
              <a:rPr lang="en-GB" sz="3200" b="1" dirty="0">
                <a:latin typeface="+mn-lt"/>
              </a:rPr>
              <a:t>NNOVATORS IN SLOVAKIA</a:t>
            </a: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6E7AD92C-0846-479B-ACF5-E36EFA2077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9070486"/>
              </p:ext>
            </p:extLst>
          </p:nvPr>
        </p:nvGraphicFramePr>
        <p:xfrm>
          <a:off x="668867" y="1346199"/>
          <a:ext cx="10329333" cy="4919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4320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5">
            <a:extLst>
              <a:ext uri="{FF2B5EF4-FFF2-40B4-BE49-F238E27FC236}">
                <a16:creationId xmlns:a16="http://schemas.microsoft.com/office/drawing/2014/main" id="{2FEBEBD3-B58E-4961-832A-FBCBDC268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88" y="252090"/>
            <a:ext cx="1667509" cy="951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2" descr="Sign in | Reactivate">
            <a:extLst>
              <a:ext uri="{FF2B5EF4-FFF2-40B4-BE49-F238E27FC236}">
                <a16:creationId xmlns:a16="http://schemas.microsoft.com/office/drawing/2014/main" id="{F5C86B30-3BA1-4319-B7F7-B3E9EB70B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021" y="352424"/>
            <a:ext cx="4630335" cy="85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15">
            <a:extLst>
              <a:ext uri="{FF2B5EF4-FFF2-40B4-BE49-F238E27FC236}">
                <a16:creationId xmlns:a16="http://schemas.microsoft.com/office/drawing/2014/main" id="{DF4F0112-4598-4BAA-904F-278DE739E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554" y="365125"/>
            <a:ext cx="2794371" cy="838524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A07504B3-B10C-48CD-AF50-AD0EE7F795F3}"/>
              </a:ext>
            </a:extLst>
          </p:cNvPr>
          <p:cNvSpPr txBox="1"/>
          <p:nvPr/>
        </p:nvSpPr>
        <p:spPr>
          <a:xfrm>
            <a:off x="1062133" y="3300756"/>
            <a:ext cx="9927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400" b="1" dirty="0"/>
              <a:t>EXAMPLES OF SI PROJECTS</a:t>
            </a:r>
          </a:p>
        </p:txBody>
      </p:sp>
    </p:spTree>
    <p:extLst>
      <p:ext uri="{BB962C8B-B14F-4D97-AF65-F5344CB8AC3E}">
        <p14:creationId xmlns:p14="http://schemas.microsoft.com/office/powerpoint/2010/main" val="1489301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0A9C4708-C300-40FC-B3D9-B954A232F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200" b="1" dirty="0">
                <a:latin typeface="+mn-lt"/>
              </a:rPr>
              <a:t>INTRODUCTION OF 4 SPECIFIC SI</a:t>
            </a:r>
            <a:r>
              <a:rPr lang="sk-SK" sz="3200" b="1" dirty="0">
                <a:latin typeface="+mn-lt"/>
              </a:rPr>
              <a:t> PROJECTS</a:t>
            </a:r>
            <a:endParaRPr lang="en-AU" sz="3200" b="1" dirty="0">
              <a:latin typeface="+mn-lt"/>
            </a:endParaRP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4FF2920-6E16-4C8F-88A9-AC64C54F3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Early intervention – systemic change</a:t>
            </a:r>
          </a:p>
          <a:p>
            <a:r>
              <a:rPr lang="en-AU" dirty="0"/>
              <a:t>Municipality social enterprises - scaling up phase</a:t>
            </a:r>
          </a:p>
          <a:p>
            <a:r>
              <a:rPr lang="en-AU" dirty="0"/>
              <a:t>Affordable housing – piloting phase</a:t>
            </a:r>
          </a:p>
          <a:p>
            <a:r>
              <a:rPr lang="en-AU" dirty="0"/>
              <a:t>Local food chance – designing phase</a:t>
            </a:r>
          </a:p>
        </p:txBody>
      </p:sp>
    </p:spTree>
    <p:extLst>
      <p:ext uri="{BB962C8B-B14F-4D97-AF65-F5344CB8AC3E}">
        <p14:creationId xmlns:p14="http://schemas.microsoft.com/office/powerpoint/2010/main" val="187039418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1007</Words>
  <Application>Microsoft Office PowerPoint</Application>
  <PresentationFormat>Szélesvásznú</PresentationFormat>
  <Paragraphs>101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Motív Office</vt:lpstr>
      <vt:lpstr>PowerPoint-bemutató</vt:lpstr>
      <vt:lpstr>SOCIAL INNOVATION  CONTEXT DRIVEN PHENOMENON</vt:lpstr>
      <vt:lpstr>PowerPoint-bemutató</vt:lpstr>
      <vt:lpstr>LEGAL AND POLITICAL CONTEXT</vt:lpstr>
      <vt:lpstr>PUBLIC PERCEPTION OF SOCIAL INNOVATION</vt:lpstr>
      <vt:lpstr>DIFFERENCES IN PERCEPTIONS BETWEEN GROUPS</vt:lpstr>
      <vt:lpstr>DIFFERENCES IN PERCEPTIONS BETWEEN GROUPS</vt:lpstr>
      <vt:lpstr>OPERATIONALISATION OF SOCIAL INNOVATION IN THE PUBLIC PERCEPTION</vt:lpstr>
      <vt:lpstr>PowerPoint-bemutató</vt:lpstr>
      <vt:lpstr>PowerPoint-bemutató</vt:lpstr>
      <vt:lpstr>LIMITATIONS </vt:lpstr>
      <vt:lpstr>FINANCIAL SUPPORT - CHARACTERISTICS</vt:lpstr>
      <vt:lpstr>(NON)PRESENCE OF SUPPORT TOOLS FOR THE IMPLEMENTATION OF SI</vt:lpstr>
      <vt:lpstr>PERCEPTION OF THE IMPORTANCE OF DIFFERENT TYPES OF SUPPORT</vt:lpstr>
      <vt:lpstr>PowerPoint-bemutató</vt:lpstr>
      <vt:lpstr>SOCIAL INNOVATORS IN SLOVAKIA</vt:lpstr>
      <vt:lpstr>PowerPoint-bemutató</vt:lpstr>
      <vt:lpstr>INTRODUCTION OF 4 SPECIFIC SI PROJECTS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innovation ecosystem in Slovakia</dc:title>
  <dc:creator>Zuzana Polačková</dc:creator>
  <cp:lastModifiedBy>Szenttamási IStván Tamás</cp:lastModifiedBy>
  <cp:revision>51</cp:revision>
  <dcterms:created xsi:type="dcterms:W3CDTF">2022-03-08T05:36:35Z</dcterms:created>
  <dcterms:modified xsi:type="dcterms:W3CDTF">2022-09-14T18:23:31Z</dcterms:modified>
</cp:coreProperties>
</file>