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75" r:id="rId4"/>
    <p:sldId id="286" r:id="rId5"/>
    <p:sldId id="287" r:id="rId6"/>
    <p:sldId id="283" r:id="rId7"/>
    <p:sldId id="294" r:id="rId8"/>
    <p:sldId id="295" r:id="rId9"/>
    <p:sldId id="296" r:id="rId10"/>
    <p:sldId id="292" r:id="rId11"/>
    <p:sldId id="297" r:id="rId12"/>
    <p:sldId id="293" r:id="rId13"/>
    <p:sldId id="298" r:id="rId14"/>
    <p:sldId id="284" r:id="rId15"/>
    <p:sldId id="290" r:id="rId16"/>
    <p:sldId id="288" r:id="rId17"/>
    <p:sldId id="289" r:id="rId18"/>
    <p:sldId id="291" r:id="rId19"/>
    <p:sldId id="285" r:id="rId20"/>
    <p:sldId id="299" r:id="rId21"/>
  </p:sldIdLst>
  <p:sldSz cx="12192000" cy="6858000"/>
  <p:notesSz cx="7559675" cy="10691813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Közepesen sötét stílus 2 – 4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Közepesen sötét stílus 1 – 4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D083AE6-46FA-4A59-8FB0-9F97EB10719F}" styleName="Világos stílus 3 – 4. jelölőszín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Világos stílus 3 – 2. jelölőszín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Világos stílus 3 – 3. jelölőszín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1E4AEA4-8DFA-4A89-87EB-49C32662AFE0}" styleName="Közepesen sötét stílus 2 – 2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34" autoAdjust="0"/>
    <p:restoredTop sz="94660"/>
  </p:normalViewPr>
  <p:slideViewPr>
    <p:cSldViewPr snapToGrid="0">
      <p:cViewPr varScale="1">
        <p:scale>
          <a:sx n="63" d="100"/>
          <a:sy n="63" d="100"/>
        </p:scale>
        <p:origin x="812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Munkaf&#252;zet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-munkalap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munkalap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munkalap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Importance of intervention </a:t>
            </a:r>
            <a:r>
              <a:rPr lang="en-US" dirty="0" smtClean="0"/>
              <a:t>fields</a:t>
            </a:r>
            <a:r>
              <a:rPr lang="hu-HU" dirty="0" smtClean="0"/>
              <a:t> </a:t>
            </a:r>
            <a:r>
              <a:rPr lang="hu-HU" dirty="0" err="1" smtClean="0"/>
              <a:t>for</a:t>
            </a:r>
            <a:r>
              <a:rPr lang="hu-HU" dirty="0" smtClean="0"/>
              <a:t> SI </a:t>
            </a:r>
            <a:r>
              <a:rPr lang="hu-HU" dirty="0" err="1" smtClean="0"/>
              <a:t>according</a:t>
            </a:r>
            <a:r>
              <a:rPr lang="hu-HU" dirty="0" smtClean="0"/>
              <a:t> </a:t>
            </a:r>
            <a:r>
              <a:rPr lang="hu-HU" dirty="0" err="1" smtClean="0"/>
              <a:t>to</a:t>
            </a:r>
            <a:r>
              <a:rPr lang="hu-HU" dirty="0" smtClean="0"/>
              <a:t> UN </a:t>
            </a:r>
            <a:r>
              <a:rPr lang="hu-HU" dirty="0" err="1" smtClean="0"/>
              <a:t>SDGs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Munka1!$C$12</c:f>
              <c:strCache>
                <c:ptCount val="1"/>
                <c:pt idx="0">
                  <c:v>Importance of intervention fields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Munka1!$B$13:$B$29</c:f>
              <c:strCache>
                <c:ptCount val="17"/>
                <c:pt idx="0">
                  <c:v>Quality education</c:v>
                </c:pt>
                <c:pt idx="1">
                  <c:v>Good health and well-being</c:v>
                </c:pt>
                <c:pt idx="2">
                  <c:v>No poverty</c:v>
                </c:pt>
                <c:pt idx="3">
                  <c:v>Decent work and economic growth</c:v>
                </c:pt>
                <c:pt idx="4">
                  <c:v>Sustainable cities and communities</c:v>
                </c:pt>
                <c:pt idx="5">
                  <c:v>Reduced inequalities</c:v>
                </c:pt>
                <c:pt idx="6">
                  <c:v>Partnership for goals</c:v>
                </c:pt>
                <c:pt idx="7">
                  <c:v>Zero hunger</c:v>
                </c:pt>
                <c:pt idx="8">
                  <c:v>Clean water and sanitation</c:v>
                </c:pt>
                <c:pt idx="9">
                  <c:v>Gender equality</c:v>
                </c:pt>
                <c:pt idx="10">
                  <c:v>Climate action</c:v>
                </c:pt>
                <c:pt idx="11">
                  <c:v>Affordable and clean energy</c:v>
                </c:pt>
                <c:pt idx="12">
                  <c:v>Responsible consumption and production</c:v>
                </c:pt>
                <c:pt idx="13">
                  <c:v>Peace, justice and strong institutions</c:v>
                </c:pt>
                <c:pt idx="14">
                  <c:v>Industry, innovation and infrastructures</c:v>
                </c:pt>
                <c:pt idx="15">
                  <c:v>Life below water</c:v>
                </c:pt>
                <c:pt idx="16">
                  <c:v>Life on land</c:v>
                </c:pt>
              </c:strCache>
            </c:strRef>
          </c:cat>
          <c:val>
            <c:numRef>
              <c:f>Munka1!$C$13:$C$29</c:f>
              <c:numCache>
                <c:formatCode>0.00%</c:formatCode>
                <c:ptCount val="17"/>
                <c:pt idx="0">
                  <c:v>0.78400000000000003</c:v>
                </c:pt>
                <c:pt idx="1">
                  <c:v>0.59399999999999997</c:v>
                </c:pt>
                <c:pt idx="2">
                  <c:v>0.48599999999999999</c:v>
                </c:pt>
                <c:pt idx="3" formatCode="0%">
                  <c:v>0.46</c:v>
                </c:pt>
                <c:pt idx="4" formatCode="0%">
                  <c:v>0.46</c:v>
                </c:pt>
                <c:pt idx="5" formatCode="0%">
                  <c:v>0.35</c:v>
                </c:pt>
                <c:pt idx="6" formatCode="0%">
                  <c:v>0.35</c:v>
                </c:pt>
                <c:pt idx="7">
                  <c:v>0.24299999999999999</c:v>
                </c:pt>
                <c:pt idx="8">
                  <c:v>0.216</c:v>
                </c:pt>
                <c:pt idx="9" formatCode="0%">
                  <c:v>0.19</c:v>
                </c:pt>
                <c:pt idx="10" formatCode="0%">
                  <c:v>0.19</c:v>
                </c:pt>
                <c:pt idx="11" formatCode="0%">
                  <c:v>0.16</c:v>
                </c:pt>
                <c:pt idx="12">
                  <c:v>0.13500000000000001</c:v>
                </c:pt>
                <c:pt idx="13">
                  <c:v>0.108</c:v>
                </c:pt>
                <c:pt idx="14" formatCode="0%">
                  <c:v>0.08</c:v>
                </c:pt>
                <c:pt idx="15" formatCode="0%">
                  <c:v>0</c:v>
                </c:pt>
                <c:pt idx="16" formatCode="0%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F6-49E3-820E-178457DC9E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9908943"/>
        <c:axId val="209918095"/>
      </c:barChart>
      <c:catAx>
        <c:axId val="2099089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209918095"/>
        <c:crosses val="autoZero"/>
        <c:auto val="1"/>
        <c:lblAlgn val="ctr"/>
        <c:lblOffset val="100"/>
        <c:noMultiLvlLbl val="0"/>
      </c:catAx>
      <c:valAx>
        <c:axId val="2099180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u-HU" dirty="0" err="1" smtClean="0"/>
                  <a:t>Frequency</a:t>
                </a:r>
                <a:r>
                  <a:rPr lang="hu-HU" dirty="0" smtClean="0"/>
                  <a:t> </a:t>
                </a:r>
                <a:r>
                  <a:rPr lang="hu-HU" baseline="0" dirty="0" smtClean="0"/>
                  <a:t>of </a:t>
                </a:r>
                <a:r>
                  <a:rPr lang="hu-HU" baseline="0" dirty="0" err="1" smtClean="0"/>
                  <a:t>the</a:t>
                </a:r>
                <a:r>
                  <a:rPr lang="hu-HU" baseline="0" dirty="0" smtClean="0"/>
                  <a:t> </a:t>
                </a:r>
                <a:r>
                  <a:rPr lang="hu-HU" baseline="0" dirty="0" err="1" smtClean="0"/>
                  <a:t>intervention</a:t>
                </a:r>
                <a:r>
                  <a:rPr lang="hu-HU" baseline="0" dirty="0" smtClean="0"/>
                  <a:t> </a:t>
                </a:r>
                <a:r>
                  <a:rPr lang="hu-HU" baseline="0" dirty="0" err="1" smtClean="0"/>
                  <a:t>field</a:t>
                </a:r>
                <a:endParaRPr lang="hu-HU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</c:title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2099089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/>
              <a:t>Need for social
innovation actions in Hungary according to social </a:t>
            </a:r>
            <a:r>
              <a:rPr lang="en-US" sz="1400" dirty="0" smtClean="0"/>
              <a:t>challenges</a:t>
            </a:r>
            <a:endParaRPr lang="en-US" sz="14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Munka1!$C$30:$C$31</c:f>
              <c:strCache>
                <c:ptCount val="2"/>
                <c:pt idx="0">
                  <c:v>Need for social
innovation actions in Hungary according to social challenges</c:v>
                </c:pt>
                <c:pt idx="1">
                  <c:v>Proportion of stongly agree and agree answers (cumulated) (%)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Munka1!$B$32:$B$54</c:f>
              <c:strCache>
                <c:ptCount val="23"/>
                <c:pt idx="0">
                  <c:v>Health care</c:v>
                </c:pt>
                <c:pt idx="1">
                  <c:v>Poverty and social exclusion</c:v>
                </c:pt>
                <c:pt idx="2">
                  <c:v>Situation of disadvantaged young people</c:v>
                </c:pt>
                <c:pt idx="3">
                  <c:v>Socio-cultural segregation of ethnic minorities (e.g. romany people)</c:v>
                </c:pt>
                <c:pt idx="4">
                  <c:v>Disadvantages in the labor market </c:v>
                </c:pt>
                <c:pt idx="5">
                  <c:v>Depopulation of regions, emigration of young people, brain drain</c:v>
                </c:pt>
                <c:pt idx="6">
                  <c:v>Situation of people distant from employment / long-term unemployed</c:v>
                </c:pt>
                <c:pt idx="7">
                  <c:v>Climate crisis</c:v>
                </c:pt>
                <c:pt idx="8">
                  <c:v>The quality and accessibility of public services</c:v>
                </c:pt>
                <c:pt idx="9">
                  <c:v>Environment and sustainability</c:v>
                </c:pt>
                <c:pt idx="10">
                  <c:v>Disadvantages of digitalization (e.g. cybercrime, cyberbullying, loss of jobs etc.)</c:v>
                </c:pt>
                <c:pt idx="11">
                  <c:v>Sustainable mobility concepts</c:v>
                </c:pt>
                <c:pt idx="12">
                  <c:v>Living conditions of the elderly</c:v>
                </c:pt>
                <c:pt idx="13">
                  <c:v>Human rights violations</c:v>
                </c:pt>
                <c:pt idx="14">
                  <c:v>Demographic change</c:v>
                </c:pt>
                <c:pt idx="15">
                  <c:v>Unequal treatment in the education system</c:v>
                </c:pt>
                <c:pt idx="16">
                  <c:v>Challenges of lifelong learning</c:v>
                </c:pt>
                <c:pt idx="17">
                  <c:v>Inclusion of people with disabilities</c:v>
                </c:pt>
                <c:pt idx="18">
                  <c:v>Discrimination on the basis of sexual orientation</c:v>
                </c:pt>
                <c:pt idx="19">
                  <c:v>Situation of refugees</c:v>
                </c:pt>
                <c:pt idx="20">
                  <c:v>Gender Inequalities / Unequal treatment on the grounds of gender</c:v>
                </c:pt>
                <c:pt idx="21">
                  <c:v>Unequal treatment of people with a migration background</c:v>
                </c:pt>
                <c:pt idx="22">
                  <c:v>International development cooperation</c:v>
                </c:pt>
              </c:strCache>
            </c:strRef>
          </c:cat>
          <c:val>
            <c:numRef>
              <c:f>Munka1!$C$32:$C$54</c:f>
              <c:numCache>
                <c:formatCode>0.00%</c:formatCode>
                <c:ptCount val="23"/>
                <c:pt idx="0" formatCode="0%">
                  <c:v>0.97</c:v>
                </c:pt>
                <c:pt idx="1">
                  <c:v>0.94499999999999995</c:v>
                </c:pt>
                <c:pt idx="2">
                  <c:v>0.94499999999999995</c:v>
                </c:pt>
                <c:pt idx="3">
                  <c:v>0.94499999999999995</c:v>
                </c:pt>
                <c:pt idx="4" formatCode="0%">
                  <c:v>0.92</c:v>
                </c:pt>
                <c:pt idx="5" formatCode="0%">
                  <c:v>0.89</c:v>
                </c:pt>
                <c:pt idx="6" formatCode="0%">
                  <c:v>0.89</c:v>
                </c:pt>
                <c:pt idx="7" formatCode="0%">
                  <c:v>0.89</c:v>
                </c:pt>
                <c:pt idx="8">
                  <c:v>0.86499999999999999</c:v>
                </c:pt>
                <c:pt idx="9">
                  <c:v>0.86499999999999999</c:v>
                </c:pt>
                <c:pt idx="10">
                  <c:v>0.86499999999999999</c:v>
                </c:pt>
                <c:pt idx="11">
                  <c:v>0.86499999999999999</c:v>
                </c:pt>
                <c:pt idx="12" formatCode="0%">
                  <c:v>0.84</c:v>
                </c:pt>
                <c:pt idx="13" formatCode="0%">
                  <c:v>0.84</c:v>
                </c:pt>
                <c:pt idx="14" formatCode="0%">
                  <c:v>0.81</c:v>
                </c:pt>
                <c:pt idx="15" formatCode="0%">
                  <c:v>0.75</c:v>
                </c:pt>
                <c:pt idx="16" formatCode="0%">
                  <c:v>0.7</c:v>
                </c:pt>
                <c:pt idx="17">
                  <c:v>0.67500000000000004</c:v>
                </c:pt>
                <c:pt idx="18">
                  <c:v>0.59499999999999997</c:v>
                </c:pt>
                <c:pt idx="19">
                  <c:v>0.59499999999999997</c:v>
                </c:pt>
                <c:pt idx="20" formatCode="0%">
                  <c:v>0.51</c:v>
                </c:pt>
                <c:pt idx="21" formatCode="0%">
                  <c:v>0.51</c:v>
                </c:pt>
                <c:pt idx="22" formatCode="0%">
                  <c:v>0.38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BE-4EB2-8245-0ED324C730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0586191"/>
        <c:axId val="200587023"/>
      </c:barChart>
      <c:catAx>
        <c:axId val="2005861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200587023"/>
        <c:crosses val="autoZero"/>
        <c:auto val="1"/>
        <c:lblAlgn val="ctr"/>
        <c:lblOffset val="100"/>
        <c:noMultiLvlLbl val="0"/>
      </c:catAx>
      <c:valAx>
        <c:axId val="2005870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u-HU" sz="1000" b="0" i="0" baseline="0" dirty="0" err="1" smtClean="0">
                    <a:effectLst/>
                  </a:rPr>
                  <a:t>Frequency</a:t>
                </a:r>
                <a:r>
                  <a:rPr lang="hu-HU" sz="1000" b="0" i="0" baseline="0" dirty="0" smtClean="0">
                    <a:effectLst/>
                  </a:rPr>
                  <a:t> of s</a:t>
                </a:r>
                <a:r>
                  <a:rPr lang="en-US" sz="1000" b="0" i="0" baseline="0" smtClean="0">
                    <a:effectLst/>
                  </a:rPr>
                  <a:t>tongly agree and agree answers (cumulated) (%)</a:t>
                </a:r>
                <a:endParaRPr lang="hu-HU" sz="10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2005861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Most important actors of SI in Hungary</a:t>
            </a:r>
            <a:endParaRPr lang="en-US" dirty="0"/>
          </a:p>
        </c:rich>
      </c:tx>
      <c:layout>
        <c:manualLayout>
          <c:xMode val="edge"/>
          <c:yMode val="edge"/>
          <c:x val="0.32199300087489063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Munka1!$B$57</c:f>
              <c:strCache>
                <c:ptCount val="1"/>
                <c:pt idx="0">
                  <c:v>Level of importance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Munka1!$A$58:$A$67</c:f>
              <c:strCache>
                <c:ptCount val="10"/>
                <c:pt idx="0">
                  <c:v>Non-profit organizations/associations/companies</c:v>
                </c:pt>
                <c:pt idx="1">
                  <c:v>Social enterprises</c:v>
                </c:pt>
                <c:pt idx="2">
                  <c:v>NGOs</c:v>
                </c:pt>
                <c:pt idx="3">
                  <c:v>Municipalities/district administrations</c:v>
                </c:pt>
                <c:pt idx="4">
                  <c:v>Individuals</c:v>
                </c:pt>
                <c:pt idx="5">
                  <c:v>Social/Political Movements</c:v>
                </c:pt>
                <c:pt idx="6">
                  <c:v>Research and consulting institutions</c:v>
                </c:pt>
                <c:pt idx="7">
                  <c:v>Profitable enterprises</c:v>
                </c:pt>
                <c:pt idx="8">
                  <c:v>State administrations</c:v>
                </c:pt>
                <c:pt idx="9">
                  <c:v>Media</c:v>
                </c:pt>
              </c:strCache>
            </c:strRef>
          </c:cat>
          <c:val>
            <c:numRef>
              <c:f>Munka1!$B$58:$B$67</c:f>
              <c:numCache>
                <c:formatCode>0.00%</c:formatCode>
                <c:ptCount val="10"/>
                <c:pt idx="0" formatCode="0%">
                  <c:v>0.84</c:v>
                </c:pt>
                <c:pt idx="1">
                  <c:v>0.67500000000000004</c:v>
                </c:pt>
                <c:pt idx="2" formatCode="0%">
                  <c:v>0.54</c:v>
                </c:pt>
                <c:pt idx="3">
                  <c:v>0.48499999999999999</c:v>
                </c:pt>
                <c:pt idx="4" formatCode="0%">
                  <c:v>0.43</c:v>
                </c:pt>
                <c:pt idx="5" formatCode="0%">
                  <c:v>0.4</c:v>
                </c:pt>
                <c:pt idx="6" formatCode="0%">
                  <c:v>0.4</c:v>
                </c:pt>
                <c:pt idx="7" formatCode="0%">
                  <c:v>0.38</c:v>
                </c:pt>
                <c:pt idx="8" formatCode="0%">
                  <c:v>0.24</c:v>
                </c:pt>
                <c:pt idx="9" formatCode="0%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06-405E-827C-EF8F6C1033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559791"/>
        <c:axId val="390562287"/>
      </c:barChart>
      <c:catAx>
        <c:axId val="390559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90562287"/>
        <c:crosses val="autoZero"/>
        <c:auto val="1"/>
        <c:lblAlgn val="ctr"/>
        <c:lblOffset val="100"/>
        <c:noMultiLvlLbl val="0"/>
      </c:catAx>
      <c:valAx>
        <c:axId val="3905622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u-HU" dirty="0" err="1" smtClean="0"/>
                  <a:t>Frequency</a:t>
                </a:r>
                <a:r>
                  <a:rPr lang="hu-HU" dirty="0" smtClean="0"/>
                  <a:t> of </a:t>
                </a:r>
                <a:r>
                  <a:rPr lang="hu-HU" dirty="0" err="1" smtClean="0"/>
                  <a:t>selection</a:t>
                </a:r>
                <a:r>
                  <a:rPr lang="hu-HU" dirty="0" smtClean="0"/>
                  <a:t> of </a:t>
                </a:r>
                <a:r>
                  <a:rPr lang="hu-HU" dirty="0" err="1" smtClean="0"/>
                  <a:t>stakeholders</a:t>
                </a:r>
                <a:endParaRPr lang="hu-HU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90559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/>
              <a:t>Need for support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Munka1!$B$76:$B$95</c:f>
              <c:strCache>
                <c:ptCount val="20"/>
                <c:pt idx="0">
                  <c:v>Financial resources for the implementation of projects</c:v>
                </c:pt>
                <c:pt idx="1">
                  <c:v>Networking opportunities with local stakeholders</c:v>
                </c:pt>
                <c:pt idx="2">
                  <c:v>Exchange of experiences and know-how with other countries</c:v>
                </c:pt>
                <c:pt idx="3">
                  <c:v>Cooperation between administrative authorities and civil society stakeholders </c:v>
                </c:pt>
                <c:pt idx="4">
                  <c:v>Evaluation/impact assessment of individual social innovation projects</c:v>
                </c:pt>
                <c:pt idx="5">
                  <c:v>Community organization/development, strengthening civic participation</c:v>
                </c:pt>
                <c:pt idx="6">
                  <c:v>Networking opportunities with supra-regional stakeholders</c:v>
                </c:pt>
                <c:pt idx="7">
                  <c:v>Mapping and collecting domestic and international good pactices of social innovation</c:v>
                </c:pt>
                <c:pt idx="8">
                  <c:v>Training of social innovation experts/managers</c:v>
                </c:pt>
                <c:pt idx="9">
                  <c:v>Active support in planning social innovation subsidy programs and calls </c:v>
                </c:pt>
                <c:pt idx="10">
                  <c:v>Identification of (scalable) social innovation good practices through social innovation contests</c:v>
                </c:pt>
                <c:pt idx="11">
                  <c:v>Access to social innovation related news, studies, good examples etc. through online surfaces/platforms</c:v>
                </c:pt>
                <c:pt idx="12">
                  <c:v>Eployment of social innovation experts/managers</c:v>
                </c:pt>
                <c:pt idx="13">
                  <c:v>Access to databases of social innovation stakoholders and experts</c:v>
                </c:pt>
                <c:pt idx="14">
                  <c:v>Human resources for the implementation of projects</c:v>
                </c:pt>
                <c:pt idx="15">
                  <c:v>Monitoring of social innovation subsidy programs</c:v>
                </c:pt>
                <c:pt idx="16">
                  <c:v>Action research for understanding the enabling local environment and the community acceptance in case of social innovation good practices</c:v>
                </c:pt>
                <c:pt idx="17">
                  <c:v>General advice on definition and criteria (what is Social Innovation?)</c:v>
                </c:pt>
                <c:pt idx="18">
                  <c:v>Concrete support in the preparation of project applications</c:v>
                </c:pt>
                <c:pt idx="19">
                  <c:v>Pre-evaluation of social innovation project proposals</c:v>
                </c:pt>
              </c:strCache>
            </c:strRef>
          </c:cat>
          <c:val>
            <c:numRef>
              <c:f>Munka1!$D$76:$D$95</c:f>
              <c:numCache>
                <c:formatCode>0%</c:formatCode>
                <c:ptCount val="20"/>
                <c:pt idx="0">
                  <c:v>1</c:v>
                </c:pt>
                <c:pt idx="1">
                  <c:v>0.97</c:v>
                </c:pt>
                <c:pt idx="2" formatCode="0.00%">
                  <c:v>0.94499999999999995</c:v>
                </c:pt>
                <c:pt idx="3" formatCode="0.00%">
                  <c:v>0.94499999999999995</c:v>
                </c:pt>
                <c:pt idx="4">
                  <c:v>0.92</c:v>
                </c:pt>
                <c:pt idx="5">
                  <c:v>0.89</c:v>
                </c:pt>
                <c:pt idx="6">
                  <c:v>0.89</c:v>
                </c:pt>
                <c:pt idx="7">
                  <c:v>0.89</c:v>
                </c:pt>
                <c:pt idx="8" formatCode="0.00%">
                  <c:v>0.86499999999999999</c:v>
                </c:pt>
                <c:pt idx="9" formatCode="0.00%">
                  <c:v>0.86499999999999999</c:v>
                </c:pt>
                <c:pt idx="10" formatCode="0.00%">
                  <c:v>0.86499999999999999</c:v>
                </c:pt>
                <c:pt idx="11" formatCode="0.00%">
                  <c:v>0.86499999999999999</c:v>
                </c:pt>
                <c:pt idx="12">
                  <c:v>0.84</c:v>
                </c:pt>
                <c:pt idx="13">
                  <c:v>0.84</c:v>
                </c:pt>
                <c:pt idx="14">
                  <c:v>0.81</c:v>
                </c:pt>
                <c:pt idx="15">
                  <c:v>0.81</c:v>
                </c:pt>
                <c:pt idx="16">
                  <c:v>0.78</c:v>
                </c:pt>
                <c:pt idx="17">
                  <c:v>0.73</c:v>
                </c:pt>
                <c:pt idx="18">
                  <c:v>0.73</c:v>
                </c:pt>
                <c:pt idx="19">
                  <c:v>0.73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46-41DF-B350-8A4C0A1AFD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0750575"/>
        <c:axId val="330745167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>
                      <a:tint val="77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Munka1!$B$76:$B$95</c15:sqref>
                        </c15:formulaRef>
                      </c:ext>
                    </c:extLst>
                    <c:strCache>
                      <c:ptCount val="20"/>
                      <c:pt idx="0">
                        <c:v>Financial resources for the implementation of projects</c:v>
                      </c:pt>
                      <c:pt idx="1">
                        <c:v>Networking opportunities with local stakeholders</c:v>
                      </c:pt>
                      <c:pt idx="2">
                        <c:v>Exchange of experiences and know-how with other countries</c:v>
                      </c:pt>
                      <c:pt idx="3">
                        <c:v>Cooperation between administrative authorities and civil society stakeholders </c:v>
                      </c:pt>
                      <c:pt idx="4">
                        <c:v>Evaluation/impact assessment of individual social innovation projects</c:v>
                      </c:pt>
                      <c:pt idx="5">
                        <c:v>Community organization/development, strengthening civic participation</c:v>
                      </c:pt>
                      <c:pt idx="6">
                        <c:v>Networking opportunities with supra-regional stakeholders</c:v>
                      </c:pt>
                      <c:pt idx="7">
                        <c:v>Mapping and collecting domestic and international good pactices of social innovation</c:v>
                      </c:pt>
                      <c:pt idx="8">
                        <c:v>Training of social innovation experts/managers</c:v>
                      </c:pt>
                      <c:pt idx="9">
                        <c:v>Active support in planning social innovation subsidy programs and calls </c:v>
                      </c:pt>
                      <c:pt idx="10">
                        <c:v>Identification of (scalable) social innovation good practices through social innovation contests</c:v>
                      </c:pt>
                      <c:pt idx="11">
                        <c:v>Access to social innovation related news, studies, good examples etc. through online surfaces/platforms</c:v>
                      </c:pt>
                      <c:pt idx="12">
                        <c:v>Eployment of social innovation experts/managers</c:v>
                      </c:pt>
                      <c:pt idx="13">
                        <c:v>Access to databases of social innovation stakoholders and experts</c:v>
                      </c:pt>
                      <c:pt idx="14">
                        <c:v>Human resources for the implementation of projects</c:v>
                      </c:pt>
                      <c:pt idx="15">
                        <c:v>Monitoring of social innovation subsidy programs</c:v>
                      </c:pt>
                      <c:pt idx="16">
                        <c:v>Action research for understanding the enabling local environment and the community acceptance in case of social innovation good practices</c:v>
                      </c:pt>
                      <c:pt idx="17">
                        <c:v>General advice on definition and criteria (what is Social Innovation?)</c:v>
                      </c:pt>
                      <c:pt idx="18">
                        <c:v>Concrete support in the preparation of project applications</c:v>
                      </c:pt>
                      <c:pt idx="19">
                        <c:v>Pre-evaluation of social innovation project proposals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Munka1!$C$76:$C$95</c15:sqref>
                        </c15:formulaRef>
                      </c:ext>
                    </c:extLst>
                    <c:numCache>
                      <c:formatCode>General</c:formatCode>
                      <c:ptCount val="20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9F46-41DF-B350-8A4C0A1AFD42}"/>
                  </c:ext>
                </c:extLst>
              </c15:ser>
            </c15:filteredBarSeries>
          </c:ext>
        </c:extLst>
      </c:barChart>
      <c:catAx>
        <c:axId val="3307505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30745167"/>
        <c:crosses val="autoZero"/>
        <c:auto val="1"/>
        <c:lblAlgn val="ctr"/>
        <c:lblOffset val="100"/>
        <c:noMultiLvlLbl val="0"/>
      </c:catAx>
      <c:valAx>
        <c:axId val="3307451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u-HU"/>
                  <a:t>Frequency of strongly agree and agree answers (cumulated) (%)</a:t>
                </a:r>
              </a:p>
              <a:p>
                <a:pPr>
                  <a:defRPr/>
                </a:pPr>
                <a:endParaRPr lang="hu-HU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30750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584E14-80CE-4801-B344-21381BE191A6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hu-HU"/>
        </a:p>
      </dgm:t>
    </dgm:pt>
    <dgm:pt modelId="{91B8E7FA-64B5-415D-A6AE-E42A5F7B448D}">
      <dgm:prSet phldrT="[Szöveg]"/>
      <dgm:spPr/>
      <dgm:t>
        <a:bodyPr/>
        <a:lstStyle/>
        <a:p>
          <a:r>
            <a:rPr lang="hu-HU" b="1" dirty="0" err="1" smtClean="0"/>
            <a:t>Target</a:t>
          </a:r>
          <a:r>
            <a:rPr lang="hu-HU" b="1" dirty="0" smtClean="0"/>
            <a:t> </a:t>
          </a:r>
          <a:r>
            <a:rPr lang="hu-HU" b="1" dirty="0" err="1" smtClean="0"/>
            <a:t>groups</a:t>
          </a:r>
          <a:r>
            <a:rPr lang="hu-HU" b="1" dirty="0" smtClean="0"/>
            <a:t> of SI</a:t>
          </a:r>
          <a:endParaRPr lang="hu-HU" b="1" dirty="0"/>
        </a:p>
      </dgm:t>
    </dgm:pt>
    <dgm:pt modelId="{93E4AD8E-8680-436C-877C-0417C1DD08C8}" type="parTrans" cxnId="{2342C05B-FB32-45D8-AC0A-67D75AE2BD2A}">
      <dgm:prSet/>
      <dgm:spPr/>
      <dgm:t>
        <a:bodyPr/>
        <a:lstStyle/>
        <a:p>
          <a:endParaRPr lang="hu-HU"/>
        </a:p>
      </dgm:t>
    </dgm:pt>
    <dgm:pt modelId="{813BF017-608D-41C5-8446-1DD30F97C3AC}" type="sibTrans" cxnId="{2342C05B-FB32-45D8-AC0A-67D75AE2BD2A}">
      <dgm:prSet/>
      <dgm:spPr/>
      <dgm:t>
        <a:bodyPr/>
        <a:lstStyle/>
        <a:p>
          <a:endParaRPr lang="hu-HU"/>
        </a:p>
      </dgm:t>
    </dgm:pt>
    <dgm:pt modelId="{8E551FFB-32D2-4C8B-B5F5-694FF1CCDAC9}">
      <dgm:prSet phldrT="[Szöveg]"/>
      <dgm:spPr/>
      <dgm:t>
        <a:bodyPr/>
        <a:lstStyle/>
        <a:p>
          <a:r>
            <a:rPr lang="hu-HU" b="1" dirty="0" err="1" smtClean="0"/>
            <a:t>Implementation</a:t>
          </a:r>
          <a:r>
            <a:rPr lang="hu-HU" b="1" dirty="0" smtClean="0"/>
            <a:t> </a:t>
          </a:r>
          <a:r>
            <a:rPr lang="hu-HU" b="1" dirty="0" err="1" smtClean="0"/>
            <a:t>period</a:t>
          </a:r>
          <a:endParaRPr lang="hu-HU" b="1" dirty="0"/>
        </a:p>
      </dgm:t>
    </dgm:pt>
    <dgm:pt modelId="{25DE6F9E-45B5-4AC9-BBC2-FC4BACCFAA03}" type="parTrans" cxnId="{1DD7B912-4104-4F82-B0A1-ADD56DCF4E0E}">
      <dgm:prSet/>
      <dgm:spPr/>
      <dgm:t>
        <a:bodyPr/>
        <a:lstStyle/>
        <a:p>
          <a:endParaRPr lang="hu-HU"/>
        </a:p>
      </dgm:t>
    </dgm:pt>
    <dgm:pt modelId="{263C0E30-067B-4BE9-8F5B-2B3AE04D26C3}" type="sibTrans" cxnId="{1DD7B912-4104-4F82-B0A1-ADD56DCF4E0E}">
      <dgm:prSet/>
      <dgm:spPr/>
      <dgm:t>
        <a:bodyPr/>
        <a:lstStyle/>
        <a:p>
          <a:endParaRPr lang="hu-HU"/>
        </a:p>
      </dgm:t>
    </dgm:pt>
    <dgm:pt modelId="{2FCED3D2-6395-4A13-AE8B-C2ADAEB113B1}">
      <dgm:prSet phldrT="[Szöveg]"/>
      <dgm:spPr/>
      <dgm:t>
        <a:bodyPr/>
        <a:lstStyle/>
        <a:p>
          <a:r>
            <a:rPr lang="hu-HU" b="1" dirty="0" err="1" smtClean="0"/>
            <a:t>Beneficiaries</a:t>
          </a:r>
          <a:r>
            <a:rPr lang="hu-HU" b="1" dirty="0" smtClean="0"/>
            <a:t> of </a:t>
          </a:r>
          <a:r>
            <a:rPr lang="hu-HU" b="1" dirty="0" err="1" smtClean="0"/>
            <a:t>subsidies</a:t>
          </a:r>
          <a:endParaRPr lang="hu-HU" b="1" dirty="0"/>
        </a:p>
      </dgm:t>
    </dgm:pt>
    <dgm:pt modelId="{B8BE81F6-7D97-407D-9378-A43206C8373F}" type="parTrans" cxnId="{5B8CE9A2-571E-4113-8145-462C54E06CE7}">
      <dgm:prSet/>
      <dgm:spPr/>
      <dgm:t>
        <a:bodyPr/>
        <a:lstStyle/>
        <a:p>
          <a:endParaRPr lang="hu-HU"/>
        </a:p>
      </dgm:t>
    </dgm:pt>
    <dgm:pt modelId="{2053001D-55D1-4146-8FE4-2454D3C744A0}" type="sibTrans" cxnId="{5B8CE9A2-571E-4113-8145-462C54E06CE7}">
      <dgm:prSet/>
      <dgm:spPr/>
      <dgm:t>
        <a:bodyPr/>
        <a:lstStyle/>
        <a:p>
          <a:endParaRPr lang="hu-HU"/>
        </a:p>
      </dgm:t>
    </dgm:pt>
    <dgm:pt modelId="{94300554-5382-4723-9DCE-2A66D2EDF01B}">
      <dgm:prSet phldrT="[Szöveg]"/>
      <dgm:spPr/>
      <dgm:t>
        <a:bodyPr/>
        <a:lstStyle/>
        <a:p>
          <a:r>
            <a:rPr lang="hu-HU" b="1" dirty="0" err="1" smtClean="0"/>
            <a:t>Budget</a:t>
          </a:r>
          <a:r>
            <a:rPr lang="hu-HU" b="1" dirty="0" smtClean="0"/>
            <a:t>/</a:t>
          </a:r>
          <a:r>
            <a:rPr lang="hu-HU" b="1" dirty="0" err="1" smtClean="0"/>
            <a:t>subsidy</a:t>
          </a:r>
          <a:endParaRPr lang="hu-HU" b="1" dirty="0"/>
        </a:p>
      </dgm:t>
    </dgm:pt>
    <dgm:pt modelId="{2146D00C-2A16-4FC6-BF8C-A8722DB9D22F}" type="parTrans" cxnId="{CF025C25-5022-43C2-A92F-46EECE84CA12}">
      <dgm:prSet/>
      <dgm:spPr/>
      <dgm:t>
        <a:bodyPr/>
        <a:lstStyle/>
        <a:p>
          <a:endParaRPr lang="hu-HU"/>
        </a:p>
      </dgm:t>
    </dgm:pt>
    <dgm:pt modelId="{BCFC88C3-9DCB-4A66-8A79-5803FCDE0EEF}" type="sibTrans" cxnId="{CF025C25-5022-43C2-A92F-46EECE84CA12}">
      <dgm:prSet/>
      <dgm:spPr/>
      <dgm:t>
        <a:bodyPr/>
        <a:lstStyle/>
        <a:p>
          <a:endParaRPr lang="hu-HU"/>
        </a:p>
      </dgm:t>
    </dgm:pt>
    <dgm:pt modelId="{1AAF804B-FE3E-4FAE-85A6-62B7741E33E6}">
      <dgm:prSet phldrT="[Szöveg]"/>
      <dgm:spPr/>
      <dgm:t>
        <a:bodyPr/>
        <a:lstStyle/>
        <a:p>
          <a:r>
            <a:rPr lang="hu-HU" b="1" dirty="0" err="1" smtClean="0"/>
            <a:t>Innovative</a:t>
          </a:r>
          <a:r>
            <a:rPr lang="hu-HU" b="1" dirty="0" smtClean="0"/>
            <a:t> </a:t>
          </a:r>
          <a:r>
            <a:rPr lang="hu-HU" b="1" dirty="0" err="1" smtClean="0"/>
            <a:t>intervention</a:t>
          </a:r>
          <a:r>
            <a:rPr lang="hu-HU" b="1" dirty="0" smtClean="0"/>
            <a:t> </a:t>
          </a:r>
          <a:r>
            <a:rPr lang="hu-HU" b="1" dirty="0" err="1" smtClean="0"/>
            <a:t>areas</a:t>
          </a:r>
          <a:r>
            <a:rPr lang="hu-HU" b="1" dirty="0" smtClean="0"/>
            <a:t> (</a:t>
          </a:r>
          <a:r>
            <a:rPr lang="hu-HU" b="1" dirty="0" err="1" smtClean="0"/>
            <a:t>focus</a:t>
          </a:r>
          <a:r>
            <a:rPr lang="hu-HU" b="1" dirty="0" smtClean="0"/>
            <a:t> </a:t>
          </a:r>
          <a:r>
            <a:rPr lang="hu-HU" b="1" dirty="0" err="1" smtClean="0"/>
            <a:t>areas</a:t>
          </a:r>
          <a:r>
            <a:rPr lang="hu-HU" b="1" dirty="0" smtClean="0"/>
            <a:t> of SI)</a:t>
          </a:r>
          <a:endParaRPr lang="hu-HU" b="1" dirty="0"/>
        </a:p>
      </dgm:t>
    </dgm:pt>
    <dgm:pt modelId="{207A44F1-7E57-4DFE-A5D7-2D690B6556F8}" type="parTrans" cxnId="{9A2870E6-6249-4716-AB95-3BB00033109A}">
      <dgm:prSet/>
      <dgm:spPr/>
      <dgm:t>
        <a:bodyPr/>
        <a:lstStyle/>
        <a:p>
          <a:endParaRPr lang="hu-HU"/>
        </a:p>
      </dgm:t>
    </dgm:pt>
    <dgm:pt modelId="{1F914915-F97B-46C0-94C5-1CA23B461073}" type="sibTrans" cxnId="{9A2870E6-6249-4716-AB95-3BB00033109A}">
      <dgm:prSet/>
      <dgm:spPr/>
      <dgm:t>
        <a:bodyPr/>
        <a:lstStyle/>
        <a:p>
          <a:endParaRPr lang="hu-HU"/>
        </a:p>
      </dgm:t>
    </dgm:pt>
    <dgm:pt modelId="{6F9BF180-D81D-4816-870F-2D6A42D274BE}" type="pres">
      <dgm:prSet presAssocID="{E0584E14-80CE-4801-B344-21381BE191A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882726F4-6B7F-4EDD-B740-D440288DB137}" type="pres">
      <dgm:prSet presAssocID="{91B8E7FA-64B5-415D-A6AE-E42A5F7B448D}" presName="node" presStyleLbl="node1" presStyleIdx="0" presStyleCnt="5" custLinFactNeighborX="-2440" custLinFactNeighborY="1538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CF3D567F-3C6D-4A0B-8CD7-78CDE158744D}" type="pres">
      <dgm:prSet presAssocID="{813BF017-608D-41C5-8446-1DD30F97C3AC}" presName="sibTrans" presStyleCnt="0"/>
      <dgm:spPr/>
    </dgm:pt>
    <dgm:pt modelId="{BA498EC6-8D07-4F14-9EE7-17EBEBC6C903}" type="pres">
      <dgm:prSet presAssocID="{8E551FFB-32D2-4C8B-B5F5-694FF1CCDAC9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9D4224BA-05C2-43AF-A3AB-F749B6057D75}" type="pres">
      <dgm:prSet presAssocID="{263C0E30-067B-4BE9-8F5B-2B3AE04D26C3}" presName="sibTrans" presStyleCnt="0"/>
      <dgm:spPr/>
    </dgm:pt>
    <dgm:pt modelId="{809E858D-D8FB-4625-B2FB-5A20A557874D}" type="pres">
      <dgm:prSet presAssocID="{2FCED3D2-6395-4A13-AE8B-C2ADAEB113B1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7C35C3A8-4FA1-4FC7-B943-554A1BAB6550}" type="pres">
      <dgm:prSet presAssocID="{2053001D-55D1-4146-8FE4-2454D3C744A0}" presName="sibTrans" presStyleCnt="0"/>
      <dgm:spPr/>
    </dgm:pt>
    <dgm:pt modelId="{0E6E9367-FBDA-49FC-A705-219CF3BAC264}" type="pres">
      <dgm:prSet presAssocID="{94300554-5382-4723-9DCE-2A66D2EDF01B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DFA938CB-5A01-441C-B122-C9A2E99ECF54}" type="pres">
      <dgm:prSet presAssocID="{BCFC88C3-9DCB-4A66-8A79-5803FCDE0EEF}" presName="sibTrans" presStyleCnt="0"/>
      <dgm:spPr/>
    </dgm:pt>
    <dgm:pt modelId="{00DEB059-9940-482E-8FBC-E4E0A49B86F7}" type="pres">
      <dgm:prSet presAssocID="{1AAF804B-FE3E-4FAE-85A6-62B7741E33E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9482A049-474A-4242-ADFE-16BA8B24A875}" type="presOf" srcId="{2FCED3D2-6395-4A13-AE8B-C2ADAEB113B1}" destId="{809E858D-D8FB-4625-B2FB-5A20A557874D}" srcOrd="0" destOrd="0" presId="urn:microsoft.com/office/officeart/2005/8/layout/default"/>
    <dgm:cxn modelId="{1DD7B912-4104-4F82-B0A1-ADD56DCF4E0E}" srcId="{E0584E14-80CE-4801-B344-21381BE191A6}" destId="{8E551FFB-32D2-4C8B-B5F5-694FF1CCDAC9}" srcOrd="1" destOrd="0" parTransId="{25DE6F9E-45B5-4AC9-BBC2-FC4BACCFAA03}" sibTransId="{263C0E30-067B-4BE9-8F5B-2B3AE04D26C3}"/>
    <dgm:cxn modelId="{2342C05B-FB32-45D8-AC0A-67D75AE2BD2A}" srcId="{E0584E14-80CE-4801-B344-21381BE191A6}" destId="{91B8E7FA-64B5-415D-A6AE-E42A5F7B448D}" srcOrd="0" destOrd="0" parTransId="{93E4AD8E-8680-436C-877C-0417C1DD08C8}" sibTransId="{813BF017-608D-41C5-8446-1DD30F97C3AC}"/>
    <dgm:cxn modelId="{9A2870E6-6249-4716-AB95-3BB00033109A}" srcId="{E0584E14-80CE-4801-B344-21381BE191A6}" destId="{1AAF804B-FE3E-4FAE-85A6-62B7741E33E6}" srcOrd="4" destOrd="0" parTransId="{207A44F1-7E57-4DFE-A5D7-2D690B6556F8}" sibTransId="{1F914915-F97B-46C0-94C5-1CA23B461073}"/>
    <dgm:cxn modelId="{E1CD184B-C5C2-48F4-BF17-9F34C3D33AF7}" type="presOf" srcId="{91B8E7FA-64B5-415D-A6AE-E42A5F7B448D}" destId="{882726F4-6B7F-4EDD-B740-D440288DB137}" srcOrd="0" destOrd="0" presId="urn:microsoft.com/office/officeart/2005/8/layout/default"/>
    <dgm:cxn modelId="{C54C537D-0BD7-4937-9E2E-71308E7031CF}" type="presOf" srcId="{E0584E14-80CE-4801-B344-21381BE191A6}" destId="{6F9BF180-D81D-4816-870F-2D6A42D274BE}" srcOrd="0" destOrd="0" presId="urn:microsoft.com/office/officeart/2005/8/layout/default"/>
    <dgm:cxn modelId="{2D2CE971-BDC5-43AF-A633-34875E3C2019}" type="presOf" srcId="{94300554-5382-4723-9DCE-2A66D2EDF01B}" destId="{0E6E9367-FBDA-49FC-A705-219CF3BAC264}" srcOrd="0" destOrd="0" presId="urn:microsoft.com/office/officeart/2005/8/layout/default"/>
    <dgm:cxn modelId="{A756D1D8-CD36-4422-8ACE-445FD1EEB205}" type="presOf" srcId="{8E551FFB-32D2-4C8B-B5F5-694FF1CCDAC9}" destId="{BA498EC6-8D07-4F14-9EE7-17EBEBC6C903}" srcOrd="0" destOrd="0" presId="urn:microsoft.com/office/officeart/2005/8/layout/default"/>
    <dgm:cxn modelId="{5B8CE9A2-571E-4113-8145-462C54E06CE7}" srcId="{E0584E14-80CE-4801-B344-21381BE191A6}" destId="{2FCED3D2-6395-4A13-AE8B-C2ADAEB113B1}" srcOrd="2" destOrd="0" parTransId="{B8BE81F6-7D97-407D-9378-A43206C8373F}" sibTransId="{2053001D-55D1-4146-8FE4-2454D3C744A0}"/>
    <dgm:cxn modelId="{CF025C25-5022-43C2-A92F-46EECE84CA12}" srcId="{E0584E14-80CE-4801-B344-21381BE191A6}" destId="{94300554-5382-4723-9DCE-2A66D2EDF01B}" srcOrd="3" destOrd="0" parTransId="{2146D00C-2A16-4FC6-BF8C-A8722DB9D22F}" sibTransId="{BCFC88C3-9DCB-4A66-8A79-5803FCDE0EEF}"/>
    <dgm:cxn modelId="{BF4A7BDE-4552-434D-8895-FF788A5C9632}" type="presOf" srcId="{1AAF804B-FE3E-4FAE-85A6-62B7741E33E6}" destId="{00DEB059-9940-482E-8FBC-E4E0A49B86F7}" srcOrd="0" destOrd="0" presId="urn:microsoft.com/office/officeart/2005/8/layout/default"/>
    <dgm:cxn modelId="{F9CD16E0-5F56-46FE-9233-DC8B837BCB48}" type="presParOf" srcId="{6F9BF180-D81D-4816-870F-2D6A42D274BE}" destId="{882726F4-6B7F-4EDD-B740-D440288DB137}" srcOrd="0" destOrd="0" presId="urn:microsoft.com/office/officeart/2005/8/layout/default"/>
    <dgm:cxn modelId="{CE53AD9E-7380-43D0-A26F-36237E3EC95D}" type="presParOf" srcId="{6F9BF180-D81D-4816-870F-2D6A42D274BE}" destId="{CF3D567F-3C6D-4A0B-8CD7-78CDE158744D}" srcOrd="1" destOrd="0" presId="urn:microsoft.com/office/officeart/2005/8/layout/default"/>
    <dgm:cxn modelId="{C3BCECB8-3F3D-443C-BB7D-4FE06F207437}" type="presParOf" srcId="{6F9BF180-D81D-4816-870F-2D6A42D274BE}" destId="{BA498EC6-8D07-4F14-9EE7-17EBEBC6C903}" srcOrd="2" destOrd="0" presId="urn:microsoft.com/office/officeart/2005/8/layout/default"/>
    <dgm:cxn modelId="{BAC83FA5-89EB-45B0-A165-C80D08FC98A5}" type="presParOf" srcId="{6F9BF180-D81D-4816-870F-2D6A42D274BE}" destId="{9D4224BA-05C2-43AF-A3AB-F749B6057D75}" srcOrd="3" destOrd="0" presId="urn:microsoft.com/office/officeart/2005/8/layout/default"/>
    <dgm:cxn modelId="{7024DF87-D56B-4272-BBCD-8DD52311F95F}" type="presParOf" srcId="{6F9BF180-D81D-4816-870F-2D6A42D274BE}" destId="{809E858D-D8FB-4625-B2FB-5A20A557874D}" srcOrd="4" destOrd="0" presId="urn:microsoft.com/office/officeart/2005/8/layout/default"/>
    <dgm:cxn modelId="{A7B3FA05-DA49-4DAA-ACCC-B5AD22F6AA56}" type="presParOf" srcId="{6F9BF180-D81D-4816-870F-2D6A42D274BE}" destId="{7C35C3A8-4FA1-4FC7-B943-554A1BAB6550}" srcOrd="5" destOrd="0" presId="urn:microsoft.com/office/officeart/2005/8/layout/default"/>
    <dgm:cxn modelId="{FBA3C113-F8D6-44FF-9B95-FBD8B27960AA}" type="presParOf" srcId="{6F9BF180-D81D-4816-870F-2D6A42D274BE}" destId="{0E6E9367-FBDA-49FC-A705-219CF3BAC264}" srcOrd="6" destOrd="0" presId="urn:microsoft.com/office/officeart/2005/8/layout/default"/>
    <dgm:cxn modelId="{3426238D-0712-4128-AB0D-DBEEB3B7B820}" type="presParOf" srcId="{6F9BF180-D81D-4816-870F-2D6A42D274BE}" destId="{DFA938CB-5A01-441C-B122-C9A2E99ECF54}" srcOrd="7" destOrd="0" presId="urn:microsoft.com/office/officeart/2005/8/layout/default"/>
    <dgm:cxn modelId="{EB6E6DBD-758F-4BAD-8AF0-8D1325C09FAB}" type="presParOf" srcId="{6F9BF180-D81D-4816-870F-2D6A42D274BE}" destId="{00DEB059-9940-482E-8FBC-E4E0A49B86F7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2726F4-6B7F-4EDD-B740-D440288DB137}">
      <dsp:nvSpPr>
        <dsp:cNvPr id="0" name=""/>
        <dsp:cNvSpPr/>
      </dsp:nvSpPr>
      <dsp:spPr>
        <a:xfrm>
          <a:off x="534794" y="599"/>
          <a:ext cx="1678099" cy="100685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600" b="1" kern="1200" dirty="0" err="1" smtClean="0"/>
            <a:t>Target</a:t>
          </a:r>
          <a:r>
            <a:rPr lang="hu-HU" sz="1600" b="1" kern="1200" dirty="0" smtClean="0"/>
            <a:t> </a:t>
          </a:r>
          <a:r>
            <a:rPr lang="hu-HU" sz="1600" b="1" kern="1200" dirty="0" err="1" smtClean="0"/>
            <a:t>groups</a:t>
          </a:r>
          <a:r>
            <a:rPr lang="hu-HU" sz="1600" b="1" kern="1200" dirty="0" smtClean="0"/>
            <a:t> of SI</a:t>
          </a:r>
          <a:endParaRPr lang="hu-HU" sz="1600" b="1" kern="1200" dirty="0"/>
        </a:p>
      </dsp:txBody>
      <dsp:txXfrm>
        <a:off x="534794" y="599"/>
        <a:ext cx="1678099" cy="1006859"/>
      </dsp:txXfrm>
    </dsp:sp>
    <dsp:sp modelId="{BA498EC6-8D07-4F14-9EE7-17EBEBC6C903}">
      <dsp:nvSpPr>
        <dsp:cNvPr id="0" name=""/>
        <dsp:cNvSpPr/>
      </dsp:nvSpPr>
      <dsp:spPr>
        <a:xfrm>
          <a:off x="2421649" y="299"/>
          <a:ext cx="1678099" cy="1006859"/>
        </a:xfrm>
        <a:prstGeom prst="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600" b="1" kern="1200" dirty="0" err="1" smtClean="0"/>
            <a:t>Implementation</a:t>
          </a:r>
          <a:r>
            <a:rPr lang="hu-HU" sz="1600" b="1" kern="1200" dirty="0" smtClean="0"/>
            <a:t> </a:t>
          </a:r>
          <a:r>
            <a:rPr lang="hu-HU" sz="1600" b="1" kern="1200" dirty="0" err="1" smtClean="0"/>
            <a:t>period</a:t>
          </a:r>
          <a:endParaRPr lang="hu-HU" sz="1600" b="1" kern="1200" dirty="0"/>
        </a:p>
      </dsp:txBody>
      <dsp:txXfrm>
        <a:off x="2421649" y="299"/>
        <a:ext cx="1678099" cy="1006859"/>
      </dsp:txXfrm>
    </dsp:sp>
    <dsp:sp modelId="{809E858D-D8FB-4625-B2FB-5A20A557874D}">
      <dsp:nvSpPr>
        <dsp:cNvPr id="0" name=""/>
        <dsp:cNvSpPr/>
      </dsp:nvSpPr>
      <dsp:spPr>
        <a:xfrm>
          <a:off x="4267558" y="299"/>
          <a:ext cx="1678099" cy="1006859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600" b="1" kern="1200" dirty="0" err="1" smtClean="0"/>
            <a:t>Beneficiaries</a:t>
          </a:r>
          <a:r>
            <a:rPr lang="hu-HU" sz="1600" b="1" kern="1200" dirty="0" smtClean="0"/>
            <a:t> of </a:t>
          </a:r>
          <a:r>
            <a:rPr lang="hu-HU" sz="1600" b="1" kern="1200" dirty="0" err="1" smtClean="0"/>
            <a:t>subsidies</a:t>
          </a:r>
          <a:endParaRPr lang="hu-HU" sz="1600" b="1" kern="1200" dirty="0"/>
        </a:p>
      </dsp:txBody>
      <dsp:txXfrm>
        <a:off x="4267558" y="299"/>
        <a:ext cx="1678099" cy="1006859"/>
      </dsp:txXfrm>
    </dsp:sp>
    <dsp:sp modelId="{0E6E9367-FBDA-49FC-A705-219CF3BAC264}">
      <dsp:nvSpPr>
        <dsp:cNvPr id="0" name=""/>
        <dsp:cNvSpPr/>
      </dsp:nvSpPr>
      <dsp:spPr>
        <a:xfrm>
          <a:off x="6113467" y="299"/>
          <a:ext cx="1678099" cy="1006859"/>
        </a:xfrm>
        <a:prstGeom prst="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600" b="1" kern="1200" dirty="0" err="1" smtClean="0"/>
            <a:t>Budget</a:t>
          </a:r>
          <a:r>
            <a:rPr lang="hu-HU" sz="1600" b="1" kern="1200" dirty="0" smtClean="0"/>
            <a:t>/</a:t>
          </a:r>
          <a:r>
            <a:rPr lang="hu-HU" sz="1600" b="1" kern="1200" dirty="0" err="1" smtClean="0"/>
            <a:t>subsidy</a:t>
          </a:r>
          <a:endParaRPr lang="hu-HU" sz="1600" b="1" kern="1200" dirty="0"/>
        </a:p>
      </dsp:txBody>
      <dsp:txXfrm>
        <a:off x="6113467" y="299"/>
        <a:ext cx="1678099" cy="1006859"/>
      </dsp:txXfrm>
    </dsp:sp>
    <dsp:sp modelId="{00DEB059-9940-482E-8FBC-E4E0A49B86F7}">
      <dsp:nvSpPr>
        <dsp:cNvPr id="0" name=""/>
        <dsp:cNvSpPr/>
      </dsp:nvSpPr>
      <dsp:spPr>
        <a:xfrm>
          <a:off x="7959376" y="299"/>
          <a:ext cx="1678099" cy="1006859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600" b="1" kern="1200" dirty="0" err="1" smtClean="0"/>
            <a:t>Innovative</a:t>
          </a:r>
          <a:r>
            <a:rPr lang="hu-HU" sz="1600" b="1" kern="1200" dirty="0" smtClean="0"/>
            <a:t> </a:t>
          </a:r>
          <a:r>
            <a:rPr lang="hu-HU" sz="1600" b="1" kern="1200" dirty="0" err="1" smtClean="0"/>
            <a:t>intervention</a:t>
          </a:r>
          <a:r>
            <a:rPr lang="hu-HU" sz="1600" b="1" kern="1200" dirty="0" smtClean="0"/>
            <a:t> </a:t>
          </a:r>
          <a:r>
            <a:rPr lang="hu-HU" sz="1600" b="1" kern="1200" dirty="0" err="1" smtClean="0"/>
            <a:t>areas</a:t>
          </a:r>
          <a:r>
            <a:rPr lang="hu-HU" sz="1600" b="1" kern="1200" dirty="0" smtClean="0"/>
            <a:t> (</a:t>
          </a:r>
          <a:r>
            <a:rPr lang="hu-HU" sz="1600" b="1" kern="1200" dirty="0" err="1" smtClean="0"/>
            <a:t>focus</a:t>
          </a:r>
          <a:r>
            <a:rPr lang="hu-HU" sz="1600" b="1" kern="1200" dirty="0" smtClean="0"/>
            <a:t> </a:t>
          </a:r>
          <a:r>
            <a:rPr lang="hu-HU" sz="1600" b="1" kern="1200" dirty="0" err="1" smtClean="0"/>
            <a:t>areas</a:t>
          </a:r>
          <a:r>
            <a:rPr lang="hu-HU" sz="1600" b="1" kern="1200" dirty="0" smtClean="0"/>
            <a:t> of SI)</a:t>
          </a:r>
          <a:endParaRPr lang="hu-HU" sz="1600" b="1" kern="1200" dirty="0"/>
        </a:p>
      </dsp:txBody>
      <dsp:txXfrm>
        <a:off x="7959376" y="299"/>
        <a:ext cx="1678099" cy="10068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128B3B-D947-4857-BF12-DDD120D673FF}" type="datetimeFigureOut">
              <a:rPr lang="hu-HU" smtClean="0"/>
              <a:t>2022. 03. 10.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69FB92-AB0D-473C-9E0E-7396F157BBC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39732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640" cy="11066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/>
          <a:lstStyle/>
          <a:p>
            <a:pPr algn="ctr">
              <a:lnSpc>
                <a:spcPct val="90000"/>
              </a:lnSpc>
            </a:pPr>
            <a:r>
              <a:rPr lang="hu-HU" sz="6000" b="0" strike="noStrike" spc="-1">
                <a:solidFill>
                  <a:srgbClr val="000000"/>
                </a:solidFill>
                <a:latin typeface="Calibri Light"/>
              </a:rPr>
              <a:t>Mintacím szerkesztése</a:t>
            </a:r>
            <a:endParaRPr lang="hu-HU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endParaRPr lang="hu-HU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lstStyle/>
          <a:p>
            <a:endParaRPr lang="hu-HU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CEE26931-DECD-42DA-92FE-36339E49F87F}" type="slidenum">
              <a:rPr lang="hu-H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hu-HU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800" b="0" strike="noStrike" spc="-1">
                <a:solidFill>
                  <a:srgbClr val="000000"/>
                </a:solidFill>
                <a:latin typeface="Calibri"/>
              </a:rPr>
              <a:t>Vázlatszöveg formátumának szerkesztése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hu-HU" sz="2000" b="0" strike="noStrike" spc="-1">
                <a:solidFill>
                  <a:srgbClr val="000000"/>
                </a:solidFill>
                <a:latin typeface="Calibri"/>
              </a:rPr>
              <a:t>Második vázlatszint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1800" b="0" strike="noStrike" spc="-1">
                <a:solidFill>
                  <a:srgbClr val="000000"/>
                </a:solidFill>
                <a:latin typeface="Calibri"/>
              </a:rPr>
              <a:t>Harmadik vázlatszint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hu-HU" sz="1800" b="0" strike="noStrike" spc="-1">
                <a:solidFill>
                  <a:srgbClr val="000000"/>
                </a:solidFill>
                <a:latin typeface="Calibri"/>
              </a:rPr>
              <a:t>Negyedik vázlatszint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000" b="0" strike="noStrike" spc="-1">
                <a:solidFill>
                  <a:srgbClr val="000000"/>
                </a:solidFill>
                <a:latin typeface="Calibri"/>
              </a:rPr>
              <a:t>Ötödik vázlatszint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000" b="0" strike="noStrike" spc="-1">
                <a:solidFill>
                  <a:srgbClr val="000000"/>
                </a:solidFill>
                <a:latin typeface="Calibri"/>
              </a:rPr>
              <a:t>Hatodik vázlatszint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000" b="0" strike="noStrike" spc="-1">
                <a:solidFill>
                  <a:srgbClr val="000000"/>
                </a:solidFill>
                <a:latin typeface="Calibri"/>
              </a:rPr>
              <a:t>Hetedik vázlatszint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1523880" y="1261440"/>
            <a:ext cx="9143640" cy="180360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hu-HU" sz="6000" b="0" strike="noStrike" spc="-1" dirty="0" err="1" smtClean="0">
                <a:solidFill>
                  <a:srgbClr val="000000"/>
                </a:solidFill>
                <a:latin typeface="Calibri Light"/>
              </a:rPr>
              <a:t>Results</a:t>
            </a:r>
            <a:r>
              <a:rPr lang="hu-HU" sz="6000" b="0" strike="noStrike" spc="-1" dirty="0" smtClean="0">
                <a:solidFill>
                  <a:srgbClr val="000000"/>
                </a:solidFill>
                <a:latin typeface="Calibri Light"/>
              </a:rPr>
              <a:t> of </a:t>
            </a:r>
            <a:r>
              <a:rPr lang="hu-HU" sz="6000" b="0" strike="noStrike" spc="-1" dirty="0" err="1" smtClean="0">
                <a:solidFill>
                  <a:srgbClr val="000000"/>
                </a:solidFill>
                <a:latin typeface="Calibri Light"/>
              </a:rPr>
              <a:t>the</a:t>
            </a:r>
            <a:r>
              <a:rPr lang="hu-HU" sz="6000" b="0" strike="noStrike" spc="-1" dirty="0" smtClean="0">
                <a:solidFill>
                  <a:srgbClr val="000000"/>
                </a:solidFill>
                <a:latin typeface="Calibri Light"/>
              </a:rPr>
              <a:t> </a:t>
            </a:r>
            <a:r>
              <a:rPr lang="hu-HU" sz="6000" b="0" strike="noStrike" spc="-1" dirty="0" err="1" smtClean="0">
                <a:solidFill>
                  <a:srgbClr val="000000"/>
                </a:solidFill>
                <a:latin typeface="Calibri Light"/>
              </a:rPr>
              <a:t>mapping</a:t>
            </a:r>
            <a:r>
              <a:rPr lang="hu-HU" sz="6000" b="0" strike="noStrike" spc="-1" dirty="0" smtClean="0">
                <a:solidFill>
                  <a:srgbClr val="000000"/>
                </a:solidFill>
                <a:latin typeface="Calibri Light"/>
              </a:rPr>
              <a:t> </a:t>
            </a:r>
            <a:r>
              <a:rPr lang="hu-HU" sz="6000" b="0" strike="noStrike" spc="-1" dirty="0" err="1" smtClean="0">
                <a:solidFill>
                  <a:srgbClr val="000000"/>
                </a:solidFill>
                <a:latin typeface="Calibri Light"/>
              </a:rPr>
              <a:t>activities</a:t>
            </a:r>
            <a:endParaRPr lang="hu-HU" sz="6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1523880" y="3584520"/>
            <a:ext cx="9143640" cy="16552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lang="hu-HU" sz="2800" b="1" i="1" spc="-1" dirty="0" smtClean="0">
                <a:solidFill>
                  <a:srgbClr val="000000"/>
                </a:solidFill>
                <a:latin typeface="Calibri"/>
              </a:rPr>
              <a:t>SI PLUS Partner meeting</a:t>
            </a: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lang="hu-HU" sz="2800" b="1" i="1" strike="noStrike" spc="-1" dirty="0" smtClean="0">
                <a:solidFill>
                  <a:srgbClr val="000000"/>
                </a:solidFill>
                <a:latin typeface="Calibri"/>
              </a:rPr>
              <a:t>3</a:t>
            </a:r>
            <a:r>
              <a:rPr lang="hu-HU" sz="2800" b="1" i="1" strike="noStrike" spc="-1" baseline="30000" dirty="0" smtClean="0">
                <a:solidFill>
                  <a:srgbClr val="000000"/>
                </a:solidFill>
                <a:latin typeface="Calibri"/>
              </a:rPr>
              <a:t>rd</a:t>
            </a:r>
            <a:r>
              <a:rPr lang="hu-HU" sz="2800" b="1" i="1" strike="noStrike" spc="-1" dirty="0" smtClean="0">
                <a:solidFill>
                  <a:srgbClr val="000000"/>
                </a:solidFill>
                <a:latin typeface="Calibri"/>
              </a:rPr>
              <a:t> of </a:t>
            </a:r>
            <a:r>
              <a:rPr lang="hu-HU" sz="2800" b="1" i="1" strike="noStrike" spc="-1" dirty="0" err="1" smtClean="0">
                <a:solidFill>
                  <a:srgbClr val="000000"/>
                </a:solidFill>
                <a:latin typeface="Calibri"/>
              </a:rPr>
              <a:t>March</a:t>
            </a:r>
            <a:r>
              <a:rPr lang="hu-HU" sz="2800" b="1" i="1" strike="noStrike" spc="-1" dirty="0" smtClean="0">
                <a:solidFill>
                  <a:srgbClr val="000000"/>
                </a:solidFill>
                <a:latin typeface="Calibri"/>
              </a:rPr>
              <a:t>, 2022</a:t>
            </a:r>
            <a:endParaRPr lang="hu-HU" sz="2800" b="0" strike="noStrike" spc="-1" dirty="0">
              <a:latin typeface="Arial"/>
            </a:endParaRPr>
          </a:p>
        </p:txBody>
      </p:sp>
      <p:sp>
        <p:nvSpPr>
          <p:cNvPr id="46" name="CustomShape 4"/>
          <p:cNvSpPr/>
          <p:nvPr/>
        </p:nvSpPr>
        <p:spPr>
          <a:xfrm flipV="1">
            <a:off x="-84240" y="-254880"/>
            <a:ext cx="12275640" cy="628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CustomShape 5"/>
          <p:cNvSpPr/>
          <p:nvPr/>
        </p:nvSpPr>
        <p:spPr>
          <a:xfrm>
            <a:off x="1415340" y="232560"/>
            <a:ext cx="9143640" cy="54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hu-HU" sz="1800" b="1" strike="noStrike" spc="-1" dirty="0" err="1" smtClean="0">
                <a:solidFill>
                  <a:srgbClr val="0070C0"/>
                </a:solidFill>
                <a:latin typeface="Calibri"/>
                <a:ea typeface="Times New Roman"/>
              </a:rPr>
              <a:t>Social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 smtClean="0">
                <a:solidFill>
                  <a:srgbClr val="0070C0"/>
                </a:solidFill>
                <a:latin typeface="Calibri"/>
                <a:ea typeface="Times New Roman"/>
              </a:rPr>
              <a:t>Innovation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 Plus – </a:t>
            </a:r>
            <a:r>
              <a:rPr lang="hu-HU" sz="1800" b="1" strike="noStrike" spc="-1" dirty="0" err="1" smtClean="0">
                <a:solidFill>
                  <a:srgbClr val="0070C0"/>
                </a:solidFill>
                <a:latin typeface="Calibri"/>
                <a:ea typeface="Times New Roman"/>
              </a:rPr>
              <a:t>Competence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 smtClean="0">
                <a:solidFill>
                  <a:srgbClr val="0070C0"/>
                </a:solidFill>
                <a:latin typeface="Calibri"/>
                <a:ea typeface="Times New Roman"/>
              </a:rPr>
              <a:t>Centres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 (SI PLUS) projekt</a:t>
            </a:r>
            <a:endParaRPr lang="hu-HU" sz="1800" b="0" strike="noStrike" spc="-1" dirty="0" smtClean="0">
              <a:latin typeface="Arial"/>
            </a:endParaRPr>
          </a:p>
        </p:txBody>
      </p:sp>
      <p:sp>
        <p:nvSpPr>
          <p:cNvPr id="48" name="CustomShape 6"/>
          <p:cNvSpPr/>
          <p:nvPr/>
        </p:nvSpPr>
        <p:spPr>
          <a:xfrm>
            <a:off x="5553720" y="1636200"/>
            <a:ext cx="10839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           	</a:t>
            </a:r>
            <a:endParaRPr lang="hu-HU" sz="1200" b="0" strike="noStrike" spc="-1">
              <a:latin typeface="Arial"/>
            </a:endParaRPr>
          </a:p>
        </p:txBody>
      </p:sp>
      <p:sp>
        <p:nvSpPr>
          <p:cNvPr id="49" name="CustomShape 7"/>
          <p:cNvSpPr/>
          <p:nvPr/>
        </p:nvSpPr>
        <p:spPr>
          <a:xfrm>
            <a:off x="5790600" y="2226600"/>
            <a:ext cx="6105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          </a:t>
            </a:r>
            <a:endParaRPr lang="hu-HU" sz="1200" b="0" strike="noStrike" spc="-1">
              <a:latin typeface="Arial"/>
            </a:endParaRPr>
          </a:p>
        </p:txBody>
      </p:sp>
      <p:grpSp>
        <p:nvGrpSpPr>
          <p:cNvPr id="12" name="Csoportba foglalás 11"/>
          <p:cNvGrpSpPr/>
          <p:nvPr/>
        </p:nvGrpSpPr>
        <p:grpSpPr>
          <a:xfrm>
            <a:off x="629100" y="5753200"/>
            <a:ext cx="10933200" cy="1104800"/>
            <a:chOff x="330080" y="5540620"/>
            <a:chExt cx="10933200" cy="1104800"/>
          </a:xfrm>
        </p:grpSpPr>
        <p:sp>
          <p:nvSpPr>
            <p:cNvPr id="13" name="TextShape 3"/>
            <p:cNvSpPr txBox="1"/>
            <p:nvPr/>
          </p:nvSpPr>
          <p:spPr>
            <a:xfrm>
              <a:off x="330080" y="5731380"/>
              <a:ext cx="10933200" cy="914040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/>
            <a:p>
              <a:pPr>
                <a:lnSpc>
                  <a:spcPct val="100000"/>
                </a:lnSpc>
              </a:pPr>
              <a:r>
                <a:rPr lang="hu-HU" sz="1200" b="1" spc="-1" dirty="0" smtClean="0">
                  <a:solidFill>
                    <a:srgbClr val="8B8B8B"/>
                  </a:solidFill>
                  <a:latin typeface="Calibri"/>
                </a:rPr>
                <a:t>9.3.2022</a:t>
              </a:r>
              <a:endParaRPr lang="hu-HU" sz="1200" b="0" strike="noStrike" spc="-1" dirty="0">
                <a:latin typeface="Times New Roman"/>
              </a:endParaRPr>
            </a:p>
          </p:txBody>
        </p:sp>
        <p:pic>
          <p:nvPicPr>
            <p:cNvPr id="14" name="Grafik 5"/>
            <p:cNvPicPr/>
            <p:nvPr/>
          </p:nvPicPr>
          <p:blipFill>
            <a:blip r:embed="rId2"/>
            <a:stretch/>
          </p:blipFill>
          <p:spPr>
            <a:xfrm>
              <a:off x="8680640" y="5824440"/>
              <a:ext cx="1275840" cy="72792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Kép 3"/>
            <p:cNvPicPr/>
            <p:nvPr/>
          </p:nvPicPr>
          <p:blipFill>
            <a:blip r:embed="rId3"/>
            <a:srcRect l="8433" t="12186" r="8112" b="11417"/>
            <a:stretch/>
          </p:blipFill>
          <p:spPr>
            <a:xfrm>
              <a:off x="5198360" y="5540620"/>
              <a:ext cx="1196640" cy="10223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Kép 5"/>
            <p:cNvPicPr/>
            <p:nvPr/>
          </p:nvPicPr>
          <p:blipFill>
            <a:blip r:embed="rId4"/>
            <a:stretch/>
          </p:blipFill>
          <p:spPr>
            <a:xfrm>
              <a:off x="1793840" y="5813820"/>
              <a:ext cx="1806840" cy="749160"/>
            </a:xfrm>
            <a:prstGeom prst="rect">
              <a:avLst/>
            </a:prstGeom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Shape 1"/>
          <p:cNvSpPr txBox="1"/>
          <p:nvPr/>
        </p:nvSpPr>
        <p:spPr>
          <a:xfrm>
            <a:off x="668960" y="1287190"/>
            <a:ext cx="9143640" cy="84635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hu-HU" sz="4000" b="1" strike="noStrike" spc="-1" dirty="0" err="1" smtClean="0">
                <a:solidFill>
                  <a:srgbClr val="000000"/>
                </a:solidFill>
                <a:latin typeface="Calibri Light"/>
              </a:rPr>
              <a:t>Overview</a:t>
            </a:r>
            <a:endParaRPr lang="hu-HU" sz="4000" b="1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TextShape 2"/>
          <p:cNvSpPr txBox="1"/>
          <p:nvPr/>
        </p:nvSpPr>
        <p:spPr>
          <a:xfrm>
            <a:off x="1523880" y="2599880"/>
            <a:ext cx="9143640" cy="299507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ts val="1001"/>
              </a:spcBef>
              <a:buFont typeface="+mj-lt"/>
              <a:buAutoNum type="arabicPeriod"/>
            </a:pPr>
            <a:r>
              <a:rPr lang="hu-HU" sz="2400" spc="-1" dirty="0" err="1" smtClean="0">
                <a:latin typeface="Arial"/>
              </a:rPr>
              <a:t>Objectives</a:t>
            </a:r>
            <a:r>
              <a:rPr lang="hu-HU" sz="2400" spc="-1" dirty="0" smtClean="0">
                <a:latin typeface="Arial"/>
              </a:rPr>
              <a:t>, </a:t>
            </a:r>
            <a:r>
              <a:rPr lang="hu-HU" sz="2400" spc="-1" dirty="0" err="1" smtClean="0">
                <a:latin typeface="Arial"/>
              </a:rPr>
              <a:t>resources</a:t>
            </a:r>
            <a:r>
              <a:rPr lang="hu-HU" sz="2400" spc="-1" dirty="0" smtClean="0">
                <a:latin typeface="Arial"/>
              </a:rPr>
              <a:t> and </a:t>
            </a:r>
            <a:r>
              <a:rPr lang="hu-HU" sz="2400" spc="-1" dirty="0" err="1" smtClean="0">
                <a:latin typeface="Arial"/>
              </a:rPr>
              <a:t>m</a:t>
            </a:r>
            <a:r>
              <a:rPr lang="hu-HU" sz="2400" b="0" strike="noStrike" spc="-1" dirty="0" err="1" smtClean="0">
                <a:latin typeface="Arial"/>
              </a:rPr>
              <a:t>ethodology</a:t>
            </a:r>
            <a:endParaRPr lang="hu-HU" sz="2400" spc="-1" dirty="0">
              <a:latin typeface="Arial"/>
            </a:endParaRPr>
          </a:p>
          <a:p>
            <a:pPr marL="457200" indent="-457200">
              <a:lnSpc>
                <a:spcPct val="90000"/>
              </a:lnSpc>
              <a:spcBef>
                <a:spcPts val="1001"/>
              </a:spcBef>
              <a:buFont typeface="+mj-lt"/>
              <a:buAutoNum type="arabicPeriod"/>
            </a:pPr>
            <a:r>
              <a:rPr lang="hu-HU" sz="2400" spc="-1" dirty="0" err="1" smtClean="0">
                <a:latin typeface="Arial"/>
              </a:rPr>
              <a:t>Social</a:t>
            </a:r>
            <a:r>
              <a:rPr lang="hu-HU" sz="2400" spc="-1" dirty="0" smtClean="0">
                <a:latin typeface="Arial"/>
              </a:rPr>
              <a:t> </a:t>
            </a:r>
            <a:r>
              <a:rPr lang="hu-HU" sz="2400" spc="-1" dirty="0" err="1">
                <a:latin typeface="Arial"/>
              </a:rPr>
              <a:t>i</a:t>
            </a:r>
            <a:r>
              <a:rPr lang="hu-HU" sz="2400" spc="-1" dirty="0" err="1" smtClean="0">
                <a:latin typeface="Arial"/>
              </a:rPr>
              <a:t>nnovation</a:t>
            </a:r>
            <a:r>
              <a:rPr lang="hu-HU" sz="2400" spc="-1" dirty="0" smtClean="0">
                <a:latin typeface="Arial"/>
              </a:rPr>
              <a:t> </a:t>
            </a:r>
            <a:r>
              <a:rPr lang="hu-HU" sz="2400" spc="-1" dirty="0" err="1" smtClean="0">
                <a:latin typeface="Arial"/>
              </a:rPr>
              <a:t>focus</a:t>
            </a:r>
            <a:r>
              <a:rPr lang="hu-HU" sz="2400" spc="-1" dirty="0" smtClean="0">
                <a:latin typeface="Arial"/>
              </a:rPr>
              <a:t> </a:t>
            </a:r>
            <a:r>
              <a:rPr lang="hu-HU" sz="2400" spc="-1" dirty="0" err="1" smtClean="0">
                <a:latin typeface="Arial"/>
              </a:rPr>
              <a:t>areas</a:t>
            </a:r>
            <a:r>
              <a:rPr lang="hu-HU" sz="2400" spc="-1" dirty="0" smtClean="0">
                <a:latin typeface="Arial"/>
              </a:rPr>
              <a:t> in Hungary</a:t>
            </a:r>
          </a:p>
          <a:p>
            <a:pPr marL="457200" indent="-457200">
              <a:lnSpc>
                <a:spcPct val="90000"/>
              </a:lnSpc>
              <a:spcBef>
                <a:spcPts val="1001"/>
              </a:spcBef>
              <a:buFont typeface="+mj-lt"/>
              <a:buAutoNum type="arabicPeriod"/>
            </a:pPr>
            <a:r>
              <a:rPr lang="hu-HU" sz="2400" spc="-1" dirty="0" smtClean="0">
                <a:latin typeface="Arial"/>
              </a:rPr>
              <a:t>Policy </a:t>
            </a:r>
            <a:r>
              <a:rPr lang="hu-HU" sz="2400" spc="-1" dirty="0" err="1" smtClean="0">
                <a:latin typeface="Arial"/>
              </a:rPr>
              <a:t>instruments</a:t>
            </a:r>
            <a:r>
              <a:rPr lang="hu-HU" sz="2400" spc="-1" dirty="0" smtClean="0">
                <a:latin typeface="Arial"/>
              </a:rPr>
              <a:t> </a:t>
            </a:r>
            <a:r>
              <a:rPr lang="hu-HU" sz="2400" spc="-1" dirty="0" err="1" smtClean="0">
                <a:latin typeface="Arial"/>
              </a:rPr>
              <a:t>for</a:t>
            </a:r>
            <a:r>
              <a:rPr lang="hu-HU" sz="2400" spc="-1" dirty="0" smtClean="0">
                <a:latin typeface="Arial"/>
              </a:rPr>
              <a:t> </a:t>
            </a:r>
            <a:r>
              <a:rPr lang="hu-HU" sz="2400" spc="-1" dirty="0" err="1" smtClean="0">
                <a:latin typeface="Arial"/>
              </a:rPr>
              <a:t>social</a:t>
            </a:r>
            <a:r>
              <a:rPr lang="hu-HU" sz="2400" spc="-1" dirty="0" smtClean="0">
                <a:latin typeface="Arial"/>
              </a:rPr>
              <a:t> </a:t>
            </a:r>
            <a:r>
              <a:rPr lang="hu-HU" sz="2400" spc="-1" dirty="0" err="1" smtClean="0">
                <a:latin typeface="Arial"/>
              </a:rPr>
              <a:t>innovation</a:t>
            </a:r>
            <a:r>
              <a:rPr lang="hu-HU" sz="2400" spc="-1" dirty="0" smtClean="0">
                <a:latin typeface="Arial"/>
              </a:rPr>
              <a:t> in Hungary</a:t>
            </a:r>
          </a:p>
          <a:p>
            <a:pPr marL="457200" indent="-457200">
              <a:lnSpc>
                <a:spcPct val="90000"/>
              </a:lnSpc>
              <a:spcBef>
                <a:spcPts val="1001"/>
              </a:spcBef>
              <a:buFont typeface="+mj-lt"/>
              <a:buAutoNum type="arabicPeriod"/>
            </a:pPr>
            <a:r>
              <a:rPr lang="hu-HU" sz="2400" spc="-1" dirty="0" err="1" smtClean="0">
                <a:latin typeface="Arial"/>
              </a:rPr>
              <a:t>Stakeholders</a:t>
            </a:r>
            <a:r>
              <a:rPr lang="hu-HU" sz="2400" spc="-1" dirty="0" smtClean="0">
                <a:latin typeface="Arial"/>
              </a:rPr>
              <a:t> of </a:t>
            </a:r>
            <a:r>
              <a:rPr lang="hu-HU" sz="2400" spc="-1" dirty="0" err="1" smtClean="0">
                <a:latin typeface="Arial"/>
              </a:rPr>
              <a:t>the</a:t>
            </a:r>
            <a:r>
              <a:rPr lang="hu-HU" sz="2400" spc="-1" dirty="0" smtClean="0">
                <a:latin typeface="Arial"/>
              </a:rPr>
              <a:t> </a:t>
            </a:r>
            <a:r>
              <a:rPr lang="hu-HU" sz="2400" spc="-1" dirty="0" err="1" smtClean="0">
                <a:latin typeface="Arial"/>
              </a:rPr>
              <a:t>social</a:t>
            </a:r>
            <a:r>
              <a:rPr lang="hu-HU" sz="2400" spc="-1" dirty="0" smtClean="0">
                <a:latin typeface="Arial"/>
              </a:rPr>
              <a:t> </a:t>
            </a:r>
            <a:r>
              <a:rPr lang="hu-HU" sz="2400" spc="-1" dirty="0" err="1" smtClean="0">
                <a:latin typeface="Arial"/>
              </a:rPr>
              <a:t>innovation</a:t>
            </a:r>
            <a:r>
              <a:rPr lang="hu-HU" sz="2400" spc="-1" dirty="0" smtClean="0">
                <a:latin typeface="Arial"/>
              </a:rPr>
              <a:t> </a:t>
            </a:r>
            <a:r>
              <a:rPr lang="hu-HU" sz="2400" spc="-1" dirty="0" err="1" smtClean="0">
                <a:latin typeface="Arial"/>
              </a:rPr>
              <a:t>ecosystem</a:t>
            </a:r>
            <a:r>
              <a:rPr lang="hu-HU" sz="2400" spc="-1" dirty="0" smtClean="0">
                <a:latin typeface="Arial"/>
              </a:rPr>
              <a:t> in Hungary </a:t>
            </a:r>
            <a:endParaRPr lang="hu-HU" sz="2400" spc="-1" dirty="0">
              <a:latin typeface="Arial"/>
            </a:endParaRPr>
          </a:p>
        </p:txBody>
      </p:sp>
      <p:sp>
        <p:nvSpPr>
          <p:cNvPr id="53" name="TextShape 3"/>
          <p:cNvSpPr txBox="1"/>
          <p:nvPr/>
        </p:nvSpPr>
        <p:spPr>
          <a:xfrm>
            <a:off x="405980" y="5973840"/>
            <a:ext cx="10933200" cy="9140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endParaRPr lang="hu-HU" sz="1200" b="0" strike="noStrike" spc="-1" dirty="0">
              <a:latin typeface="Times New Roman"/>
            </a:endParaRPr>
          </a:p>
        </p:txBody>
      </p:sp>
      <p:sp>
        <p:nvSpPr>
          <p:cNvPr id="56" name="CustomShape 4"/>
          <p:cNvSpPr/>
          <p:nvPr/>
        </p:nvSpPr>
        <p:spPr>
          <a:xfrm flipV="1">
            <a:off x="-84240" y="-254880"/>
            <a:ext cx="12275640" cy="628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" name="CustomShape 5"/>
          <p:cNvSpPr/>
          <p:nvPr/>
        </p:nvSpPr>
        <p:spPr>
          <a:xfrm>
            <a:off x="1415340" y="228510"/>
            <a:ext cx="9143640" cy="54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hu-HU" sz="1800" b="1" strike="noStrike" spc="-1" dirty="0" err="1" smtClean="0">
                <a:solidFill>
                  <a:srgbClr val="0070C0"/>
                </a:solidFill>
                <a:latin typeface="Calibri"/>
                <a:ea typeface="Times New Roman"/>
              </a:rPr>
              <a:t>Social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Innovation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Plus –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Competence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Centres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(SI PLUS) 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project</a:t>
            </a:r>
            <a:endParaRPr lang="hu-HU" sz="1800" b="0" strike="noStrike" spc="-1" dirty="0">
              <a:latin typeface="Arial"/>
            </a:endParaRPr>
          </a:p>
        </p:txBody>
      </p:sp>
      <p:sp>
        <p:nvSpPr>
          <p:cNvPr id="58" name="CustomShape 6"/>
          <p:cNvSpPr/>
          <p:nvPr/>
        </p:nvSpPr>
        <p:spPr>
          <a:xfrm>
            <a:off x="5553720" y="1636200"/>
            <a:ext cx="10839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           	</a:t>
            </a:r>
            <a:endParaRPr lang="hu-HU" sz="1200" b="0" strike="noStrike" spc="-1">
              <a:latin typeface="Arial"/>
            </a:endParaRPr>
          </a:p>
        </p:txBody>
      </p:sp>
      <p:sp>
        <p:nvSpPr>
          <p:cNvPr id="59" name="CustomShape 7"/>
          <p:cNvSpPr/>
          <p:nvPr/>
        </p:nvSpPr>
        <p:spPr>
          <a:xfrm>
            <a:off x="5790600" y="2226600"/>
            <a:ext cx="6105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          </a:t>
            </a:r>
            <a:endParaRPr lang="hu-HU" sz="1200" b="0" strike="noStrike" spc="-1">
              <a:latin typeface="Arial"/>
            </a:endParaRPr>
          </a:p>
        </p:txBody>
      </p:sp>
      <p:grpSp>
        <p:nvGrpSpPr>
          <p:cNvPr id="12" name="Csoportba foglalás 11"/>
          <p:cNvGrpSpPr/>
          <p:nvPr/>
        </p:nvGrpSpPr>
        <p:grpSpPr>
          <a:xfrm>
            <a:off x="586980" y="5753200"/>
            <a:ext cx="10933200" cy="1104800"/>
            <a:chOff x="330080" y="5540620"/>
            <a:chExt cx="10933200" cy="1104800"/>
          </a:xfrm>
        </p:grpSpPr>
        <p:sp>
          <p:nvSpPr>
            <p:cNvPr id="13" name="TextShape 3"/>
            <p:cNvSpPr txBox="1"/>
            <p:nvPr/>
          </p:nvSpPr>
          <p:spPr>
            <a:xfrm>
              <a:off x="330080" y="5731380"/>
              <a:ext cx="10933200" cy="914040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/>
            <a:p>
              <a:pPr>
                <a:lnSpc>
                  <a:spcPct val="100000"/>
                </a:lnSpc>
              </a:pPr>
              <a:fld id="{0DA1D17F-605D-43C0-AC10-93437ABE0501}" type="datetime1">
                <a:rPr lang="hu-HU" sz="1200" b="1" strike="noStrike" spc="-1">
                  <a:solidFill>
                    <a:srgbClr val="8B8B8B"/>
                  </a:solidFill>
                  <a:latin typeface="Calibri"/>
                </a:rPr>
                <a:t>2022. 03. 10.</a:t>
              </a:fld>
              <a:endParaRPr lang="hu-HU" sz="1200" b="0" strike="noStrike" spc="-1" dirty="0">
                <a:latin typeface="Times New Roman"/>
              </a:endParaRPr>
            </a:p>
          </p:txBody>
        </p:sp>
        <p:pic>
          <p:nvPicPr>
            <p:cNvPr id="14" name="Grafik 5"/>
            <p:cNvPicPr/>
            <p:nvPr/>
          </p:nvPicPr>
          <p:blipFill>
            <a:blip r:embed="rId2"/>
            <a:stretch/>
          </p:blipFill>
          <p:spPr>
            <a:xfrm>
              <a:off x="8680640" y="5824440"/>
              <a:ext cx="1275840" cy="72792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Kép 3"/>
            <p:cNvPicPr/>
            <p:nvPr/>
          </p:nvPicPr>
          <p:blipFill>
            <a:blip r:embed="rId3"/>
            <a:srcRect l="8433" t="12186" r="8112" b="11417"/>
            <a:stretch/>
          </p:blipFill>
          <p:spPr>
            <a:xfrm>
              <a:off x="5198360" y="5540620"/>
              <a:ext cx="1196640" cy="10223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Kép 5"/>
            <p:cNvPicPr/>
            <p:nvPr/>
          </p:nvPicPr>
          <p:blipFill>
            <a:blip r:embed="rId4"/>
            <a:stretch/>
          </p:blipFill>
          <p:spPr>
            <a:xfrm>
              <a:off x="1793840" y="5813820"/>
              <a:ext cx="1806840" cy="749160"/>
            </a:xfrm>
            <a:prstGeom prst="rect">
              <a:avLst/>
            </a:prstGeom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Shape 1"/>
          <p:cNvSpPr txBox="1"/>
          <p:nvPr/>
        </p:nvSpPr>
        <p:spPr>
          <a:xfrm>
            <a:off x="568960" y="821520"/>
            <a:ext cx="9143640" cy="6717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marL="457200" indent="-457200">
              <a:lnSpc>
                <a:spcPct val="90000"/>
              </a:lnSpc>
              <a:spcBef>
                <a:spcPts val="1001"/>
              </a:spcBef>
              <a:buFont typeface="+mj-lt"/>
              <a:buAutoNum type="arabicPeriod"/>
            </a:pPr>
            <a:r>
              <a:rPr lang="hu-HU" sz="2400" b="1" spc="-1" dirty="0" err="1"/>
              <a:t>Objectives</a:t>
            </a:r>
            <a:r>
              <a:rPr lang="hu-HU" sz="2400" b="1" spc="-1" dirty="0"/>
              <a:t>, </a:t>
            </a:r>
            <a:r>
              <a:rPr lang="hu-HU" sz="2400" b="1" spc="-1" dirty="0" err="1"/>
              <a:t>resources</a:t>
            </a:r>
            <a:r>
              <a:rPr lang="hu-HU" sz="2400" b="1" spc="-1" dirty="0"/>
              <a:t> and </a:t>
            </a:r>
            <a:r>
              <a:rPr lang="hu-HU" sz="2400" b="1" spc="-1" dirty="0" err="1" smtClean="0"/>
              <a:t>methodology</a:t>
            </a:r>
            <a:endParaRPr lang="hu-HU" sz="2400" b="1" spc="-1" dirty="0"/>
          </a:p>
        </p:txBody>
      </p:sp>
      <p:sp>
        <p:nvSpPr>
          <p:cNvPr id="52" name="TextShape 2"/>
          <p:cNvSpPr txBox="1"/>
          <p:nvPr/>
        </p:nvSpPr>
        <p:spPr>
          <a:xfrm>
            <a:off x="568960" y="1586340"/>
            <a:ext cx="11328400" cy="4204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z="2400" b="1" strike="noStrike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Objectives</a:t>
            </a:r>
            <a:r>
              <a:rPr lang="hu-HU" sz="2400" b="1" strike="noStrike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457200" indent="-457200">
              <a:lnSpc>
                <a:spcPct val="90000"/>
              </a:lnSpc>
              <a:spcBef>
                <a:spcPts val="1001"/>
              </a:spcBef>
              <a:buFont typeface="+mj-lt"/>
              <a:buAutoNum type="arabicPeriod"/>
            </a:pPr>
            <a:r>
              <a:rPr lang="en-US" sz="2400" spc="-1" dirty="0">
                <a:latin typeface="Calibri" panose="020F0502020204030204" pitchFamily="34" charset="0"/>
                <a:cs typeface="Calibri" panose="020F0502020204030204" pitchFamily="34" charset="0"/>
              </a:rPr>
              <a:t>Defining the concept and focus areas of social </a:t>
            </a:r>
            <a:r>
              <a:rPr lang="en-US" sz="24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innovation</a:t>
            </a:r>
            <a:r>
              <a:rPr lang="hu-HU" sz="24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in Hungary </a:t>
            </a:r>
          </a:p>
          <a:p>
            <a:pPr marL="457200" indent="-457200">
              <a:lnSpc>
                <a:spcPct val="90000"/>
              </a:lnSpc>
              <a:spcBef>
                <a:spcPts val="1001"/>
              </a:spcBef>
              <a:buFont typeface="+mj-lt"/>
              <a:buAutoNum type="arabicPeriod"/>
            </a:pPr>
            <a:r>
              <a:rPr lang="en-US" sz="24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Mapping </a:t>
            </a:r>
            <a:r>
              <a:rPr lang="en-US" sz="2400" spc="-1" dirty="0">
                <a:latin typeface="Calibri" panose="020F0502020204030204" pitchFamily="34" charset="0"/>
                <a:cs typeface="Calibri" panose="020F0502020204030204" pitchFamily="34" charset="0"/>
              </a:rPr>
              <a:t>policy instruments to support social </a:t>
            </a:r>
            <a:r>
              <a:rPr lang="en-US" sz="24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innovation</a:t>
            </a:r>
            <a:r>
              <a:rPr lang="hu-HU" sz="24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in Hungary</a:t>
            </a:r>
          </a:p>
          <a:p>
            <a:pPr marL="457200" indent="-457200">
              <a:lnSpc>
                <a:spcPct val="90000"/>
              </a:lnSpc>
              <a:spcBef>
                <a:spcPts val="1001"/>
              </a:spcBef>
              <a:buFont typeface="+mj-lt"/>
              <a:buAutoNum type="arabicPeriod"/>
            </a:pPr>
            <a:r>
              <a:rPr lang="en-US" sz="24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Defining stakeholders</a:t>
            </a:r>
            <a:r>
              <a:rPr lang="hu-HU" sz="24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hu-HU" sz="24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hu-HU" sz="24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4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  <a:r>
              <a:rPr lang="hu-HU" sz="24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4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innovation</a:t>
            </a:r>
            <a:r>
              <a:rPr lang="hu-HU" sz="24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4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ecosystem</a:t>
            </a:r>
            <a:r>
              <a:rPr lang="hu-HU" sz="24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in Hungary</a:t>
            </a:r>
            <a:endParaRPr lang="hu-HU" sz="24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z="2400" spc="-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z="2400" b="1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Resources</a:t>
            </a:r>
            <a:r>
              <a:rPr lang="hu-HU" sz="2400" b="1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457200" indent="-457200">
              <a:lnSpc>
                <a:spcPct val="90000"/>
              </a:lnSpc>
              <a:spcBef>
                <a:spcPts val="1001"/>
              </a:spcBef>
              <a:buFont typeface="+mj-lt"/>
              <a:buAutoNum type="arabicPeriod"/>
            </a:pPr>
            <a:r>
              <a:rPr lang="hu-HU" sz="24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TinLab</a:t>
            </a:r>
            <a:r>
              <a:rPr lang="hu-HU" sz="24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hu-HU" sz="24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  <a:r>
              <a:rPr lang="hu-HU" sz="24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4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Innovation</a:t>
            </a:r>
            <a:r>
              <a:rPr lang="hu-HU" sz="24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4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Laboratory</a:t>
            </a:r>
            <a:r>
              <a:rPr lang="hu-HU" sz="24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hu-HU" sz="24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baseline</a:t>
            </a:r>
            <a:r>
              <a:rPr lang="hu-HU" sz="24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4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study</a:t>
            </a:r>
            <a:endParaRPr lang="hu-HU" sz="2400" spc="-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ts val="1001"/>
              </a:spcBef>
              <a:buFont typeface="+mj-lt"/>
              <a:buAutoNum type="arabicPeriod"/>
            </a:pPr>
            <a:r>
              <a:rPr lang="hu-HU" sz="24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Own</a:t>
            </a:r>
            <a:r>
              <a:rPr lang="hu-HU" sz="24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4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survey</a:t>
            </a:r>
            <a:endParaRPr lang="hu-HU" sz="2400" spc="-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ts val="1001"/>
              </a:spcBef>
              <a:buFont typeface="+mj-lt"/>
              <a:buAutoNum type="arabicPeriod"/>
            </a:pPr>
            <a:r>
              <a:rPr lang="hu-HU" sz="2400" b="0" strike="noStrike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Open </a:t>
            </a:r>
            <a:r>
              <a:rPr lang="hu-HU" sz="2400" b="0" strike="noStrike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databases</a:t>
            </a:r>
            <a:r>
              <a:rPr lang="hu-HU" sz="2400" b="0" strike="noStrike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hu-HU" sz="2400" b="0" strike="noStrike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operative</a:t>
            </a:r>
            <a:r>
              <a:rPr lang="hu-HU" sz="2400" b="0" strike="noStrike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400" b="0" strike="noStrike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programs</a:t>
            </a:r>
            <a:endParaRPr lang="hu-HU" sz="24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CustomShape 4"/>
          <p:cNvSpPr/>
          <p:nvPr/>
        </p:nvSpPr>
        <p:spPr>
          <a:xfrm flipV="1">
            <a:off x="-84240" y="-254880"/>
            <a:ext cx="12275640" cy="628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" name="CustomShape 5"/>
          <p:cNvSpPr/>
          <p:nvPr/>
        </p:nvSpPr>
        <p:spPr>
          <a:xfrm>
            <a:off x="1523880" y="192960"/>
            <a:ext cx="9143640" cy="54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hu-HU" sz="1800" b="1" strike="noStrike" spc="-1" dirty="0" err="1" smtClean="0">
                <a:solidFill>
                  <a:srgbClr val="0070C0"/>
                </a:solidFill>
                <a:latin typeface="Calibri"/>
                <a:ea typeface="Times New Roman"/>
              </a:rPr>
              <a:t>Social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Innovation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Plus –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Competence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Centres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(SI PLUS) 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project</a:t>
            </a:r>
            <a:endParaRPr lang="hu-HU" sz="1800" b="0" strike="noStrike" spc="-1" dirty="0">
              <a:latin typeface="Arial"/>
            </a:endParaRPr>
          </a:p>
        </p:txBody>
      </p:sp>
      <p:sp>
        <p:nvSpPr>
          <p:cNvPr id="58" name="CustomShape 6"/>
          <p:cNvSpPr/>
          <p:nvPr/>
        </p:nvSpPr>
        <p:spPr>
          <a:xfrm>
            <a:off x="5553720" y="1636200"/>
            <a:ext cx="10839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           	</a:t>
            </a:r>
            <a:endParaRPr lang="hu-HU" sz="1200" b="0" strike="noStrike" spc="-1">
              <a:latin typeface="Arial"/>
            </a:endParaRPr>
          </a:p>
        </p:txBody>
      </p:sp>
      <p:sp>
        <p:nvSpPr>
          <p:cNvPr id="59" name="CustomShape 7"/>
          <p:cNvSpPr/>
          <p:nvPr/>
        </p:nvSpPr>
        <p:spPr>
          <a:xfrm>
            <a:off x="5790600" y="2226600"/>
            <a:ext cx="6105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          </a:t>
            </a:r>
            <a:endParaRPr lang="hu-HU" sz="1200" b="0" strike="noStrike" spc="-1">
              <a:latin typeface="Arial"/>
            </a:endParaRPr>
          </a:p>
        </p:txBody>
      </p:sp>
      <p:grpSp>
        <p:nvGrpSpPr>
          <p:cNvPr id="12" name="Csoportba foglalás 11"/>
          <p:cNvGrpSpPr/>
          <p:nvPr/>
        </p:nvGrpSpPr>
        <p:grpSpPr>
          <a:xfrm>
            <a:off x="586980" y="5753200"/>
            <a:ext cx="10933200" cy="1104800"/>
            <a:chOff x="330080" y="5540620"/>
            <a:chExt cx="10933200" cy="1104800"/>
          </a:xfrm>
        </p:grpSpPr>
        <p:sp>
          <p:nvSpPr>
            <p:cNvPr id="13" name="TextShape 3"/>
            <p:cNvSpPr txBox="1"/>
            <p:nvPr/>
          </p:nvSpPr>
          <p:spPr>
            <a:xfrm>
              <a:off x="330080" y="5731380"/>
              <a:ext cx="10933200" cy="914040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/>
            <a:p>
              <a:pPr>
                <a:lnSpc>
                  <a:spcPct val="100000"/>
                </a:lnSpc>
              </a:pPr>
              <a:fld id="{0DA1D17F-605D-43C0-AC10-93437ABE0501}" type="datetime1">
                <a:rPr lang="hu-HU" sz="1200" b="1" strike="noStrike" spc="-1">
                  <a:solidFill>
                    <a:srgbClr val="8B8B8B"/>
                  </a:solidFill>
                  <a:latin typeface="Calibri"/>
                </a:rPr>
                <a:t>2022. 03. 10.</a:t>
              </a:fld>
              <a:endParaRPr lang="hu-HU" sz="1200" b="0" strike="noStrike" spc="-1" dirty="0">
                <a:latin typeface="Times New Roman"/>
              </a:endParaRPr>
            </a:p>
          </p:txBody>
        </p:sp>
        <p:pic>
          <p:nvPicPr>
            <p:cNvPr id="14" name="Grafik 5"/>
            <p:cNvPicPr/>
            <p:nvPr/>
          </p:nvPicPr>
          <p:blipFill>
            <a:blip r:embed="rId2"/>
            <a:stretch/>
          </p:blipFill>
          <p:spPr>
            <a:xfrm>
              <a:off x="8680640" y="5824440"/>
              <a:ext cx="1275840" cy="72792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Kép 3"/>
            <p:cNvPicPr/>
            <p:nvPr/>
          </p:nvPicPr>
          <p:blipFill>
            <a:blip r:embed="rId3"/>
            <a:srcRect l="8433" t="12186" r="8112" b="11417"/>
            <a:stretch/>
          </p:blipFill>
          <p:spPr>
            <a:xfrm>
              <a:off x="5198360" y="5540620"/>
              <a:ext cx="1196640" cy="10223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Kép 5"/>
            <p:cNvPicPr/>
            <p:nvPr/>
          </p:nvPicPr>
          <p:blipFill>
            <a:blip r:embed="rId4"/>
            <a:stretch/>
          </p:blipFill>
          <p:spPr>
            <a:xfrm>
              <a:off x="1793840" y="5813820"/>
              <a:ext cx="1806840" cy="749160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2520232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Shape 1"/>
          <p:cNvSpPr txBox="1"/>
          <p:nvPr/>
        </p:nvSpPr>
        <p:spPr>
          <a:xfrm>
            <a:off x="431820" y="542340"/>
            <a:ext cx="9143640" cy="5853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marL="457200" indent="-457200">
              <a:lnSpc>
                <a:spcPct val="90000"/>
              </a:lnSpc>
              <a:spcBef>
                <a:spcPts val="1001"/>
              </a:spcBef>
              <a:buFont typeface="+mj-lt"/>
              <a:buAutoNum type="arabicPeriod"/>
            </a:pPr>
            <a:r>
              <a:rPr lang="hu-HU" sz="2400" b="1" spc="-1" dirty="0" err="1"/>
              <a:t>Objectives</a:t>
            </a:r>
            <a:r>
              <a:rPr lang="hu-HU" sz="2400" b="1" spc="-1" dirty="0"/>
              <a:t>, </a:t>
            </a:r>
            <a:r>
              <a:rPr lang="hu-HU" sz="2400" b="1" spc="-1" dirty="0" err="1"/>
              <a:t>resources</a:t>
            </a:r>
            <a:r>
              <a:rPr lang="hu-HU" sz="2400" b="1" spc="-1" dirty="0"/>
              <a:t> and </a:t>
            </a:r>
            <a:r>
              <a:rPr lang="hu-HU" sz="2400" b="1" spc="-1" dirty="0" err="1" smtClean="0"/>
              <a:t>methodology</a:t>
            </a:r>
            <a:endParaRPr lang="hu-HU" sz="2400" b="1" spc="-1" dirty="0"/>
          </a:p>
        </p:txBody>
      </p:sp>
      <p:sp>
        <p:nvSpPr>
          <p:cNvPr id="52" name="TextShape 2"/>
          <p:cNvSpPr txBox="1"/>
          <p:nvPr/>
        </p:nvSpPr>
        <p:spPr>
          <a:xfrm>
            <a:off x="586980" y="1210140"/>
            <a:ext cx="11328400" cy="4204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hu-HU" sz="1600" b="1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Methodology</a:t>
            </a:r>
            <a:endParaRPr lang="hu-HU" sz="1600" b="1" spc="-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hu-HU" sz="1600" b="1" spc="-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1600" u="sng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TinLab</a:t>
            </a:r>
            <a:r>
              <a:rPr lang="hu-HU" sz="1600" u="sng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hu-HU" sz="1600" u="sng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  <a:r>
              <a:rPr lang="hu-HU" sz="1600" u="sng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u="sng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Innovation</a:t>
            </a:r>
            <a:r>
              <a:rPr lang="hu-HU" sz="1600" u="sng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National </a:t>
            </a:r>
            <a:r>
              <a:rPr lang="hu-HU" sz="1600" u="sng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Laboratory</a:t>
            </a:r>
            <a:r>
              <a:rPr lang="hu-HU" sz="1600" u="sng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hu-HU" sz="1600" u="sng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baseline</a:t>
            </a:r>
            <a:r>
              <a:rPr lang="hu-HU" sz="1600" u="sng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u="sng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study</a:t>
            </a:r>
            <a:endParaRPr lang="hu-HU" sz="1600" u="sng" spc="-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hu-HU" sz="16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Desk</a:t>
            </a:r>
            <a:r>
              <a:rPr lang="hu-HU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research</a:t>
            </a:r>
            <a:r>
              <a:rPr lang="hu-HU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” – </a:t>
            </a:r>
            <a:r>
              <a:rPr lang="hu-HU" sz="16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analysis</a:t>
            </a:r>
            <a:r>
              <a:rPr lang="hu-HU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hu-HU" sz="16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hu-HU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Baseline</a:t>
            </a:r>
            <a:r>
              <a:rPr lang="hu-HU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study</a:t>
            </a:r>
            <a:r>
              <a:rPr lang="hu-HU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hu-HU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15 </a:t>
            </a:r>
            <a:r>
              <a:rPr lang="hu-HU" sz="16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focus</a:t>
            </a:r>
            <a:r>
              <a:rPr lang="hu-HU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group</a:t>
            </a:r>
            <a:r>
              <a:rPr lang="hu-HU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interviews</a:t>
            </a:r>
            <a:r>
              <a:rPr lang="hu-HU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– 66 </a:t>
            </a:r>
            <a:r>
              <a:rPr lang="hu-HU" sz="16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participants</a:t>
            </a:r>
            <a:endParaRPr lang="hu-HU" sz="1600" spc="-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hu-HU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8 </a:t>
            </a:r>
            <a:r>
              <a:rPr lang="hu-HU" sz="16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thematic</a:t>
            </a:r>
            <a:r>
              <a:rPr lang="hu-HU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clusters</a:t>
            </a:r>
            <a:r>
              <a:rPr lang="hu-HU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the social effects of </a:t>
            </a:r>
            <a:r>
              <a:rPr lang="en-US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digitization</a:t>
            </a:r>
            <a:endParaRPr lang="hu-HU" sz="1600" spc="-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cultural </a:t>
            </a:r>
            <a:r>
              <a:rPr lang="en-US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innovation and the creative </a:t>
            </a:r>
            <a:r>
              <a:rPr lang="en-US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industries</a:t>
            </a:r>
            <a:endParaRPr lang="hu-HU" sz="1600" spc="-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local </a:t>
            </a:r>
            <a:r>
              <a:rPr lang="en-US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developments, </a:t>
            </a:r>
            <a:r>
              <a:rPr lang="en-US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governance</a:t>
            </a:r>
            <a:endParaRPr lang="hu-HU" sz="1600" spc="-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environmental </a:t>
            </a:r>
            <a:r>
              <a:rPr lang="en-US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social innovations, </a:t>
            </a:r>
            <a:r>
              <a:rPr lang="en-US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climate</a:t>
            </a:r>
            <a:endParaRPr lang="hu-HU" sz="1600" spc="-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social welfare</a:t>
            </a:r>
            <a:endParaRPr lang="hu-HU" sz="1600" spc="-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human </a:t>
            </a:r>
            <a:r>
              <a:rPr lang="en-US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systems (social and educational care system, health care</a:t>
            </a:r>
            <a:r>
              <a:rPr lang="en-US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hu-HU" sz="1600" spc="-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future </a:t>
            </a:r>
            <a:r>
              <a:rPr lang="en-US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of work, future </a:t>
            </a:r>
            <a:r>
              <a:rPr lang="en-US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economy</a:t>
            </a:r>
            <a:endParaRPr lang="hu-HU" sz="1600" spc="-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social </a:t>
            </a:r>
            <a:r>
              <a:rPr lang="en-US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innovation </a:t>
            </a:r>
            <a:r>
              <a:rPr lang="en-US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management</a:t>
            </a:r>
            <a:endParaRPr lang="hu-HU" sz="1600" spc="-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hu-HU" sz="16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Survey</a:t>
            </a:r>
            <a:r>
              <a:rPr lang="hu-HU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hu-HU" sz="16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quadruple</a:t>
            </a:r>
            <a:r>
              <a:rPr lang="hu-HU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helix</a:t>
            </a:r>
            <a:r>
              <a:rPr lang="hu-HU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stakeholders</a:t>
            </a:r>
            <a:r>
              <a:rPr lang="hu-HU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, 472 </a:t>
            </a:r>
            <a:r>
              <a:rPr lang="hu-HU" sz="16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responses</a:t>
            </a:r>
            <a:endParaRPr lang="hu-HU" sz="1600" spc="-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hu-HU" sz="16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Cluster-specific</a:t>
            </a:r>
            <a:r>
              <a:rPr lang="hu-HU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problems</a:t>
            </a:r>
            <a:r>
              <a:rPr lang="hu-HU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&amp; </a:t>
            </a:r>
            <a:r>
              <a:rPr lang="hu-HU" sz="16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solutions</a:t>
            </a:r>
            <a:r>
              <a:rPr lang="hu-HU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hu-HU" sz="16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good</a:t>
            </a:r>
            <a:r>
              <a:rPr lang="hu-HU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practices</a:t>
            </a:r>
            <a:r>
              <a:rPr lang="hu-HU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hu-HU" sz="16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Cluster-specific</a:t>
            </a:r>
            <a:r>
              <a:rPr lang="hu-HU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needs </a:t>
            </a:r>
            <a:r>
              <a:rPr lang="en-US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and domestic </a:t>
            </a:r>
            <a:r>
              <a:rPr lang="en-US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resources</a:t>
            </a:r>
            <a:endParaRPr lang="hu-HU" sz="1600" spc="-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Identification </a:t>
            </a:r>
            <a:r>
              <a:rPr lang="en-US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of potential partners / </a:t>
            </a:r>
            <a:r>
              <a:rPr lang="en-US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stakeholders</a:t>
            </a:r>
            <a:r>
              <a:rPr lang="hu-HU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hu-HU" sz="16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extension</a:t>
            </a:r>
            <a:r>
              <a:rPr lang="hu-HU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hu-HU" sz="16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hu-HU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stakeholder</a:t>
            </a:r>
            <a:r>
              <a:rPr lang="hu-HU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networks</a:t>
            </a:r>
            <a:endParaRPr lang="hu-HU" sz="16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CustomShape 4"/>
          <p:cNvSpPr/>
          <p:nvPr/>
        </p:nvSpPr>
        <p:spPr>
          <a:xfrm flipV="1">
            <a:off x="-84240" y="-254880"/>
            <a:ext cx="12275640" cy="628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" name="CustomShape 5"/>
          <p:cNvSpPr/>
          <p:nvPr/>
        </p:nvSpPr>
        <p:spPr>
          <a:xfrm>
            <a:off x="1523880" y="192960"/>
            <a:ext cx="9143640" cy="54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hu-HU" sz="1800" b="1" strike="noStrike" spc="-1" dirty="0" err="1" smtClean="0">
                <a:solidFill>
                  <a:srgbClr val="0070C0"/>
                </a:solidFill>
                <a:latin typeface="Calibri"/>
                <a:ea typeface="Times New Roman"/>
              </a:rPr>
              <a:t>Social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Innovation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Plus –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Competence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Centres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(SI PLUS) 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project</a:t>
            </a:r>
            <a:endParaRPr lang="hu-HU" sz="1800" b="0" strike="noStrike" spc="-1" dirty="0">
              <a:latin typeface="Arial"/>
            </a:endParaRPr>
          </a:p>
        </p:txBody>
      </p:sp>
      <p:sp>
        <p:nvSpPr>
          <p:cNvPr id="58" name="CustomShape 6"/>
          <p:cNvSpPr/>
          <p:nvPr/>
        </p:nvSpPr>
        <p:spPr>
          <a:xfrm>
            <a:off x="5553720" y="1636200"/>
            <a:ext cx="10839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           	</a:t>
            </a:r>
            <a:endParaRPr lang="hu-HU" sz="1200" b="0" strike="noStrike" spc="-1">
              <a:latin typeface="Arial"/>
            </a:endParaRPr>
          </a:p>
        </p:txBody>
      </p:sp>
      <p:sp>
        <p:nvSpPr>
          <p:cNvPr id="59" name="CustomShape 7"/>
          <p:cNvSpPr/>
          <p:nvPr/>
        </p:nvSpPr>
        <p:spPr>
          <a:xfrm>
            <a:off x="5790600" y="2226600"/>
            <a:ext cx="6105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          </a:t>
            </a:r>
            <a:endParaRPr lang="hu-HU" sz="1200" b="0" strike="noStrike" spc="-1">
              <a:latin typeface="Arial"/>
            </a:endParaRPr>
          </a:p>
        </p:txBody>
      </p:sp>
      <p:grpSp>
        <p:nvGrpSpPr>
          <p:cNvPr id="12" name="Csoportba foglalás 11"/>
          <p:cNvGrpSpPr/>
          <p:nvPr/>
        </p:nvGrpSpPr>
        <p:grpSpPr>
          <a:xfrm>
            <a:off x="586980" y="5753200"/>
            <a:ext cx="10933200" cy="1104800"/>
            <a:chOff x="330080" y="5540620"/>
            <a:chExt cx="10933200" cy="1104800"/>
          </a:xfrm>
        </p:grpSpPr>
        <p:sp>
          <p:nvSpPr>
            <p:cNvPr id="13" name="TextShape 3"/>
            <p:cNvSpPr txBox="1"/>
            <p:nvPr/>
          </p:nvSpPr>
          <p:spPr>
            <a:xfrm>
              <a:off x="330080" y="5731380"/>
              <a:ext cx="10933200" cy="914040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/>
            <a:p>
              <a:pPr>
                <a:lnSpc>
                  <a:spcPct val="100000"/>
                </a:lnSpc>
              </a:pPr>
              <a:fld id="{0DA1D17F-605D-43C0-AC10-93437ABE0501}" type="datetime1">
                <a:rPr lang="hu-HU" sz="1200" b="1" strike="noStrike" spc="-1">
                  <a:solidFill>
                    <a:srgbClr val="8B8B8B"/>
                  </a:solidFill>
                  <a:latin typeface="Calibri"/>
                </a:rPr>
                <a:t>2022. 03. 10.</a:t>
              </a:fld>
              <a:endParaRPr lang="hu-HU" sz="1200" b="0" strike="noStrike" spc="-1" dirty="0">
                <a:latin typeface="Times New Roman"/>
              </a:endParaRPr>
            </a:p>
          </p:txBody>
        </p:sp>
        <p:pic>
          <p:nvPicPr>
            <p:cNvPr id="14" name="Grafik 5"/>
            <p:cNvPicPr/>
            <p:nvPr/>
          </p:nvPicPr>
          <p:blipFill>
            <a:blip r:embed="rId2"/>
            <a:stretch/>
          </p:blipFill>
          <p:spPr>
            <a:xfrm>
              <a:off x="8680640" y="5824440"/>
              <a:ext cx="1275840" cy="72792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Kép 3"/>
            <p:cNvPicPr/>
            <p:nvPr/>
          </p:nvPicPr>
          <p:blipFill>
            <a:blip r:embed="rId3"/>
            <a:srcRect l="8433" t="12186" r="8112" b="11417"/>
            <a:stretch/>
          </p:blipFill>
          <p:spPr>
            <a:xfrm>
              <a:off x="5198360" y="5540620"/>
              <a:ext cx="1196640" cy="10223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Kép 5"/>
            <p:cNvPicPr/>
            <p:nvPr/>
          </p:nvPicPr>
          <p:blipFill>
            <a:blip r:embed="rId4"/>
            <a:stretch/>
          </p:blipFill>
          <p:spPr>
            <a:xfrm>
              <a:off x="1793840" y="5813820"/>
              <a:ext cx="1806840" cy="749160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12847000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Shape 1"/>
          <p:cNvSpPr txBox="1"/>
          <p:nvPr/>
        </p:nvSpPr>
        <p:spPr>
          <a:xfrm>
            <a:off x="431820" y="542340"/>
            <a:ext cx="9143640" cy="5853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marL="457200" indent="-457200">
              <a:lnSpc>
                <a:spcPct val="90000"/>
              </a:lnSpc>
              <a:spcBef>
                <a:spcPts val="1001"/>
              </a:spcBef>
              <a:buFont typeface="+mj-lt"/>
              <a:buAutoNum type="arabicPeriod"/>
            </a:pPr>
            <a:r>
              <a:rPr lang="hu-HU" sz="2400" b="1" spc="-1" dirty="0" err="1"/>
              <a:t>Objectives</a:t>
            </a:r>
            <a:r>
              <a:rPr lang="hu-HU" sz="2400" b="1" spc="-1" dirty="0"/>
              <a:t>, </a:t>
            </a:r>
            <a:r>
              <a:rPr lang="hu-HU" sz="2400" b="1" spc="-1" dirty="0" err="1"/>
              <a:t>resources</a:t>
            </a:r>
            <a:r>
              <a:rPr lang="hu-HU" sz="2400" b="1" spc="-1" dirty="0"/>
              <a:t> and </a:t>
            </a:r>
            <a:r>
              <a:rPr lang="hu-HU" sz="2400" b="1" spc="-1" dirty="0" err="1" smtClean="0"/>
              <a:t>methodology</a:t>
            </a:r>
            <a:endParaRPr lang="hu-HU" sz="2400" b="1" spc="-1" dirty="0"/>
          </a:p>
        </p:txBody>
      </p:sp>
      <p:sp>
        <p:nvSpPr>
          <p:cNvPr id="52" name="TextShape 2"/>
          <p:cNvSpPr txBox="1"/>
          <p:nvPr/>
        </p:nvSpPr>
        <p:spPr>
          <a:xfrm>
            <a:off x="586980" y="1210140"/>
            <a:ext cx="11328400" cy="4204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hu-HU" sz="2000" b="1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Methodology</a:t>
            </a:r>
            <a:endParaRPr lang="hu-HU" sz="2000" b="1" spc="-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hu-HU" sz="2000" b="1" spc="-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u="sng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Own</a:t>
            </a:r>
            <a:r>
              <a:rPr lang="hu-HU" sz="2000" u="sng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u="sng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survey</a:t>
            </a:r>
            <a:endParaRPr lang="hu-HU" sz="2000" u="sng" spc="-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Comparision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TinLab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szrvey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SI PLUS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survey</a:t>
            </a:r>
            <a:endParaRPr lang="hu-HU" sz="2000" spc="-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Adjustment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SI PLUS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survey</a:t>
            </a:r>
            <a:endParaRPr lang="hu-HU" sz="2000" spc="-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Exclusion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questions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covered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TinLab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survey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overwhelm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stakeholders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Keeping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relevant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questions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covered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TINLab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survey</a:t>
            </a:r>
            <a:endParaRPr lang="hu-HU" sz="2000" spc="-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Integration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of extra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questions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mapping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additional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relevant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areas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covered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neither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TinLab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nor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SI PLUS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survey</a:t>
            </a:r>
            <a:endParaRPr lang="hu-HU" sz="2000" spc="-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Comparable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results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on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SI PLUS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partnership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level</a:t>
            </a:r>
            <a:endParaRPr lang="hu-HU" sz="2000" spc="-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Pilot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questioning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– 37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responses</a:t>
            </a:r>
            <a:endParaRPr lang="hu-HU" sz="2000" spc="-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hu-HU" sz="20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u="sng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Open </a:t>
            </a:r>
            <a:r>
              <a:rPr lang="hu-HU" sz="2000" u="sng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databases</a:t>
            </a:r>
            <a:r>
              <a:rPr lang="hu-HU" sz="2000" u="sng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hu-HU" sz="2000" u="sng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operative</a:t>
            </a:r>
            <a:r>
              <a:rPr lang="hu-HU" sz="2000" u="sng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u="sng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programs</a:t>
            </a:r>
            <a:endParaRPr lang="hu-HU" sz="2000" u="sng" spc="-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Desk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research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– text and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data</a:t>
            </a:r>
            <a:r>
              <a:rPr lang="hu-H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0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analysis</a:t>
            </a:r>
            <a:endParaRPr lang="hu-HU" sz="2000" spc="-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CustomShape 4"/>
          <p:cNvSpPr/>
          <p:nvPr/>
        </p:nvSpPr>
        <p:spPr>
          <a:xfrm flipV="1">
            <a:off x="-84240" y="-254880"/>
            <a:ext cx="12275640" cy="628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" name="CustomShape 5"/>
          <p:cNvSpPr/>
          <p:nvPr/>
        </p:nvSpPr>
        <p:spPr>
          <a:xfrm>
            <a:off x="1523880" y="192960"/>
            <a:ext cx="9143640" cy="54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hu-HU" sz="1800" b="1" strike="noStrike" spc="-1" dirty="0" err="1" smtClean="0">
                <a:solidFill>
                  <a:srgbClr val="0070C0"/>
                </a:solidFill>
                <a:latin typeface="Calibri"/>
                <a:ea typeface="Times New Roman"/>
              </a:rPr>
              <a:t>Social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Innovation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Plus –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Competence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Centres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(SI PLUS) 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project</a:t>
            </a:r>
            <a:endParaRPr lang="hu-HU" sz="1800" b="0" strike="noStrike" spc="-1" dirty="0">
              <a:latin typeface="Arial"/>
            </a:endParaRPr>
          </a:p>
        </p:txBody>
      </p:sp>
      <p:sp>
        <p:nvSpPr>
          <p:cNvPr id="58" name="CustomShape 6"/>
          <p:cNvSpPr/>
          <p:nvPr/>
        </p:nvSpPr>
        <p:spPr>
          <a:xfrm>
            <a:off x="5553720" y="1636200"/>
            <a:ext cx="10839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           	</a:t>
            </a:r>
            <a:endParaRPr lang="hu-HU" sz="1200" b="0" strike="noStrike" spc="-1">
              <a:latin typeface="Arial"/>
            </a:endParaRPr>
          </a:p>
        </p:txBody>
      </p:sp>
      <p:sp>
        <p:nvSpPr>
          <p:cNvPr id="59" name="CustomShape 7"/>
          <p:cNvSpPr/>
          <p:nvPr/>
        </p:nvSpPr>
        <p:spPr>
          <a:xfrm>
            <a:off x="5790600" y="2226600"/>
            <a:ext cx="6105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          </a:t>
            </a:r>
            <a:endParaRPr lang="hu-HU" sz="1200" b="0" strike="noStrike" spc="-1">
              <a:latin typeface="Arial"/>
            </a:endParaRPr>
          </a:p>
        </p:txBody>
      </p:sp>
      <p:grpSp>
        <p:nvGrpSpPr>
          <p:cNvPr id="12" name="Csoportba foglalás 11"/>
          <p:cNvGrpSpPr/>
          <p:nvPr/>
        </p:nvGrpSpPr>
        <p:grpSpPr>
          <a:xfrm>
            <a:off x="586980" y="5753200"/>
            <a:ext cx="10933200" cy="1104800"/>
            <a:chOff x="330080" y="5540620"/>
            <a:chExt cx="10933200" cy="1104800"/>
          </a:xfrm>
        </p:grpSpPr>
        <p:sp>
          <p:nvSpPr>
            <p:cNvPr id="13" name="TextShape 3"/>
            <p:cNvSpPr txBox="1"/>
            <p:nvPr/>
          </p:nvSpPr>
          <p:spPr>
            <a:xfrm>
              <a:off x="330080" y="5731380"/>
              <a:ext cx="10933200" cy="914040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/>
            <a:p>
              <a:pPr>
                <a:lnSpc>
                  <a:spcPct val="100000"/>
                </a:lnSpc>
              </a:pPr>
              <a:fld id="{0DA1D17F-605D-43C0-AC10-93437ABE0501}" type="datetime1">
                <a:rPr lang="hu-HU" sz="1200" b="1" strike="noStrike" spc="-1">
                  <a:solidFill>
                    <a:srgbClr val="8B8B8B"/>
                  </a:solidFill>
                  <a:latin typeface="Calibri"/>
                </a:rPr>
                <a:t>2022. 03. 10.</a:t>
              </a:fld>
              <a:endParaRPr lang="hu-HU" sz="1200" b="0" strike="noStrike" spc="-1" dirty="0">
                <a:latin typeface="Times New Roman"/>
              </a:endParaRPr>
            </a:p>
          </p:txBody>
        </p:sp>
        <p:pic>
          <p:nvPicPr>
            <p:cNvPr id="14" name="Grafik 5"/>
            <p:cNvPicPr/>
            <p:nvPr/>
          </p:nvPicPr>
          <p:blipFill>
            <a:blip r:embed="rId2"/>
            <a:stretch/>
          </p:blipFill>
          <p:spPr>
            <a:xfrm>
              <a:off x="8680640" y="5824440"/>
              <a:ext cx="1275840" cy="72792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Kép 3"/>
            <p:cNvPicPr/>
            <p:nvPr/>
          </p:nvPicPr>
          <p:blipFill>
            <a:blip r:embed="rId3"/>
            <a:srcRect l="8433" t="12186" r="8112" b="11417"/>
            <a:stretch/>
          </p:blipFill>
          <p:spPr>
            <a:xfrm>
              <a:off x="5198360" y="5540620"/>
              <a:ext cx="1196640" cy="10223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Kép 5"/>
            <p:cNvPicPr/>
            <p:nvPr/>
          </p:nvPicPr>
          <p:blipFill>
            <a:blip r:embed="rId4"/>
            <a:stretch/>
          </p:blipFill>
          <p:spPr>
            <a:xfrm>
              <a:off x="1793840" y="5813820"/>
              <a:ext cx="1806840" cy="749160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99913846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Shape 1"/>
          <p:cNvSpPr txBox="1"/>
          <p:nvPr/>
        </p:nvSpPr>
        <p:spPr>
          <a:xfrm>
            <a:off x="586980" y="661770"/>
            <a:ext cx="9143640" cy="5853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marL="742950" indent="-742950">
              <a:lnSpc>
                <a:spcPct val="90000"/>
              </a:lnSpc>
              <a:spcBef>
                <a:spcPts val="1001"/>
              </a:spcBef>
              <a:buFont typeface="+mj-lt"/>
              <a:buAutoNum type="arabicPeriod" startAt="2"/>
            </a:pPr>
            <a:r>
              <a:rPr lang="hu-HU" sz="2800" b="1" spc="-1" dirty="0" err="1" smtClean="0"/>
              <a:t>Social</a:t>
            </a:r>
            <a:r>
              <a:rPr lang="hu-HU" sz="2800" b="1" spc="-1" dirty="0" smtClean="0"/>
              <a:t> </a:t>
            </a:r>
            <a:r>
              <a:rPr lang="hu-HU" sz="2800" b="1" spc="-1" dirty="0" err="1"/>
              <a:t>innovation</a:t>
            </a:r>
            <a:r>
              <a:rPr lang="hu-HU" sz="2800" b="1" spc="-1" dirty="0"/>
              <a:t> </a:t>
            </a:r>
            <a:r>
              <a:rPr lang="hu-HU" sz="2800" b="1" spc="-1" dirty="0" err="1" smtClean="0"/>
              <a:t>focus</a:t>
            </a:r>
            <a:r>
              <a:rPr lang="hu-HU" sz="2800" b="1" spc="-1" dirty="0" smtClean="0"/>
              <a:t> </a:t>
            </a:r>
            <a:r>
              <a:rPr lang="hu-HU" sz="2800" b="1" spc="-1" dirty="0" err="1" smtClean="0"/>
              <a:t>areas</a:t>
            </a:r>
            <a:r>
              <a:rPr lang="hu-HU" sz="2800" b="1" spc="-1" dirty="0" smtClean="0"/>
              <a:t> in Hungary</a:t>
            </a:r>
            <a:endParaRPr lang="hu-HU" sz="2800" b="1" spc="-1" dirty="0"/>
          </a:p>
        </p:txBody>
      </p:sp>
      <p:sp>
        <p:nvSpPr>
          <p:cNvPr id="52" name="TextShape 2"/>
          <p:cNvSpPr txBox="1"/>
          <p:nvPr/>
        </p:nvSpPr>
        <p:spPr>
          <a:xfrm>
            <a:off x="508000" y="4351583"/>
            <a:ext cx="10159520" cy="20262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en-US" b="1" spc="-1" dirty="0">
                <a:latin typeface="Calibri" panose="020F0502020204030204" pitchFamily="34" charset="0"/>
                <a:cs typeface="Calibri" panose="020F0502020204030204" pitchFamily="34" charset="0"/>
              </a:rPr>
              <a:t>Importance/value of SI: </a:t>
            </a:r>
            <a:r>
              <a:rPr lang="en-US" spc="-1" dirty="0">
                <a:latin typeface="Calibri" panose="020F0502020204030204" pitchFamily="34" charset="0"/>
                <a:cs typeface="Calibri" panose="020F0502020204030204" pitchFamily="34" charset="0"/>
              </a:rPr>
              <a:t>biggest challenges </a:t>
            </a:r>
            <a:r>
              <a:rPr lang="hu-HU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of </a:t>
            </a:r>
            <a:r>
              <a:rPr lang="hu-HU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hu-HU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Hungarian</a:t>
            </a:r>
            <a:r>
              <a:rPr lang="hu-HU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society</a:t>
            </a:r>
            <a:r>
              <a:rPr lang="hu-HU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are </a:t>
            </a:r>
            <a:r>
              <a:rPr lang="en-US" spc="-1" dirty="0">
                <a:latin typeface="Calibri" panose="020F0502020204030204" pitchFamily="34" charset="0"/>
                <a:cs typeface="Calibri" panose="020F0502020204030204" pitchFamily="34" charset="0"/>
              </a:rPr>
              <a:t>in the areas of </a:t>
            </a:r>
            <a:r>
              <a:rPr lang="en-US" b="1" spc="-1" dirty="0">
                <a:latin typeface="Calibri" panose="020F0502020204030204" pitchFamily="34" charset="0"/>
                <a:cs typeface="Calibri" panose="020F0502020204030204" pitchFamily="34" charset="0"/>
              </a:rPr>
              <a:t>education, health, the social welfare system, and employment policy </a:t>
            </a:r>
            <a:r>
              <a:rPr lang="en-US" spc="-1" dirty="0">
                <a:latin typeface="Calibri" panose="020F0502020204030204" pitchFamily="34" charset="0"/>
                <a:cs typeface="Calibri" panose="020F0502020204030204" pitchFamily="34" charset="0"/>
              </a:rPr>
              <a:t>- SI </a:t>
            </a:r>
            <a:r>
              <a:rPr lang="en-US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increase</a:t>
            </a:r>
            <a:r>
              <a:rPr lang="hu-HU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pc="-1" dirty="0"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improve</a:t>
            </a:r>
            <a:r>
              <a:rPr lang="hu-HU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pc="-1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b="1" spc="-1" dirty="0">
                <a:latin typeface="Calibri" panose="020F0502020204030204" pitchFamily="34" charset="0"/>
                <a:cs typeface="Calibri" panose="020F0502020204030204" pitchFamily="34" charset="0"/>
              </a:rPr>
              <a:t>quality and efficiency of public services </a:t>
            </a:r>
            <a:r>
              <a:rPr lang="hu-HU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on</a:t>
            </a:r>
            <a:r>
              <a:rPr lang="hu-HU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these</a:t>
            </a:r>
            <a:r>
              <a:rPr lang="hu-HU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areas</a:t>
            </a:r>
            <a:endParaRPr lang="en-US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CustomShape 4"/>
          <p:cNvSpPr/>
          <p:nvPr/>
        </p:nvSpPr>
        <p:spPr>
          <a:xfrm flipV="1">
            <a:off x="-84240" y="-254880"/>
            <a:ext cx="12275640" cy="628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" name="CustomShape 5"/>
          <p:cNvSpPr/>
          <p:nvPr/>
        </p:nvSpPr>
        <p:spPr>
          <a:xfrm>
            <a:off x="1523880" y="192960"/>
            <a:ext cx="9143640" cy="54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hu-HU" sz="1800" b="1" strike="noStrike" spc="-1" dirty="0" err="1" smtClean="0">
                <a:solidFill>
                  <a:srgbClr val="0070C0"/>
                </a:solidFill>
                <a:latin typeface="Calibri"/>
                <a:ea typeface="Times New Roman"/>
              </a:rPr>
              <a:t>Social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Innovation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Plus –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Competence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Centres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(SI PLUS) 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project</a:t>
            </a:r>
            <a:endParaRPr lang="hu-HU" sz="1800" b="0" strike="noStrike" spc="-1" dirty="0">
              <a:latin typeface="Arial"/>
            </a:endParaRPr>
          </a:p>
        </p:txBody>
      </p:sp>
      <p:sp>
        <p:nvSpPr>
          <p:cNvPr id="58" name="CustomShape 6"/>
          <p:cNvSpPr/>
          <p:nvPr/>
        </p:nvSpPr>
        <p:spPr>
          <a:xfrm>
            <a:off x="5553720" y="1636200"/>
            <a:ext cx="10839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          	</a:t>
            </a:r>
            <a:endParaRPr lang="hu-HU" sz="1200" b="0" strike="noStrike" spc="-1" dirty="0">
              <a:latin typeface="Arial"/>
            </a:endParaRPr>
          </a:p>
        </p:txBody>
      </p:sp>
      <p:sp>
        <p:nvSpPr>
          <p:cNvPr id="59" name="CustomShape 7"/>
          <p:cNvSpPr/>
          <p:nvPr/>
        </p:nvSpPr>
        <p:spPr>
          <a:xfrm>
            <a:off x="5790600" y="2226600"/>
            <a:ext cx="6105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          </a:t>
            </a:r>
            <a:endParaRPr lang="hu-HU" sz="1200" b="0" strike="noStrike" spc="-1">
              <a:latin typeface="Arial"/>
            </a:endParaRPr>
          </a:p>
        </p:txBody>
      </p:sp>
      <p:grpSp>
        <p:nvGrpSpPr>
          <p:cNvPr id="12" name="Csoportba foglalás 11"/>
          <p:cNvGrpSpPr/>
          <p:nvPr/>
        </p:nvGrpSpPr>
        <p:grpSpPr>
          <a:xfrm>
            <a:off x="586980" y="5753200"/>
            <a:ext cx="10933200" cy="1104800"/>
            <a:chOff x="330080" y="5540620"/>
            <a:chExt cx="10933200" cy="1104800"/>
          </a:xfrm>
        </p:grpSpPr>
        <p:sp>
          <p:nvSpPr>
            <p:cNvPr id="13" name="TextShape 3"/>
            <p:cNvSpPr txBox="1"/>
            <p:nvPr/>
          </p:nvSpPr>
          <p:spPr>
            <a:xfrm>
              <a:off x="330080" y="5731380"/>
              <a:ext cx="10933200" cy="914040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/>
            <a:p>
              <a:pPr>
                <a:lnSpc>
                  <a:spcPct val="100000"/>
                </a:lnSpc>
              </a:pPr>
              <a:fld id="{0DA1D17F-605D-43C0-AC10-93437ABE0501}" type="datetime1">
                <a:rPr lang="hu-HU" sz="1200" b="1" strike="noStrike" spc="-1">
                  <a:solidFill>
                    <a:srgbClr val="8B8B8B"/>
                  </a:solidFill>
                  <a:latin typeface="Calibri"/>
                </a:rPr>
                <a:t>2022. 03. 10.</a:t>
              </a:fld>
              <a:endParaRPr lang="hu-HU" sz="1200" b="0" strike="noStrike" spc="-1" dirty="0">
                <a:latin typeface="Times New Roman"/>
              </a:endParaRPr>
            </a:p>
          </p:txBody>
        </p:sp>
        <p:pic>
          <p:nvPicPr>
            <p:cNvPr id="14" name="Grafik 5"/>
            <p:cNvPicPr/>
            <p:nvPr/>
          </p:nvPicPr>
          <p:blipFill>
            <a:blip r:embed="rId2"/>
            <a:stretch/>
          </p:blipFill>
          <p:spPr>
            <a:xfrm>
              <a:off x="8680640" y="5824440"/>
              <a:ext cx="1275840" cy="72792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Kép 3"/>
            <p:cNvPicPr/>
            <p:nvPr/>
          </p:nvPicPr>
          <p:blipFill>
            <a:blip r:embed="rId3"/>
            <a:srcRect l="8433" t="12186" r="8112" b="11417"/>
            <a:stretch/>
          </p:blipFill>
          <p:spPr>
            <a:xfrm>
              <a:off x="5198360" y="5540620"/>
              <a:ext cx="1196640" cy="10223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Kép 5"/>
            <p:cNvPicPr/>
            <p:nvPr/>
          </p:nvPicPr>
          <p:blipFill>
            <a:blip r:embed="rId4"/>
            <a:stretch/>
          </p:blipFill>
          <p:spPr>
            <a:xfrm>
              <a:off x="1793840" y="5813820"/>
              <a:ext cx="1806840" cy="749160"/>
            </a:xfrm>
            <a:prstGeom prst="rect">
              <a:avLst/>
            </a:prstGeom>
            <a:ln>
              <a:noFill/>
            </a:ln>
          </p:spPr>
        </p:pic>
      </p:grpSp>
      <p:graphicFrame>
        <p:nvGraphicFramePr>
          <p:cNvPr id="2" name="Tábláza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3505203"/>
              </p:ext>
            </p:extLst>
          </p:nvPr>
        </p:nvGraphicFramePr>
        <p:xfrm>
          <a:off x="586980" y="1747823"/>
          <a:ext cx="9989626" cy="2413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23906">
                  <a:extLst>
                    <a:ext uri="{9D8B030D-6E8A-4147-A177-3AD203B41FA5}">
                      <a16:colId xmlns:a16="http://schemas.microsoft.com/office/drawing/2014/main" val="273772443"/>
                    </a:ext>
                  </a:extLst>
                </a:gridCol>
                <a:gridCol w="5665720">
                  <a:extLst>
                    <a:ext uri="{9D8B030D-6E8A-4147-A177-3AD203B41FA5}">
                      <a16:colId xmlns:a16="http://schemas.microsoft.com/office/drawing/2014/main" val="2939076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hu-HU" sz="1600" dirty="0" err="1" smtClean="0"/>
                        <a:t>Consensual</a:t>
                      </a:r>
                      <a:r>
                        <a:rPr lang="hu-HU" sz="1600" dirty="0" smtClean="0"/>
                        <a:t> </a:t>
                      </a:r>
                      <a:r>
                        <a:rPr lang="hu-HU" sz="1600" dirty="0" err="1" smtClean="0"/>
                        <a:t>characteristics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err="1" smtClean="0"/>
                        <a:t>Disputed</a:t>
                      </a:r>
                      <a:r>
                        <a:rPr lang="hu-HU" sz="1600" baseline="0" dirty="0" smtClean="0"/>
                        <a:t> </a:t>
                      </a:r>
                      <a:r>
                        <a:rPr lang="hu-HU" sz="1600" baseline="0" dirty="0" err="1" smtClean="0"/>
                        <a:t>characteristics</a:t>
                      </a:r>
                      <a:endParaRPr lang="hu-H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337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Development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Problem-solving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Adaptability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Response to social needs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Targeted interventions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Culture of cooperation and SI are strongly interlinked</a:t>
                      </a:r>
                    </a:p>
                    <a:p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Novelty: </a:t>
                      </a:r>
                      <a:r>
                        <a:rPr lang="en-US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Adaptation of good </a:t>
                      </a:r>
                      <a:r>
                        <a:rPr lang="en-US" sz="1600" spc="-1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practi</a:t>
                      </a:r>
                      <a:r>
                        <a:rPr lang="hu-HU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lang="en-US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 to a new field </a:t>
                      </a:r>
                      <a:r>
                        <a:rPr lang="hu-HU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     </a:t>
                      </a:r>
                      <a:r>
                        <a:rPr lang="en-US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totally new solution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Sustainability: </a:t>
                      </a:r>
                      <a:r>
                        <a:rPr lang="en-US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 higher level of education and the higher status in the local society </a:t>
                      </a:r>
                      <a:r>
                        <a:rPr lang="hu-HU" sz="1600" spc="-1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r>
                        <a:rPr lang="hu-HU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hu-HU" sz="1600" spc="-1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respondent</a:t>
                      </a:r>
                      <a:r>
                        <a:rPr lang="hu-HU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had,</a:t>
                      </a:r>
                      <a:r>
                        <a:rPr lang="hu-HU" sz="1600" spc="-1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 higher importance </a:t>
                      </a:r>
                      <a:r>
                        <a:rPr lang="hu-HU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 </a:t>
                      </a:r>
                      <a:r>
                        <a:rPr lang="hu-HU" sz="1600" spc="-1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given</a:t>
                      </a:r>
                      <a:r>
                        <a:rPr lang="hu-HU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hu-HU" sz="1600" spc="-1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</a:t>
                      </a:r>
                      <a:r>
                        <a:rPr lang="hu-HU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sustainability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Origin</a:t>
                      </a:r>
                      <a:r>
                        <a:rPr lang="hu-HU" sz="1600" b="1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r>
                        <a:rPr lang="en-US" sz="1600" b="1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</a:t>
                      </a:r>
                      <a:r>
                        <a:rPr lang="en-US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top-down and bottom-up approaches are considered equally successful solutions</a:t>
                      </a:r>
                      <a:endParaRPr lang="hu-HU" sz="1600" b="0" strike="noStrike" spc="-1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226662"/>
                  </a:ext>
                </a:extLst>
              </a:tr>
            </a:tbl>
          </a:graphicData>
        </a:graphic>
      </p:graphicFrame>
      <p:sp>
        <p:nvSpPr>
          <p:cNvPr id="3" name="Balra-jobbra nyíl 2"/>
          <p:cNvSpPr/>
          <p:nvPr/>
        </p:nvSpPr>
        <p:spPr>
          <a:xfrm>
            <a:off x="9656740" y="2194180"/>
            <a:ext cx="458290" cy="1440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586980" y="1263313"/>
            <a:ext cx="3360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/>
              <a:t>Main </a:t>
            </a:r>
            <a:r>
              <a:rPr lang="hu-HU" b="1" dirty="0" err="1" smtClean="0"/>
              <a:t>characteristics</a:t>
            </a:r>
            <a:r>
              <a:rPr lang="hu-HU" b="1" dirty="0" smtClean="0"/>
              <a:t> - </a:t>
            </a:r>
            <a:r>
              <a:rPr lang="hu-HU" b="1" dirty="0" err="1" smtClean="0"/>
              <a:t>TinLab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352760342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Shape 1"/>
          <p:cNvSpPr txBox="1"/>
          <p:nvPr/>
        </p:nvSpPr>
        <p:spPr>
          <a:xfrm>
            <a:off x="586980" y="661770"/>
            <a:ext cx="9143640" cy="5853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marL="742950" indent="-742950">
              <a:lnSpc>
                <a:spcPct val="90000"/>
              </a:lnSpc>
              <a:spcBef>
                <a:spcPts val="1001"/>
              </a:spcBef>
              <a:buFont typeface="+mj-lt"/>
              <a:buAutoNum type="arabicPeriod" startAt="2"/>
            </a:pPr>
            <a:r>
              <a:rPr lang="hu-HU" sz="2800" b="1" spc="-1" dirty="0" err="1" smtClean="0"/>
              <a:t>Social</a:t>
            </a:r>
            <a:r>
              <a:rPr lang="hu-HU" sz="2800" b="1" spc="-1" dirty="0" smtClean="0"/>
              <a:t> </a:t>
            </a:r>
            <a:r>
              <a:rPr lang="hu-HU" sz="2800" b="1" spc="-1" dirty="0" err="1"/>
              <a:t>innovation</a:t>
            </a:r>
            <a:r>
              <a:rPr lang="hu-HU" sz="2800" b="1" spc="-1" dirty="0"/>
              <a:t> </a:t>
            </a:r>
            <a:r>
              <a:rPr lang="hu-HU" sz="2800" b="1" spc="-1" dirty="0" err="1" smtClean="0"/>
              <a:t>focus</a:t>
            </a:r>
            <a:r>
              <a:rPr lang="hu-HU" sz="2800" b="1" spc="-1" dirty="0" smtClean="0"/>
              <a:t> </a:t>
            </a:r>
            <a:r>
              <a:rPr lang="hu-HU" sz="2800" b="1" spc="-1" dirty="0" err="1" smtClean="0"/>
              <a:t>areas</a:t>
            </a:r>
            <a:r>
              <a:rPr lang="hu-HU" sz="2800" b="1" spc="-1" dirty="0" smtClean="0"/>
              <a:t> in Hungary</a:t>
            </a:r>
            <a:endParaRPr lang="hu-HU" sz="2800" b="1" spc="-1" dirty="0"/>
          </a:p>
        </p:txBody>
      </p:sp>
      <p:sp>
        <p:nvSpPr>
          <p:cNvPr id="56" name="CustomShape 4"/>
          <p:cNvSpPr/>
          <p:nvPr/>
        </p:nvSpPr>
        <p:spPr>
          <a:xfrm flipV="1">
            <a:off x="-84240" y="-254880"/>
            <a:ext cx="12275640" cy="628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" name="CustomShape 5"/>
          <p:cNvSpPr/>
          <p:nvPr/>
        </p:nvSpPr>
        <p:spPr>
          <a:xfrm>
            <a:off x="1523880" y="192960"/>
            <a:ext cx="9143640" cy="54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hu-HU" sz="1800" b="1" strike="noStrike" spc="-1" dirty="0" err="1" smtClean="0">
                <a:solidFill>
                  <a:srgbClr val="0070C0"/>
                </a:solidFill>
                <a:latin typeface="Calibri"/>
                <a:ea typeface="Times New Roman"/>
              </a:rPr>
              <a:t>Social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Innovation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Plus –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Competence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Centres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(SI PLUS) 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project</a:t>
            </a:r>
            <a:endParaRPr lang="hu-HU" sz="1800" b="0" strike="noStrike" spc="-1" dirty="0">
              <a:latin typeface="Arial"/>
            </a:endParaRPr>
          </a:p>
        </p:txBody>
      </p:sp>
      <p:sp>
        <p:nvSpPr>
          <p:cNvPr id="58" name="CustomShape 6"/>
          <p:cNvSpPr/>
          <p:nvPr/>
        </p:nvSpPr>
        <p:spPr>
          <a:xfrm>
            <a:off x="5553720" y="1636200"/>
            <a:ext cx="10839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          	</a:t>
            </a:r>
            <a:endParaRPr lang="hu-HU" sz="1200" b="0" strike="noStrike" spc="-1" dirty="0">
              <a:latin typeface="Arial"/>
            </a:endParaRPr>
          </a:p>
        </p:txBody>
      </p:sp>
      <p:sp>
        <p:nvSpPr>
          <p:cNvPr id="59" name="CustomShape 7"/>
          <p:cNvSpPr/>
          <p:nvPr/>
        </p:nvSpPr>
        <p:spPr>
          <a:xfrm>
            <a:off x="5790600" y="2226600"/>
            <a:ext cx="6105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          </a:t>
            </a:r>
            <a:endParaRPr lang="hu-HU" sz="1200" b="0" strike="noStrike" spc="-1">
              <a:latin typeface="Arial"/>
            </a:endParaRPr>
          </a:p>
        </p:txBody>
      </p:sp>
      <p:grpSp>
        <p:nvGrpSpPr>
          <p:cNvPr id="12" name="Csoportba foglalás 11"/>
          <p:cNvGrpSpPr/>
          <p:nvPr/>
        </p:nvGrpSpPr>
        <p:grpSpPr>
          <a:xfrm>
            <a:off x="586980" y="5753200"/>
            <a:ext cx="10933200" cy="1104800"/>
            <a:chOff x="330080" y="5540620"/>
            <a:chExt cx="10933200" cy="1104800"/>
          </a:xfrm>
        </p:grpSpPr>
        <p:sp>
          <p:nvSpPr>
            <p:cNvPr id="13" name="TextShape 3"/>
            <p:cNvSpPr txBox="1"/>
            <p:nvPr/>
          </p:nvSpPr>
          <p:spPr>
            <a:xfrm>
              <a:off x="330080" y="5731380"/>
              <a:ext cx="10933200" cy="914040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/>
            <a:p>
              <a:pPr>
                <a:lnSpc>
                  <a:spcPct val="100000"/>
                </a:lnSpc>
              </a:pPr>
              <a:fld id="{0DA1D17F-605D-43C0-AC10-93437ABE0501}" type="datetime1">
                <a:rPr lang="hu-HU" sz="1200" b="1" strike="noStrike" spc="-1">
                  <a:solidFill>
                    <a:srgbClr val="8B8B8B"/>
                  </a:solidFill>
                  <a:latin typeface="Calibri"/>
                </a:rPr>
                <a:t>2022. 03. 10.</a:t>
              </a:fld>
              <a:endParaRPr lang="hu-HU" sz="1200" b="0" strike="noStrike" spc="-1" dirty="0">
                <a:latin typeface="Times New Roman"/>
              </a:endParaRPr>
            </a:p>
          </p:txBody>
        </p:sp>
        <p:pic>
          <p:nvPicPr>
            <p:cNvPr id="14" name="Grafik 5"/>
            <p:cNvPicPr/>
            <p:nvPr/>
          </p:nvPicPr>
          <p:blipFill>
            <a:blip r:embed="rId2"/>
            <a:stretch/>
          </p:blipFill>
          <p:spPr>
            <a:xfrm>
              <a:off x="8680640" y="5824440"/>
              <a:ext cx="1275840" cy="72792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Kép 3"/>
            <p:cNvPicPr/>
            <p:nvPr/>
          </p:nvPicPr>
          <p:blipFill>
            <a:blip r:embed="rId3"/>
            <a:srcRect l="8433" t="12186" r="8112" b="11417"/>
            <a:stretch/>
          </p:blipFill>
          <p:spPr>
            <a:xfrm>
              <a:off x="5198360" y="5540620"/>
              <a:ext cx="1196640" cy="10223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Kép 5"/>
            <p:cNvPicPr/>
            <p:nvPr/>
          </p:nvPicPr>
          <p:blipFill>
            <a:blip r:embed="rId4"/>
            <a:stretch/>
          </p:blipFill>
          <p:spPr>
            <a:xfrm>
              <a:off x="1793840" y="5813820"/>
              <a:ext cx="1806840" cy="74916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4" name="Szövegdoboz 3"/>
          <p:cNvSpPr txBox="1"/>
          <p:nvPr/>
        </p:nvSpPr>
        <p:spPr>
          <a:xfrm>
            <a:off x="586980" y="1263313"/>
            <a:ext cx="3147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/>
              <a:t>Main </a:t>
            </a:r>
            <a:r>
              <a:rPr lang="hu-HU" b="1" dirty="0" err="1" smtClean="0"/>
              <a:t>characteristics</a:t>
            </a:r>
            <a:r>
              <a:rPr lang="hu-HU" b="1" dirty="0" smtClean="0"/>
              <a:t> - IFKA</a:t>
            </a:r>
            <a:endParaRPr lang="hu-HU" b="1" dirty="0"/>
          </a:p>
        </p:txBody>
      </p:sp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886507"/>
              </p:ext>
            </p:extLst>
          </p:nvPr>
        </p:nvGraphicFramePr>
        <p:xfrm>
          <a:off x="586980" y="1669229"/>
          <a:ext cx="11290060" cy="4176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2300">
                  <a:extLst>
                    <a:ext uri="{9D8B030D-6E8A-4147-A177-3AD203B41FA5}">
                      <a16:colId xmlns:a16="http://schemas.microsoft.com/office/drawing/2014/main" val="4198841794"/>
                    </a:ext>
                  </a:extLst>
                </a:gridCol>
                <a:gridCol w="2397760">
                  <a:extLst>
                    <a:ext uri="{9D8B030D-6E8A-4147-A177-3AD203B41FA5}">
                      <a16:colId xmlns:a16="http://schemas.microsoft.com/office/drawing/2014/main" val="2962667197"/>
                    </a:ext>
                  </a:extLst>
                </a:gridCol>
              </a:tblGrid>
              <a:tr h="501811">
                <a:tc>
                  <a:txBody>
                    <a:bodyPr/>
                    <a:lstStyle/>
                    <a:p>
                      <a:pPr algn="ctr" fontAlgn="b"/>
                      <a:r>
                        <a:rPr lang="hu-H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Social</a:t>
                      </a:r>
                      <a:r>
                        <a:rPr lang="hu-H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hu-H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Innovation</a:t>
                      </a:r>
                      <a:r>
                        <a:rPr lang="hu-H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hu-H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characteristics</a:t>
                      </a:r>
                      <a:endParaRPr lang="hu-H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Proportion of "Strongly agree" answers (%)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832862493"/>
                  </a:ext>
                </a:extLst>
              </a:tr>
              <a:tr h="47191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Social innovation must contribute to the improved participation of those groups that are restricted in their scope of action (keyword: "empowerment")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965947022"/>
                  </a:ext>
                </a:extLst>
              </a:tr>
              <a:tr h="47191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Social innovation can also include projects/initiatives on a local level and does not necessarily have to claim to have a supra-regional impact.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85143245"/>
                  </a:ext>
                </a:extLst>
              </a:tr>
              <a:tr h="30669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Social innovation actions show the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adaptivity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of the society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261563759"/>
                  </a:ext>
                </a:extLst>
              </a:tr>
              <a:tr h="46774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Social innovation is a targeted intervention using new or novel solutions inspired by societal needs.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216014884"/>
                  </a:ext>
                </a:extLst>
              </a:tr>
              <a:tr h="30669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Social innovation should focus on the inevitably important changes of the society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705540997"/>
                  </a:ext>
                </a:extLst>
              </a:tr>
              <a:tr h="47191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Social innovation initiatives must identify and articulate societal problems and recommend solutions for policy makers.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832492113"/>
                  </a:ext>
                </a:extLst>
              </a:tr>
              <a:tr h="30669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Social innovation must be based on local needs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112437973"/>
                  </a:ext>
                </a:extLst>
              </a:tr>
              <a:tr h="47191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Social innovation must promote cooperation between civil society stakeholders and administrative authorities.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551411439"/>
                  </a:ext>
                </a:extLst>
              </a:tr>
              <a:tr h="30669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Social innovation actions must be implemented under local control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63431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59433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Shape 1"/>
          <p:cNvSpPr txBox="1"/>
          <p:nvPr/>
        </p:nvSpPr>
        <p:spPr>
          <a:xfrm>
            <a:off x="586980" y="661770"/>
            <a:ext cx="9143640" cy="5853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marL="742950" indent="-742950">
              <a:lnSpc>
                <a:spcPct val="90000"/>
              </a:lnSpc>
              <a:spcBef>
                <a:spcPts val="1001"/>
              </a:spcBef>
              <a:buFont typeface="+mj-lt"/>
              <a:buAutoNum type="arabicPeriod" startAt="2"/>
            </a:pPr>
            <a:r>
              <a:rPr lang="hu-HU" sz="2800" b="1" spc="-1" dirty="0" err="1" smtClean="0"/>
              <a:t>Social</a:t>
            </a:r>
            <a:r>
              <a:rPr lang="hu-HU" sz="2800" b="1" spc="-1" dirty="0" smtClean="0"/>
              <a:t> </a:t>
            </a:r>
            <a:r>
              <a:rPr lang="hu-HU" sz="2800" b="1" spc="-1" dirty="0" err="1"/>
              <a:t>innovation</a:t>
            </a:r>
            <a:r>
              <a:rPr lang="hu-HU" sz="2800" b="1" spc="-1" dirty="0"/>
              <a:t> </a:t>
            </a:r>
            <a:r>
              <a:rPr lang="hu-HU" sz="2800" b="1" spc="-1" dirty="0" err="1" smtClean="0"/>
              <a:t>focus</a:t>
            </a:r>
            <a:r>
              <a:rPr lang="hu-HU" sz="2800" b="1" spc="-1" dirty="0" smtClean="0"/>
              <a:t> </a:t>
            </a:r>
            <a:r>
              <a:rPr lang="hu-HU" sz="2800" b="1" spc="-1" dirty="0" err="1" smtClean="0"/>
              <a:t>areas</a:t>
            </a:r>
            <a:r>
              <a:rPr lang="hu-HU" sz="2800" b="1" spc="-1" dirty="0" smtClean="0"/>
              <a:t> in Hungary</a:t>
            </a:r>
            <a:endParaRPr lang="hu-HU" sz="2800" b="1" spc="-1" dirty="0"/>
          </a:p>
        </p:txBody>
      </p:sp>
      <p:sp>
        <p:nvSpPr>
          <p:cNvPr id="56" name="CustomShape 4"/>
          <p:cNvSpPr/>
          <p:nvPr/>
        </p:nvSpPr>
        <p:spPr>
          <a:xfrm flipV="1">
            <a:off x="-84240" y="-254880"/>
            <a:ext cx="12275640" cy="628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" name="CustomShape 5"/>
          <p:cNvSpPr/>
          <p:nvPr/>
        </p:nvSpPr>
        <p:spPr>
          <a:xfrm>
            <a:off x="1523880" y="192960"/>
            <a:ext cx="9143640" cy="54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hu-HU" sz="1800" b="1" strike="noStrike" spc="-1" dirty="0" err="1" smtClean="0">
                <a:solidFill>
                  <a:srgbClr val="0070C0"/>
                </a:solidFill>
                <a:latin typeface="Calibri"/>
                <a:ea typeface="Times New Roman"/>
              </a:rPr>
              <a:t>Social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Innovation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Plus –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Competence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Centres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(SI PLUS) 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project</a:t>
            </a:r>
            <a:endParaRPr lang="hu-HU" sz="1800" b="0" strike="noStrike" spc="-1" dirty="0">
              <a:latin typeface="Arial"/>
            </a:endParaRPr>
          </a:p>
        </p:txBody>
      </p:sp>
      <p:sp>
        <p:nvSpPr>
          <p:cNvPr id="59" name="CustomShape 7"/>
          <p:cNvSpPr/>
          <p:nvPr/>
        </p:nvSpPr>
        <p:spPr>
          <a:xfrm>
            <a:off x="5790600" y="2226600"/>
            <a:ext cx="6105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          </a:t>
            </a:r>
            <a:endParaRPr lang="hu-HU" sz="1200" b="0" strike="noStrike" spc="-1">
              <a:latin typeface="Arial"/>
            </a:endParaRPr>
          </a:p>
        </p:txBody>
      </p:sp>
      <p:grpSp>
        <p:nvGrpSpPr>
          <p:cNvPr id="12" name="Csoportba foglalás 11"/>
          <p:cNvGrpSpPr/>
          <p:nvPr/>
        </p:nvGrpSpPr>
        <p:grpSpPr>
          <a:xfrm>
            <a:off x="586980" y="5753200"/>
            <a:ext cx="10933200" cy="1104800"/>
            <a:chOff x="330080" y="5540620"/>
            <a:chExt cx="10933200" cy="1104800"/>
          </a:xfrm>
        </p:grpSpPr>
        <p:sp>
          <p:nvSpPr>
            <p:cNvPr id="13" name="TextShape 3"/>
            <p:cNvSpPr txBox="1"/>
            <p:nvPr/>
          </p:nvSpPr>
          <p:spPr>
            <a:xfrm>
              <a:off x="330080" y="5731380"/>
              <a:ext cx="10933200" cy="914040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/>
            <a:p>
              <a:pPr>
                <a:lnSpc>
                  <a:spcPct val="100000"/>
                </a:lnSpc>
              </a:pPr>
              <a:fld id="{0DA1D17F-605D-43C0-AC10-93437ABE0501}" type="datetime1">
                <a:rPr lang="hu-HU" sz="1200" b="1" strike="noStrike" spc="-1">
                  <a:solidFill>
                    <a:srgbClr val="8B8B8B"/>
                  </a:solidFill>
                  <a:latin typeface="Calibri"/>
                </a:rPr>
                <a:t>2022. 03. 10.</a:t>
              </a:fld>
              <a:endParaRPr lang="hu-HU" sz="1200" b="0" strike="noStrike" spc="-1" dirty="0">
                <a:latin typeface="Times New Roman"/>
              </a:endParaRPr>
            </a:p>
          </p:txBody>
        </p:sp>
        <p:pic>
          <p:nvPicPr>
            <p:cNvPr id="14" name="Grafik 5"/>
            <p:cNvPicPr/>
            <p:nvPr/>
          </p:nvPicPr>
          <p:blipFill>
            <a:blip r:embed="rId2"/>
            <a:stretch/>
          </p:blipFill>
          <p:spPr>
            <a:xfrm>
              <a:off x="8680640" y="5824440"/>
              <a:ext cx="1275840" cy="72792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Kép 3"/>
            <p:cNvPicPr/>
            <p:nvPr/>
          </p:nvPicPr>
          <p:blipFill>
            <a:blip r:embed="rId3"/>
            <a:srcRect l="8433" t="12186" r="8112" b="11417"/>
            <a:stretch/>
          </p:blipFill>
          <p:spPr>
            <a:xfrm>
              <a:off x="5198360" y="5540620"/>
              <a:ext cx="1196640" cy="10223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Kép 5"/>
            <p:cNvPicPr/>
            <p:nvPr/>
          </p:nvPicPr>
          <p:blipFill>
            <a:blip r:embed="rId4"/>
            <a:stretch/>
          </p:blipFill>
          <p:spPr>
            <a:xfrm>
              <a:off x="1793840" y="5813820"/>
              <a:ext cx="1806840" cy="74916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4" name="Szövegdoboz 3"/>
          <p:cNvSpPr txBox="1"/>
          <p:nvPr/>
        </p:nvSpPr>
        <p:spPr>
          <a:xfrm>
            <a:off x="586980" y="1263313"/>
            <a:ext cx="3147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/>
              <a:t>Main </a:t>
            </a:r>
            <a:r>
              <a:rPr lang="hu-HU" b="1" dirty="0" err="1" smtClean="0"/>
              <a:t>characteristics</a:t>
            </a:r>
            <a:r>
              <a:rPr lang="hu-HU" b="1" dirty="0" smtClean="0"/>
              <a:t> - IFKA</a:t>
            </a:r>
            <a:endParaRPr lang="hu-HU" b="1" dirty="0"/>
          </a:p>
        </p:txBody>
      </p:sp>
      <p:graphicFrame>
        <p:nvGraphicFramePr>
          <p:cNvPr id="18" name="Diagram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1836344"/>
              </p:ext>
            </p:extLst>
          </p:nvPr>
        </p:nvGraphicFramePr>
        <p:xfrm>
          <a:off x="1334815" y="1648828"/>
          <a:ext cx="9175530" cy="4377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02628783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Shape 1"/>
          <p:cNvSpPr txBox="1"/>
          <p:nvPr/>
        </p:nvSpPr>
        <p:spPr>
          <a:xfrm>
            <a:off x="586980" y="661770"/>
            <a:ext cx="9143640" cy="5853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marL="742950" indent="-742950">
              <a:lnSpc>
                <a:spcPct val="90000"/>
              </a:lnSpc>
              <a:spcBef>
                <a:spcPts val="1001"/>
              </a:spcBef>
              <a:buFont typeface="+mj-lt"/>
              <a:buAutoNum type="arabicPeriod" startAt="2"/>
            </a:pPr>
            <a:r>
              <a:rPr lang="hu-HU" sz="2800" b="1" spc="-1" dirty="0" err="1" smtClean="0"/>
              <a:t>Social</a:t>
            </a:r>
            <a:r>
              <a:rPr lang="hu-HU" sz="2800" b="1" spc="-1" dirty="0" smtClean="0"/>
              <a:t> </a:t>
            </a:r>
            <a:r>
              <a:rPr lang="hu-HU" sz="2800" b="1" spc="-1" dirty="0" err="1"/>
              <a:t>innovation</a:t>
            </a:r>
            <a:r>
              <a:rPr lang="hu-HU" sz="2800" b="1" spc="-1" dirty="0"/>
              <a:t> </a:t>
            </a:r>
            <a:r>
              <a:rPr lang="hu-HU" sz="2800" b="1" spc="-1" dirty="0" err="1" smtClean="0"/>
              <a:t>focus</a:t>
            </a:r>
            <a:r>
              <a:rPr lang="hu-HU" sz="2800" b="1" spc="-1" dirty="0" smtClean="0"/>
              <a:t> </a:t>
            </a:r>
            <a:r>
              <a:rPr lang="hu-HU" sz="2800" b="1" spc="-1" dirty="0" err="1" smtClean="0"/>
              <a:t>areas</a:t>
            </a:r>
            <a:r>
              <a:rPr lang="hu-HU" sz="2800" b="1" spc="-1" dirty="0" smtClean="0"/>
              <a:t> in Hungary</a:t>
            </a:r>
            <a:endParaRPr lang="hu-HU" sz="2800" b="1" spc="-1" dirty="0"/>
          </a:p>
        </p:txBody>
      </p:sp>
      <p:sp>
        <p:nvSpPr>
          <p:cNvPr id="56" name="CustomShape 4"/>
          <p:cNvSpPr/>
          <p:nvPr/>
        </p:nvSpPr>
        <p:spPr>
          <a:xfrm flipV="1">
            <a:off x="-84240" y="-254880"/>
            <a:ext cx="12275640" cy="628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" name="CustomShape 5"/>
          <p:cNvSpPr/>
          <p:nvPr/>
        </p:nvSpPr>
        <p:spPr>
          <a:xfrm>
            <a:off x="1523880" y="192960"/>
            <a:ext cx="9143640" cy="54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hu-HU" sz="1800" b="1" strike="noStrike" spc="-1" dirty="0" err="1" smtClean="0">
                <a:solidFill>
                  <a:srgbClr val="0070C0"/>
                </a:solidFill>
                <a:latin typeface="Calibri"/>
                <a:ea typeface="Times New Roman"/>
              </a:rPr>
              <a:t>Social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Innovation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Plus –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Competence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Centres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(SI PLUS) 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project</a:t>
            </a:r>
            <a:endParaRPr lang="hu-HU" sz="1800" b="0" strike="noStrike" spc="-1" dirty="0">
              <a:latin typeface="Arial"/>
            </a:endParaRPr>
          </a:p>
        </p:txBody>
      </p:sp>
      <p:sp>
        <p:nvSpPr>
          <p:cNvPr id="59" name="CustomShape 7"/>
          <p:cNvSpPr/>
          <p:nvPr/>
        </p:nvSpPr>
        <p:spPr>
          <a:xfrm>
            <a:off x="5790600" y="2226600"/>
            <a:ext cx="6105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          </a:t>
            </a:r>
            <a:endParaRPr lang="hu-HU" sz="1200" b="0" strike="noStrike" spc="-1">
              <a:latin typeface="Arial"/>
            </a:endParaRPr>
          </a:p>
        </p:txBody>
      </p:sp>
      <p:grpSp>
        <p:nvGrpSpPr>
          <p:cNvPr id="12" name="Csoportba foglalás 11"/>
          <p:cNvGrpSpPr/>
          <p:nvPr/>
        </p:nvGrpSpPr>
        <p:grpSpPr>
          <a:xfrm>
            <a:off x="586980" y="5753200"/>
            <a:ext cx="10933200" cy="1104800"/>
            <a:chOff x="330080" y="5540620"/>
            <a:chExt cx="10933200" cy="1104800"/>
          </a:xfrm>
        </p:grpSpPr>
        <p:sp>
          <p:nvSpPr>
            <p:cNvPr id="13" name="TextShape 3"/>
            <p:cNvSpPr txBox="1"/>
            <p:nvPr/>
          </p:nvSpPr>
          <p:spPr>
            <a:xfrm>
              <a:off x="330080" y="5731380"/>
              <a:ext cx="10933200" cy="914040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/>
            <a:p>
              <a:pPr>
                <a:lnSpc>
                  <a:spcPct val="100000"/>
                </a:lnSpc>
              </a:pPr>
              <a:fld id="{0DA1D17F-605D-43C0-AC10-93437ABE0501}" type="datetime1">
                <a:rPr lang="hu-HU" sz="1200" b="1" strike="noStrike" spc="-1">
                  <a:solidFill>
                    <a:srgbClr val="8B8B8B"/>
                  </a:solidFill>
                  <a:latin typeface="Calibri"/>
                </a:rPr>
                <a:t>2022. 03. 10.</a:t>
              </a:fld>
              <a:endParaRPr lang="hu-HU" sz="1200" b="0" strike="noStrike" spc="-1" dirty="0">
                <a:latin typeface="Times New Roman"/>
              </a:endParaRPr>
            </a:p>
          </p:txBody>
        </p:sp>
        <p:pic>
          <p:nvPicPr>
            <p:cNvPr id="14" name="Grafik 5"/>
            <p:cNvPicPr/>
            <p:nvPr/>
          </p:nvPicPr>
          <p:blipFill>
            <a:blip r:embed="rId2"/>
            <a:stretch/>
          </p:blipFill>
          <p:spPr>
            <a:xfrm>
              <a:off x="8680640" y="5824440"/>
              <a:ext cx="1275840" cy="72792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Kép 3"/>
            <p:cNvPicPr/>
            <p:nvPr/>
          </p:nvPicPr>
          <p:blipFill>
            <a:blip r:embed="rId3"/>
            <a:srcRect l="8433" t="12186" r="8112" b="11417"/>
            <a:stretch/>
          </p:blipFill>
          <p:spPr>
            <a:xfrm>
              <a:off x="5198360" y="5540620"/>
              <a:ext cx="1196640" cy="10223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Kép 5"/>
            <p:cNvPicPr/>
            <p:nvPr/>
          </p:nvPicPr>
          <p:blipFill>
            <a:blip r:embed="rId4"/>
            <a:stretch/>
          </p:blipFill>
          <p:spPr>
            <a:xfrm>
              <a:off x="1793840" y="5813820"/>
              <a:ext cx="1806840" cy="74916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4" name="Szövegdoboz 3"/>
          <p:cNvSpPr txBox="1"/>
          <p:nvPr/>
        </p:nvSpPr>
        <p:spPr>
          <a:xfrm>
            <a:off x="586980" y="1263313"/>
            <a:ext cx="3147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/>
              <a:t>Main </a:t>
            </a:r>
            <a:r>
              <a:rPr lang="hu-HU" b="1" dirty="0" err="1" smtClean="0"/>
              <a:t>characteristics</a:t>
            </a:r>
            <a:r>
              <a:rPr lang="hu-HU" b="1" dirty="0" smtClean="0"/>
              <a:t> - IFKA</a:t>
            </a:r>
            <a:endParaRPr lang="hu-HU" b="1" dirty="0"/>
          </a:p>
        </p:txBody>
      </p:sp>
      <p:graphicFrame>
        <p:nvGraphicFramePr>
          <p:cNvPr id="17" name="Diagram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3397087"/>
              </p:ext>
            </p:extLst>
          </p:nvPr>
        </p:nvGraphicFramePr>
        <p:xfrm>
          <a:off x="840827" y="1632645"/>
          <a:ext cx="10436773" cy="4506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70452334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Shape 1"/>
          <p:cNvSpPr txBox="1"/>
          <p:nvPr/>
        </p:nvSpPr>
        <p:spPr>
          <a:xfrm>
            <a:off x="586980" y="661770"/>
            <a:ext cx="9143640" cy="5853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marL="742950" indent="-742950">
              <a:lnSpc>
                <a:spcPct val="90000"/>
              </a:lnSpc>
              <a:spcBef>
                <a:spcPts val="1001"/>
              </a:spcBef>
              <a:buFont typeface="+mj-lt"/>
              <a:buAutoNum type="arabicPeriod" startAt="2"/>
            </a:pPr>
            <a:r>
              <a:rPr lang="hu-HU" sz="2800" b="1" spc="-1" dirty="0" err="1" smtClean="0"/>
              <a:t>Social</a:t>
            </a:r>
            <a:r>
              <a:rPr lang="hu-HU" sz="2800" b="1" spc="-1" dirty="0" smtClean="0"/>
              <a:t> </a:t>
            </a:r>
            <a:r>
              <a:rPr lang="hu-HU" sz="2800" b="1" spc="-1" dirty="0" err="1"/>
              <a:t>innovation</a:t>
            </a:r>
            <a:r>
              <a:rPr lang="hu-HU" sz="2800" b="1" spc="-1" dirty="0"/>
              <a:t> </a:t>
            </a:r>
            <a:r>
              <a:rPr lang="hu-HU" sz="2800" b="1" spc="-1" dirty="0" err="1" smtClean="0"/>
              <a:t>focus</a:t>
            </a:r>
            <a:r>
              <a:rPr lang="hu-HU" sz="2800" b="1" spc="-1" dirty="0" smtClean="0"/>
              <a:t> </a:t>
            </a:r>
            <a:r>
              <a:rPr lang="hu-HU" sz="2800" b="1" spc="-1" dirty="0" err="1" smtClean="0"/>
              <a:t>areas</a:t>
            </a:r>
            <a:r>
              <a:rPr lang="hu-HU" sz="2800" b="1" spc="-1" dirty="0" smtClean="0"/>
              <a:t> in Hungary</a:t>
            </a:r>
            <a:endParaRPr lang="hu-HU" sz="2800" b="1" spc="-1" dirty="0"/>
          </a:p>
        </p:txBody>
      </p:sp>
      <p:sp>
        <p:nvSpPr>
          <p:cNvPr id="52" name="TextShape 2"/>
          <p:cNvSpPr txBox="1"/>
          <p:nvPr/>
        </p:nvSpPr>
        <p:spPr>
          <a:xfrm>
            <a:off x="508000" y="1506870"/>
            <a:ext cx="11328400" cy="4204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CustomShape 4"/>
          <p:cNvSpPr/>
          <p:nvPr/>
        </p:nvSpPr>
        <p:spPr>
          <a:xfrm flipV="1">
            <a:off x="-84240" y="-254880"/>
            <a:ext cx="12275640" cy="628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" name="CustomShape 5"/>
          <p:cNvSpPr/>
          <p:nvPr/>
        </p:nvSpPr>
        <p:spPr>
          <a:xfrm>
            <a:off x="1523880" y="192960"/>
            <a:ext cx="9143640" cy="54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hu-HU" sz="1800" b="1" strike="noStrike" spc="-1" dirty="0" err="1" smtClean="0">
                <a:solidFill>
                  <a:srgbClr val="0070C0"/>
                </a:solidFill>
                <a:latin typeface="Calibri"/>
                <a:ea typeface="Times New Roman"/>
              </a:rPr>
              <a:t>Social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Innovation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Plus –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Competence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Centres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(SI PLUS) 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project</a:t>
            </a:r>
            <a:endParaRPr lang="hu-HU" sz="1800" b="0" strike="noStrike" spc="-1" dirty="0">
              <a:latin typeface="Arial"/>
            </a:endParaRPr>
          </a:p>
        </p:txBody>
      </p:sp>
      <p:sp>
        <p:nvSpPr>
          <p:cNvPr id="58" name="CustomShape 6"/>
          <p:cNvSpPr/>
          <p:nvPr/>
        </p:nvSpPr>
        <p:spPr>
          <a:xfrm>
            <a:off x="5553720" y="1636200"/>
            <a:ext cx="10839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          	</a:t>
            </a:r>
            <a:endParaRPr lang="hu-HU" sz="1200" b="0" strike="noStrike" spc="-1" dirty="0">
              <a:latin typeface="Arial"/>
            </a:endParaRPr>
          </a:p>
        </p:txBody>
      </p:sp>
      <p:sp>
        <p:nvSpPr>
          <p:cNvPr id="59" name="CustomShape 7"/>
          <p:cNvSpPr/>
          <p:nvPr/>
        </p:nvSpPr>
        <p:spPr>
          <a:xfrm>
            <a:off x="5790600" y="2226600"/>
            <a:ext cx="6105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          </a:t>
            </a:r>
            <a:endParaRPr lang="hu-HU" sz="1200" b="0" strike="noStrike" spc="-1">
              <a:latin typeface="Arial"/>
            </a:endParaRPr>
          </a:p>
        </p:txBody>
      </p:sp>
      <p:grpSp>
        <p:nvGrpSpPr>
          <p:cNvPr id="12" name="Csoportba foglalás 11"/>
          <p:cNvGrpSpPr/>
          <p:nvPr/>
        </p:nvGrpSpPr>
        <p:grpSpPr>
          <a:xfrm>
            <a:off x="586980" y="5753200"/>
            <a:ext cx="10933200" cy="1104800"/>
            <a:chOff x="330080" y="5540620"/>
            <a:chExt cx="10933200" cy="1104800"/>
          </a:xfrm>
        </p:grpSpPr>
        <p:sp>
          <p:nvSpPr>
            <p:cNvPr id="13" name="TextShape 3"/>
            <p:cNvSpPr txBox="1"/>
            <p:nvPr/>
          </p:nvSpPr>
          <p:spPr>
            <a:xfrm>
              <a:off x="330080" y="5731380"/>
              <a:ext cx="10933200" cy="914040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/>
            <a:p>
              <a:pPr>
                <a:lnSpc>
                  <a:spcPct val="100000"/>
                </a:lnSpc>
              </a:pPr>
              <a:fld id="{0DA1D17F-605D-43C0-AC10-93437ABE0501}" type="datetime1">
                <a:rPr lang="hu-HU" sz="1200" b="1" strike="noStrike" spc="-1">
                  <a:solidFill>
                    <a:srgbClr val="8B8B8B"/>
                  </a:solidFill>
                  <a:latin typeface="Calibri"/>
                </a:rPr>
                <a:t>2022. 03. 10.</a:t>
              </a:fld>
              <a:endParaRPr lang="hu-HU" sz="1200" b="0" strike="noStrike" spc="-1" dirty="0">
                <a:latin typeface="Times New Roman"/>
              </a:endParaRPr>
            </a:p>
          </p:txBody>
        </p:sp>
        <p:pic>
          <p:nvPicPr>
            <p:cNvPr id="14" name="Grafik 5"/>
            <p:cNvPicPr/>
            <p:nvPr/>
          </p:nvPicPr>
          <p:blipFill>
            <a:blip r:embed="rId2"/>
            <a:stretch/>
          </p:blipFill>
          <p:spPr>
            <a:xfrm>
              <a:off x="8680640" y="5824440"/>
              <a:ext cx="1275840" cy="72792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Kép 3"/>
            <p:cNvPicPr/>
            <p:nvPr/>
          </p:nvPicPr>
          <p:blipFill>
            <a:blip r:embed="rId3"/>
            <a:srcRect l="8433" t="12186" r="8112" b="11417"/>
            <a:stretch/>
          </p:blipFill>
          <p:spPr>
            <a:xfrm>
              <a:off x="5198360" y="5540620"/>
              <a:ext cx="1196640" cy="10223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Kép 5"/>
            <p:cNvPicPr/>
            <p:nvPr/>
          </p:nvPicPr>
          <p:blipFill>
            <a:blip r:embed="rId4"/>
            <a:stretch/>
          </p:blipFill>
          <p:spPr>
            <a:xfrm>
              <a:off x="1793840" y="5813820"/>
              <a:ext cx="1806840" cy="74916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4" name="Szövegdoboz 3"/>
          <p:cNvSpPr txBox="1"/>
          <p:nvPr/>
        </p:nvSpPr>
        <p:spPr>
          <a:xfrm>
            <a:off x="586980" y="1263313"/>
            <a:ext cx="2591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err="1" smtClean="0"/>
              <a:t>Stakeholders</a:t>
            </a:r>
            <a:r>
              <a:rPr lang="hu-HU" b="1" dirty="0" smtClean="0"/>
              <a:t> - </a:t>
            </a:r>
            <a:r>
              <a:rPr lang="hu-HU" b="1" dirty="0" err="1" smtClean="0"/>
              <a:t>TinLab</a:t>
            </a:r>
            <a:endParaRPr lang="hu-HU" b="1" dirty="0"/>
          </a:p>
        </p:txBody>
      </p:sp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6687104"/>
              </p:ext>
            </p:extLst>
          </p:nvPr>
        </p:nvGraphicFramePr>
        <p:xfrm>
          <a:off x="658100" y="1723967"/>
          <a:ext cx="9664460" cy="3657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778287">
                  <a:extLst>
                    <a:ext uri="{9D8B030D-6E8A-4147-A177-3AD203B41FA5}">
                      <a16:colId xmlns:a16="http://schemas.microsoft.com/office/drawing/2014/main" val="1515497524"/>
                    </a:ext>
                  </a:extLst>
                </a:gridCol>
                <a:gridCol w="6886173">
                  <a:extLst>
                    <a:ext uri="{9D8B030D-6E8A-4147-A177-3AD203B41FA5}">
                      <a16:colId xmlns:a16="http://schemas.microsoft.com/office/drawing/2014/main" val="1484210575"/>
                    </a:ext>
                  </a:extLst>
                </a:gridCol>
              </a:tblGrid>
              <a:tr h="301500">
                <a:tc>
                  <a:txBody>
                    <a:bodyPr/>
                    <a:lstStyle/>
                    <a:p>
                      <a:r>
                        <a:rPr lang="hu-HU" sz="1600" dirty="0" err="1" smtClean="0"/>
                        <a:t>Stakeholder</a:t>
                      </a:r>
                      <a:r>
                        <a:rPr lang="hu-HU" sz="1600" dirty="0" smtClean="0"/>
                        <a:t> </a:t>
                      </a:r>
                      <a:r>
                        <a:rPr lang="hu-HU" sz="1600" dirty="0" err="1" smtClean="0"/>
                        <a:t>groups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err="1" smtClean="0"/>
                        <a:t>Role</a:t>
                      </a:r>
                      <a:r>
                        <a:rPr lang="hu-HU" sz="1600" dirty="0" smtClean="0"/>
                        <a:t> in SI</a:t>
                      </a:r>
                      <a:endParaRPr lang="hu-H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000094"/>
                  </a:ext>
                </a:extLst>
              </a:tr>
              <a:tr h="301500">
                <a:tc>
                  <a:txBody>
                    <a:bodyPr/>
                    <a:lstStyle/>
                    <a:p>
                      <a:r>
                        <a:rPr lang="hu-HU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lang="en-US" sz="16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ducational</a:t>
                      </a:r>
                      <a:r>
                        <a:rPr lang="en-US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and research institutions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</a:t>
                      </a:r>
                      <a:r>
                        <a:rPr lang="en-US" sz="16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ost</a:t>
                      </a:r>
                      <a:r>
                        <a:rPr lang="en-US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important</a:t>
                      </a:r>
                      <a:r>
                        <a:rPr lang="hu-HU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hu-HU" sz="16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actors</a:t>
                      </a:r>
                      <a:endParaRPr lang="en-US" sz="16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hu-HU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381968"/>
                  </a:ext>
                </a:extLst>
              </a:tr>
              <a:tr h="3015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r>
                        <a:rPr lang="en-US" sz="16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tate</a:t>
                      </a:r>
                      <a:endParaRPr lang="hu-HU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</a:t>
                      </a:r>
                      <a:r>
                        <a:rPr lang="en-US" sz="16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inancial</a:t>
                      </a:r>
                      <a:r>
                        <a:rPr lang="en-US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support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646859"/>
                  </a:ext>
                </a:extLst>
              </a:tr>
              <a:tr h="3015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</a:t>
                      </a:r>
                      <a:r>
                        <a:rPr lang="en-US" sz="16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ocal</a:t>
                      </a:r>
                      <a:r>
                        <a:rPr lang="en-US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governments</a:t>
                      </a:r>
                      <a:endParaRPr lang="hu-HU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r>
                        <a:rPr lang="en-US" sz="16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upport</a:t>
                      </a:r>
                      <a:r>
                        <a:rPr lang="en-US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for self-organizing and </a:t>
                      </a:r>
                      <a:r>
                        <a:rPr lang="en-US" sz="16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civi</a:t>
                      </a:r>
                      <a:r>
                        <a:rPr lang="hu-HU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</a:t>
                      </a:r>
                      <a:r>
                        <a:rPr lang="en-US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initiatives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63524"/>
                  </a:ext>
                </a:extLst>
              </a:tr>
              <a:tr h="301500">
                <a:tc>
                  <a:txBody>
                    <a:bodyPr/>
                    <a:lstStyle/>
                    <a:p>
                      <a:r>
                        <a:rPr lang="hu-HU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lang="en-US" sz="16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ompanies</a:t>
                      </a:r>
                      <a:endParaRPr lang="hu-HU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r>
                        <a:rPr lang="en-US" sz="16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trategic</a:t>
                      </a:r>
                      <a:r>
                        <a:rPr lang="en-US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cooperations</a:t>
                      </a:r>
                      <a:r>
                        <a:rPr lang="en-US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(mainly with municipalities and local administrations) (</a:t>
                      </a:r>
                      <a:r>
                        <a:rPr lang="hu-HU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</a:t>
                      </a:r>
                      <a:r>
                        <a:rPr lang="en-US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ole and responsibility in employment related SI is not recognized </a:t>
                      </a:r>
                      <a:r>
                        <a:rPr lang="hu-HU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 </a:t>
                      </a:r>
                      <a:r>
                        <a:rPr lang="hu-HU" sz="16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acknowledged</a:t>
                      </a:r>
                      <a:r>
                        <a:rPr lang="hu-HU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enough</a:t>
                      </a:r>
                      <a:r>
                        <a:rPr lang="hu-HU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hu-HU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67473"/>
                  </a:ext>
                </a:extLst>
              </a:tr>
              <a:tr h="3015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lang="en-US" sz="16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ivil</a:t>
                      </a:r>
                      <a:r>
                        <a:rPr lang="en-US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sector</a:t>
                      </a:r>
                      <a:endParaRPr lang="hu-HU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lang="en-US" sz="16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ncouraging</a:t>
                      </a:r>
                      <a:r>
                        <a:rPr lang="en-US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self-organization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671549"/>
                  </a:ext>
                </a:extLst>
              </a:tr>
              <a:tr h="3015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NGOs</a:t>
                      </a:r>
                      <a:endParaRPr lang="hu-HU" sz="16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hu-HU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</a:t>
                      </a:r>
                      <a:r>
                        <a:rPr lang="en-US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east potential actors (except the opinion of civil sector representatives)</a:t>
                      </a:r>
                      <a:endParaRPr lang="hu-HU" sz="16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hu-HU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094816"/>
                  </a:ext>
                </a:extLst>
              </a:tr>
              <a:tr h="3015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</a:t>
                      </a:r>
                      <a:r>
                        <a:rPr lang="en-US" sz="16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edia</a:t>
                      </a:r>
                      <a:endParaRPr lang="hu-HU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</a:t>
                      </a:r>
                      <a:r>
                        <a:rPr lang="en-US" sz="16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roviding</a:t>
                      </a:r>
                      <a:r>
                        <a:rPr lang="en-US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communication platform for SI</a:t>
                      </a:r>
                      <a:endParaRPr lang="hu-HU" sz="16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9464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647321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Shape 1"/>
          <p:cNvSpPr txBox="1"/>
          <p:nvPr/>
        </p:nvSpPr>
        <p:spPr>
          <a:xfrm>
            <a:off x="586980" y="661770"/>
            <a:ext cx="9143640" cy="5853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marL="742950" indent="-742950">
              <a:lnSpc>
                <a:spcPct val="90000"/>
              </a:lnSpc>
              <a:spcBef>
                <a:spcPts val="1001"/>
              </a:spcBef>
              <a:buFont typeface="+mj-lt"/>
              <a:buAutoNum type="arabicPeriod" startAt="2"/>
            </a:pPr>
            <a:r>
              <a:rPr lang="hu-HU" sz="2800" b="1" spc="-1" dirty="0" err="1" smtClean="0"/>
              <a:t>Social</a:t>
            </a:r>
            <a:r>
              <a:rPr lang="hu-HU" sz="2800" b="1" spc="-1" dirty="0" smtClean="0"/>
              <a:t> </a:t>
            </a:r>
            <a:r>
              <a:rPr lang="hu-HU" sz="2800" b="1" spc="-1" dirty="0" err="1"/>
              <a:t>innovation</a:t>
            </a:r>
            <a:r>
              <a:rPr lang="hu-HU" sz="2800" b="1" spc="-1" dirty="0"/>
              <a:t> </a:t>
            </a:r>
            <a:r>
              <a:rPr lang="hu-HU" sz="2800" b="1" spc="-1" dirty="0" err="1" smtClean="0"/>
              <a:t>focus</a:t>
            </a:r>
            <a:r>
              <a:rPr lang="hu-HU" sz="2800" b="1" spc="-1" dirty="0" smtClean="0"/>
              <a:t> </a:t>
            </a:r>
            <a:r>
              <a:rPr lang="hu-HU" sz="2800" b="1" spc="-1" dirty="0" err="1" smtClean="0"/>
              <a:t>areas</a:t>
            </a:r>
            <a:r>
              <a:rPr lang="hu-HU" sz="2800" b="1" spc="-1" dirty="0" smtClean="0"/>
              <a:t> in Hungary</a:t>
            </a:r>
            <a:endParaRPr lang="hu-HU" sz="2800" b="1" spc="-1" dirty="0"/>
          </a:p>
        </p:txBody>
      </p:sp>
      <p:sp>
        <p:nvSpPr>
          <p:cNvPr id="52" name="TextShape 2"/>
          <p:cNvSpPr txBox="1"/>
          <p:nvPr/>
        </p:nvSpPr>
        <p:spPr>
          <a:xfrm>
            <a:off x="508000" y="1506870"/>
            <a:ext cx="11328400" cy="4204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CustomShape 4"/>
          <p:cNvSpPr/>
          <p:nvPr/>
        </p:nvSpPr>
        <p:spPr>
          <a:xfrm flipV="1">
            <a:off x="-84240" y="-254880"/>
            <a:ext cx="12275640" cy="628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" name="CustomShape 5"/>
          <p:cNvSpPr/>
          <p:nvPr/>
        </p:nvSpPr>
        <p:spPr>
          <a:xfrm>
            <a:off x="1523880" y="192960"/>
            <a:ext cx="9143640" cy="54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hu-HU" sz="1800" b="1" strike="noStrike" spc="-1" dirty="0" err="1" smtClean="0">
                <a:solidFill>
                  <a:srgbClr val="0070C0"/>
                </a:solidFill>
                <a:latin typeface="Calibri"/>
                <a:ea typeface="Times New Roman"/>
              </a:rPr>
              <a:t>Social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Innovation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Plus –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Competence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Centres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(SI PLUS) 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project</a:t>
            </a:r>
            <a:endParaRPr lang="hu-HU" sz="1800" b="0" strike="noStrike" spc="-1" dirty="0">
              <a:latin typeface="Arial"/>
            </a:endParaRPr>
          </a:p>
        </p:txBody>
      </p:sp>
      <p:sp>
        <p:nvSpPr>
          <p:cNvPr id="58" name="CustomShape 6"/>
          <p:cNvSpPr/>
          <p:nvPr/>
        </p:nvSpPr>
        <p:spPr>
          <a:xfrm>
            <a:off x="5553720" y="1636200"/>
            <a:ext cx="10839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          	</a:t>
            </a:r>
            <a:endParaRPr lang="hu-HU" sz="1200" b="0" strike="noStrike" spc="-1" dirty="0">
              <a:latin typeface="Arial"/>
            </a:endParaRPr>
          </a:p>
        </p:txBody>
      </p:sp>
      <p:sp>
        <p:nvSpPr>
          <p:cNvPr id="59" name="CustomShape 7"/>
          <p:cNvSpPr/>
          <p:nvPr/>
        </p:nvSpPr>
        <p:spPr>
          <a:xfrm>
            <a:off x="5790600" y="2226600"/>
            <a:ext cx="6105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          </a:t>
            </a:r>
            <a:endParaRPr lang="hu-HU" sz="1200" b="0" strike="noStrike" spc="-1">
              <a:latin typeface="Arial"/>
            </a:endParaRPr>
          </a:p>
        </p:txBody>
      </p:sp>
      <p:grpSp>
        <p:nvGrpSpPr>
          <p:cNvPr id="12" name="Csoportba foglalás 11"/>
          <p:cNvGrpSpPr/>
          <p:nvPr/>
        </p:nvGrpSpPr>
        <p:grpSpPr>
          <a:xfrm>
            <a:off x="586980" y="5753200"/>
            <a:ext cx="10933200" cy="1104800"/>
            <a:chOff x="330080" y="5540620"/>
            <a:chExt cx="10933200" cy="1104800"/>
          </a:xfrm>
        </p:grpSpPr>
        <p:sp>
          <p:nvSpPr>
            <p:cNvPr id="13" name="TextShape 3"/>
            <p:cNvSpPr txBox="1"/>
            <p:nvPr/>
          </p:nvSpPr>
          <p:spPr>
            <a:xfrm>
              <a:off x="330080" y="5731380"/>
              <a:ext cx="10933200" cy="914040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/>
            <a:p>
              <a:pPr>
                <a:lnSpc>
                  <a:spcPct val="100000"/>
                </a:lnSpc>
              </a:pPr>
              <a:fld id="{0DA1D17F-605D-43C0-AC10-93437ABE0501}" type="datetime1">
                <a:rPr lang="hu-HU" sz="1200" b="1" strike="noStrike" spc="-1">
                  <a:solidFill>
                    <a:srgbClr val="8B8B8B"/>
                  </a:solidFill>
                  <a:latin typeface="Calibri"/>
                </a:rPr>
                <a:t>2022. 03. 10.</a:t>
              </a:fld>
              <a:endParaRPr lang="hu-HU" sz="1200" b="0" strike="noStrike" spc="-1" dirty="0">
                <a:latin typeface="Times New Roman"/>
              </a:endParaRPr>
            </a:p>
          </p:txBody>
        </p:sp>
        <p:pic>
          <p:nvPicPr>
            <p:cNvPr id="14" name="Grafik 5"/>
            <p:cNvPicPr/>
            <p:nvPr/>
          </p:nvPicPr>
          <p:blipFill>
            <a:blip r:embed="rId2"/>
            <a:stretch/>
          </p:blipFill>
          <p:spPr>
            <a:xfrm>
              <a:off x="8680640" y="5824440"/>
              <a:ext cx="1275840" cy="72792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Kép 3"/>
            <p:cNvPicPr/>
            <p:nvPr/>
          </p:nvPicPr>
          <p:blipFill>
            <a:blip r:embed="rId3"/>
            <a:srcRect l="8433" t="12186" r="8112" b="11417"/>
            <a:stretch/>
          </p:blipFill>
          <p:spPr>
            <a:xfrm>
              <a:off x="5198360" y="5540620"/>
              <a:ext cx="1196640" cy="10223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Kép 5"/>
            <p:cNvPicPr/>
            <p:nvPr/>
          </p:nvPicPr>
          <p:blipFill>
            <a:blip r:embed="rId4"/>
            <a:stretch/>
          </p:blipFill>
          <p:spPr>
            <a:xfrm>
              <a:off x="1793840" y="5813820"/>
              <a:ext cx="1806840" cy="74916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4" name="Szövegdoboz 3"/>
          <p:cNvSpPr txBox="1"/>
          <p:nvPr/>
        </p:nvSpPr>
        <p:spPr>
          <a:xfrm>
            <a:off x="586980" y="1263313"/>
            <a:ext cx="2377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err="1" smtClean="0"/>
              <a:t>Stakeholders</a:t>
            </a:r>
            <a:r>
              <a:rPr lang="hu-HU" b="1" dirty="0" smtClean="0"/>
              <a:t> - IFKA</a:t>
            </a:r>
            <a:endParaRPr lang="hu-HU" b="1" dirty="0"/>
          </a:p>
        </p:txBody>
      </p:sp>
      <p:graphicFrame>
        <p:nvGraphicFramePr>
          <p:cNvPr id="17" name="Diagram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4402623"/>
              </p:ext>
            </p:extLst>
          </p:nvPr>
        </p:nvGraphicFramePr>
        <p:xfrm>
          <a:off x="1876488" y="1679535"/>
          <a:ext cx="7598980" cy="41819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67786131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Shape 1"/>
          <p:cNvSpPr txBox="1"/>
          <p:nvPr/>
        </p:nvSpPr>
        <p:spPr>
          <a:xfrm>
            <a:off x="586980" y="661770"/>
            <a:ext cx="9143640" cy="5853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marL="742950" indent="-742950">
              <a:lnSpc>
                <a:spcPct val="90000"/>
              </a:lnSpc>
              <a:spcBef>
                <a:spcPts val="1001"/>
              </a:spcBef>
              <a:buFont typeface="+mj-lt"/>
              <a:buAutoNum type="arabicPeriod" startAt="2"/>
            </a:pPr>
            <a:r>
              <a:rPr lang="hu-HU" sz="2800" b="1" spc="-1" dirty="0" err="1" smtClean="0"/>
              <a:t>Social</a:t>
            </a:r>
            <a:r>
              <a:rPr lang="hu-HU" sz="2800" b="1" spc="-1" dirty="0" smtClean="0"/>
              <a:t> </a:t>
            </a:r>
            <a:r>
              <a:rPr lang="hu-HU" sz="2800" b="1" spc="-1" dirty="0" err="1"/>
              <a:t>innovation</a:t>
            </a:r>
            <a:r>
              <a:rPr lang="hu-HU" sz="2800" b="1" spc="-1" dirty="0"/>
              <a:t> </a:t>
            </a:r>
            <a:r>
              <a:rPr lang="hu-HU" sz="2800" b="1" spc="-1" dirty="0" err="1" smtClean="0"/>
              <a:t>focus</a:t>
            </a:r>
            <a:r>
              <a:rPr lang="hu-HU" sz="2800" b="1" spc="-1" dirty="0" smtClean="0"/>
              <a:t> </a:t>
            </a:r>
            <a:r>
              <a:rPr lang="hu-HU" sz="2800" b="1" spc="-1" dirty="0" err="1" smtClean="0"/>
              <a:t>areas</a:t>
            </a:r>
            <a:r>
              <a:rPr lang="hu-HU" sz="2800" b="1" spc="-1" dirty="0" smtClean="0"/>
              <a:t> in Hungary</a:t>
            </a:r>
            <a:endParaRPr lang="hu-HU" sz="2800" b="1" spc="-1" dirty="0"/>
          </a:p>
        </p:txBody>
      </p:sp>
      <p:sp>
        <p:nvSpPr>
          <p:cNvPr id="52" name="TextShape 2"/>
          <p:cNvSpPr txBox="1"/>
          <p:nvPr/>
        </p:nvSpPr>
        <p:spPr>
          <a:xfrm>
            <a:off x="508000" y="1506870"/>
            <a:ext cx="11328400" cy="4204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CustomShape 4"/>
          <p:cNvSpPr/>
          <p:nvPr/>
        </p:nvSpPr>
        <p:spPr>
          <a:xfrm flipV="1">
            <a:off x="-84240" y="-254880"/>
            <a:ext cx="12275640" cy="628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" name="CustomShape 5"/>
          <p:cNvSpPr/>
          <p:nvPr/>
        </p:nvSpPr>
        <p:spPr>
          <a:xfrm>
            <a:off x="1523880" y="192960"/>
            <a:ext cx="9143640" cy="54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hu-HU" sz="1800" b="1" strike="noStrike" spc="-1" dirty="0" err="1" smtClean="0">
                <a:solidFill>
                  <a:srgbClr val="0070C0"/>
                </a:solidFill>
                <a:latin typeface="Calibri"/>
                <a:ea typeface="Times New Roman"/>
              </a:rPr>
              <a:t>Social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Innovation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Plus –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Competence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Centres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(SI PLUS) 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project</a:t>
            </a:r>
            <a:endParaRPr lang="hu-HU" sz="1800" b="0" strike="noStrike" spc="-1" dirty="0">
              <a:latin typeface="Arial"/>
            </a:endParaRPr>
          </a:p>
        </p:txBody>
      </p:sp>
      <p:sp>
        <p:nvSpPr>
          <p:cNvPr id="58" name="CustomShape 6"/>
          <p:cNvSpPr/>
          <p:nvPr/>
        </p:nvSpPr>
        <p:spPr>
          <a:xfrm>
            <a:off x="5553720" y="1636200"/>
            <a:ext cx="10839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          	</a:t>
            </a:r>
            <a:endParaRPr lang="hu-HU" sz="1200" b="0" strike="noStrike" spc="-1" dirty="0">
              <a:latin typeface="Arial"/>
            </a:endParaRPr>
          </a:p>
        </p:txBody>
      </p:sp>
      <p:sp>
        <p:nvSpPr>
          <p:cNvPr id="59" name="CustomShape 7"/>
          <p:cNvSpPr/>
          <p:nvPr/>
        </p:nvSpPr>
        <p:spPr>
          <a:xfrm>
            <a:off x="5790600" y="2226600"/>
            <a:ext cx="6105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          </a:t>
            </a:r>
            <a:endParaRPr lang="hu-HU" sz="1200" b="0" strike="noStrike" spc="-1">
              <a:latin typeface="Arial"/>
            </a:endParaRPr>
          </a:p>
        </p:txBody>
      </p:sp>
      <p:grpSp>
        <p:nvGrpSpPr>
          <p:cNvPr id="12" name="Csoportba foglalás 11"/>
          <p:cNvGrpSpPr/>
          <p:nvPr/>
        </p:nvGrpSpPr>
        <p:grpSpPr>
          <a:xfrm>
            <a:off x="586980" y="5753200"/>
            <a:ext cx="10933200" cy="1104800"/>
            <a:chOff x="330080" y="5540620"/>
            <a:chExt cx="10933200" cy="1104800"/>
          </a:xfrm>
        </p:grpSpPr>
        <p:sp>
          <p:nvSpPr>
            <p:cNvPr id="13" name="TextShape 3"/>
            <p:cNvSpPr txBox="1"/>
            <p:nvPr/>
          </p:nvSpPr>
          <p:spPr>
            <a:xfrm>
              <a:off x="330080" y="5731380"/>
              <a:ext cx="10933200" cy="914040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/>
            <a:p>
              <a:pPr>
                <a:lnSpc>
                  <a:spcPct val="100000"/>
                </a:lnSpc>
              </a:pPr>
              <a:fld id="{0DA1D17F-605D-43C0-AC10-93437ABE0501}" type="datetime1">
                <a:rPr lang="hu-HU" sz="1200" b="1" strike="noStrike" spc="-1">
                  <a:solidFill>
                    <a:srgbClr val="8B8B8B"/>
                  </a:solidFill>
                  <a:latin typeface="Calibri"/>
                </a:rPr>
                <a:t>2022. 03. 10.</a:t>
              </a:fld>
              <a:endParaRPr lang="hu-HU" sz="1200" b="0" strike="noStrike" spc="-1" dirty="0">
                <a:latin typeface="Times New Roman"/>
              </a:endParaRPr>
            </a:p>
          </p:txBody>
        </p:sp>
        <p:pic>
          <p:nvPicPr>
            <p:cNvPr id="14" name="Grafik 5"/>
            <p:cNvPicPr/>
            <p:nvPr/>
          </p:nvPicPr>
          <p:blipFill>
            <a:blip r:embed="rId2"/>
            <a:stretch/>
          </p:blipFill>
          <p:spPr>
            <a:xfrm>
              <a:off x="8680640" y="5824440"/>
              <a:ext cx="1275840" cy="72792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Kép 3"/>
            <p:cNvPicPr/>
            <p:nvPr/>
          </p:nvPicPr>
          <p:blipFill>
            <a:blip r:embed="rId3"/>
            <a:srcRect l="8433" t="12186" r="8112" b="11417"/>
            <a:stretch/>
          </p:blipFill>
          <p:spPr>
            <a:xfrm>
              <a:off x="5198360" y="5540620"/>
              <a:ext cx="1196640" cy="10223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Kép 5"/>
            <p:cNvPicPr/>
            <p:nvPr/>
          </p:nvPicPr>
          <p:blipFill>
            <a:blip r:embed="rId4"/>
            <a:stretch/>
          </p:blipFill>
          <p:spPr>
            <a:xfrm>
              <a:off x="1793840" y="5813820"/>
              <a:ext cx="1806840" cy="74916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4" name="Szövegdoboz 3"/>
          <p:cNvSpPr txBox="1"/>
          <p:nvPr/>
        </p:nvSpPr>
        <p:spPr>
          <a:xfrm>
            <a:off x="586980" y="1263313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err="1" smtClean="0"/>
              <a:t>Obstacles</a:t>
            </a:r>
            <a:r>
              <a:rPr lang="hu-HU" b="1" dirty="0" smtClean="0"/>
              <a:t> </a:t>
            </a:r>
            <a:r>
              <a:rPr lang="hu-HU" b="1" dirty="0" err="1" smtClean="0"/>
              <a:t>for</a:t>
            </a:r>
            <a:r>
              <a:rPr lang="hu-HU" b="1" dirty="0" smtClean="0"/>
              <a:t> SI</a:t>
            </a:r>
            <a:endParaRPr lang="hu-HU" b="1" dirty="0"/>
          </a:p>
        </p:txBody>
      </p:sp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0467870"/>
              </p:ext>
            </p:extLst>
          </p:nvPr>
        </p:nvGraphicFramePr>
        <p:xfrm>
          <a:off x="658100" y="1723967"/>
          <a:ext cx="11046220" cy="3383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50780">
                  <a:extLst>
                    <a:ext uri="{9D8B030D-6E8A-4147-A177-3AD203B41FA5}">
                      <a16:colId xmlns:a16="http://schemas.microsoft.com/office/drawing/2014/main" val="1515497524"/>
                    </a:ext>
                  </a:extLst>
                </a:gridCol>
                <a:gridCol w="6695440">
                  <a:extLst>
                    <a:ext uri="{9D8B030D-6E8A-4147-A177-3AD203B41FA5}">
                      <a16:colId xmlns:a16="http://schemas.microsoft.com/office/drawing/2014/main" val="1484210575"/>
                    </a:ext>
                  </a:extLst>
                </a:gridCol>
              </a:tblGrid>
              <a:tr h="301500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Main </a:t>
                      </a:r>
                      <a:r>
                        <a:rPr lang="hu-HU" sz="1600" dirty="0" err="1" smtClean="0"/>
                        <a:t>obstacles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err="1" smtClean="0"/>
                        <a:t>Potential</a:t>
                      </a:r>
                      <a:r>
                        <a:rPr lang="hu-HU" sz="1600" dirty="0" smtClean="0"/>
                        <a:t> </a:t>
                      </a:r>
                      <a:r>
                        <a:rPr lang="hu-HU" sz="1600" dirty="0" err="1" smtClean="0"/>
                        <a:t>solutions</a:t>
                      </a:r>
                      <a:endParaRPr lang="hu-H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000094"/>
                  </a:ext>
                </a:extLst>
              </a:tr>
              <a:tr h="301500">
                <a:tc>
                  <a:txBody>
                    <a:bodyPr/>
                    <a:lstStyle/>
                    <a:p>
                      <a:r>
                        <a:rPr lang="hu-HU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</a:t>
                      </a:r>
                      <a:r>
                        <a:rPr lang="en-US" sz="1600" spc="-1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ack</a:t>
                      </a:r>
                      <a:r>
                        <a:rPr lang="en-US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of financial resources</a:t>
                      </a:r>
                    </a:p>
                    <a:p>
                      <a:endParaRPr lang="en-US" sz="1600" spc="-1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u-HU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</a:t>
                      </a:r>
                      <a:r>
                        <a:rPr lang="en-US" sz="1600" spc="-1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inancial</a:t>
                      </a:r>
                      <a:r>
                        <a:rPr lang="en-US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security</a:t>
                      </a:r>
                      <a:r>
                        <a:rPr lang="hu-HU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hu-HU" sz="1600" spc="-1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for</a:t>
                      </a:r>
                      <a:r>
                        <a:rPr lang="hu-HU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SI – </a:t>
                      </a:r>
                      <a:r>
                        <a:rPr lang="hu-HU" sz="1600" spc="-1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dedicated</a:t>
                      </a:r>
                      <a:r>
                        <a:rPr lang="hu-HU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hu-HU" sz="1600" spc="-1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grants</a:t>
                      </a:r>
                      <a:r>
                        <a:rPr lang="hu-HU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</a:t>
                      </a:r>
                      <a:r>
                        <a:rPr lang="hu-HU" sz="1600" spc="-1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hu-HU" sz="1600" spc="-1" baseline="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guarantee</a:t>
                      </a:r>
                      <a:r>
                        <a:rPr lang="hu-HU" sz="1600" spc="-1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hu-HU" sz="1600" spc="-1" baseline="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programs</a:t>
                      </a:r>
                      <a:r>
                        <a:rPr lang="hu-HU" sz="1600" spc="-1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hu-HU" sz="1600" spc="-1" baseline="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public</a:t>
                      </a:r>
                      <a:r>
                        <a:rPr lang="hu-HU" sz="1600" spc="-1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and </a:t>
                      </a:r>
                      <a:r>
                        <a:rPr lang="hu-HU" sz="1600" spc="-1" baseline="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private</a:t>
                      </a:r>
                      <a:r>
                        <a:rPr lang="hu-HU" sz="1600" spc="-1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hu-HU" sz="1600" spc="-1" baseline="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funds</a:t>
                      </a:r>
                      <a:r>
                        <a:rPr lang="hu-HU" sz="1600" spc="-1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hu-HU" sz="1600" spc="-1" baseline="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for</a:t>
                      </a:r>
                      <a:r>
                        <a:rPr lang="hu-HU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hu-HU" sz="1600" spc="-1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development</a:t>
                      </a:r>
                      <a:r>
                        <a:rPr lang="hu-HU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piloting and </a:t>
                      </a:r>
                      <a:r>
                        <a:rPr lang="hu-HU" sz="1600" spc="-1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scaling</a:t>
                      </a:r>
                      <a:r>
                        <a:rPr lang="hu-HU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SI</a:t>
                      </a:r>
                      <a:endParaRPr lang="hu-HU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381968"/>
                  </a:ext>
                </a:extLst>
              </a:tr>
              <a:tr h="301500">
                <a:tc>
                  <a:txBody>
                    <a:bodyPr/>
                    <a:lstStyle/>
                    <a:p>
                      <a:r>
                        <a:rPr lang="hu-HU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Less </a:t>
                      </a:r>
                      <a:r>
                        <a:rPr lang="hu-HU" sz="1600" spc="-1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innovative</a:t>
                      </a:r>
                      <a:r>
                        <a:rPr lang="hu-HU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public administration culture </a:t>
                      </a:r>
                      <a:endParaRPr lang="en-US" sz="16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u-HU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  <a:r>
                        <a:rPr lang="en-US" sz="1600" spc="-1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evelopment</a:t>
                      </a:r>
                      <a:r>
                        <a:rPr lang="en-US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of the legal, financial and regulatory environment</a:t>
                      </a:r>
                      <a:endParaRPr lang="hu-HU" sz="1600" spc="-1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Future-oriented and innovative municipal leadership </a:t>
                      </a:r>
                      <a:endParaRPr lang="hu-HU" sz="1600" spc="-1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u-HU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r>
                        <a:rPr lang="en-US" sz="1600" spc="-1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ransparency</a:t>
                      </a:r>
                      <a:r>
                        <a:rPr lang="en-US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; openness; knowledge sharing and working partnerships are needed</a:t>
                      </a:r>
                      <a:endParaRPr lang="hu-HU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490628"/>
                  </a:ext>
                </a:extLst>
              </a:tr>
              <a:tr h="301500">
                <a:tc>
                  <a:txBody>
                    <a:bodyPr/>
                    <a:lstStyle/>
                    <a:p>
                      <a:r>
                        <a:rPr lang="hu-HU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r>
                        <a:rPr lang="en-US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killed workforce</a:t>
                      </a:r>
                      <a:endParaRPr lang="en-US" sz="16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u-HU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1600" spc="-1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nvolvement</a:t>
                      </a:r>
                      <a:r>
                        <a:rPr lang="en-US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of volunteers and the training of innovators</a:t>
                      </a:r>
                      <a:endParaRPr lang="hu-HU" sz="1600" spc="-1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u-HU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lang="en-US" sz="1600" spc="-1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xpert</a:t>
                      </a:r>
                      <a:r>
                        <a:rPr lang="en-US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support system</a:t>
                      </a:r>
                      <a:endParaRPr lang="hu-HU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009778"/>
                  </a:ext>
                </a:extLst>
              </a:tr>
              <a:tr h="301500">
                <a:tc>
                  <a:txBody>
                    <a:bodyPr/>
                    <a:lstStyle/>
                    <a:p>
                      <a:r>
                        <a:rPr lang="hu-HU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</a:t>
                      </a:r>
                      <a:r>
                        <a:rPr lang="en-US" sz="1600" spc="-1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ack</a:t>
                      </a:r>
                      <a:r>
                        <a:rPr lang="en-US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impact measurement and monitoring protocols and practices - very few (verified) good practices are available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r>
                        <a:rPr lang="en-US" sz="1600" spc="-1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argeted</a:t>
                      </a:r>
                      <a:r>
                        <a:rPr lang="en-US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research, professionally sound collection and evaluation of good </a:t>
                      </a:r>
                      <a:r>
                        <a:rPr lang="en-US" sz="1600" spc="-1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practi</a:t>
                      </a:r>
                      <a:r>
                        <a:rPr lang="hu-HU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lang="en-US" sz="1600" spc="-1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</a:t>
                      </a:r>
                      <a:r>
                        <a:rPr lang="en-US" sz="1600" spc="-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disseminating good practices</a:t>
                      </a:r>
                      <a:endParaRPr lang="en-US" sz="16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hu-HU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6418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857068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Shape 1"/>
          <p:cNvSpPr txBox="1"/>
          <p:nvPr/>
        </p:nvSpPr>
        <p:spPr>
          <a:xfrm>
            <a:off x="586980" y="661770"/>
            <a:ext cx="9143640" cy="5853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marL="742950" indent="-742950">
              <a:lnSpc>
                <a:spcPct val="90000"/>
              </a:lnSpc>
              <a:spcBef>
                <a:spcPts val="1001"/>
              </a:spcBef>
              <a:buFont typeface="+mj-lt"/>
              <a:buAutoNum type="arabicPeriod" startAt="2"/>
            </a:pPr>
            <a:r>
              <a:rPr lang="hu-HU" sz="2800" b="1" spc="-1" dirty="0" err="1" smtClean="0"/>
              <a:t>Social</a:t>
            </a:r>
            <a:r>
              <a:rPr lang="hu-HU" sz="2800" b="1" spc="-1" dirty="0" smtClean="0"/>
              <a:t> </a:t>
            </a:r>
            <a:r>
              <a:rPr lang="hu-HU" sz="2800" b="1" spc="-1" dirty="0" err="1"/>
              <a:t>innovation</a:t>
            </a:r>
            <a:r>
              <a:rPr lang="hu-HU" sz="2800" b="1" spc="-1" dirty="0"/>
              <a:t> </a:t>
            </a:r>
            <a:r>
              <a:rPr lang="hu-HU" sz="2800" b="1" spc="-1" dirty="0" err="1" smtClean="0"/>
              <a:t>focus</a:t>
            </a:r>
            <a:r>
              <a:rPr lang="hu-HU" sz="2800" b="1" spc="-1" dirty="0" smtClean="0"/>
              <a:t> </a:t>
            </a:r>
            <a:r>
              <a:rPr lang="hu-HU" sz="2800" b="1" spc="-1" dirty="0" err="1" smtClean="0"/>
              <a:t>areas</a:t>
            </a:r>
            <a:r>
              <a:rPr lang="hu-HU" sz="2800" b="1" spc="-1" dirty="0" smtClean="0"/>
              <a:t> in Hungary</a:t>
            </a:r>
            <a:endParaRPr lang="hu-HU" sz="2800" b="1" spc="-1" dirty="0"/>
          </a:p>
        </p:txBody>
      </p:sp>
      <p:sp>
        <p:nvSpPr>
          <p:cNvPr id="52" name="TextShape 2"/>
          <p:cNvSpPr txBox="1"/>
          <p:nvPr/>
        </p:nvSpPr>
        <p:spPr>
          <a:xfrm>
            <a:off x="508000" y="1506870"/>
            <a:ext cx="11328400" cy="4204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CustomShape 4"/>
          <p:cNvSpPr/>
          <p:nvPr/>
        </p:nvSpPr>
        <p:spPr>
          <a:xfrm flipV="1">
            <a:off x="-84240" y="-254880"/>
            <a:ext cx="12275640" cy="628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" name="CustomShape 5"/>
          <p:cNvSpPr/>
          <p:nvPr/>
        </p:nvSpPr>
        <p:spPr>
          <a:xfrm>
            <a:off x="1523880" y="192960"/>
            <a:ext cx="9143640" cy="54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hu-HU" sz="1800" b="1" strike="noStrike" spc="-1" dirty="0" err="1" smtClean="0">
                <a:solidFill>
                  <a:srgbClr val="0070C0"/>
                </a:solidFill>
                <a:latin typeface="Calibri"/>
                <a:ea typeface="Times New Roman"/>
              </a:rPr>
              <a:t>Social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Innovation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Plus –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Competence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Centres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(SI PLUS) 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project</a:t>
            </a:r>
            <a:endParaRPr lang="hu-HU" sz="1800" b="0" strike="noStrike" spc="-1" dirty="0">
              <a:latin typeface="Arial"/>
            </a:endParaRPr>
          </a:p>
        </p:txBody>
      </p:sp>
      <p:sp>
        <p:nvSpPr>
          <p:cNvPr id="58" name="CustomShape 6"/>
          <p:cNvSpPr/>
          <p:nvPr/>
        </p:nvSpPr>
        <p:spPr>
          <a:xfrm>
            <a:off x="5553720" y="1636200"/>
            <a:ext cx="10839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          	</a:t>
            </a:r>
            <a:endParaRPr lang="hu-HU" sz="1200" b="0" strike="noStrike" spc="-1" dirty="0">
              <a:latin typeface="Arial"/>
            </a:endParaRPr>
          </a:p>
        </p:txBody>
      </p:sp>
      <p:sp>
        <p:nvSpPr>
          <p:cNvPr id="59" name="CustomShape 7"/>
          <p:cNvSpPr/>
          <p:nvPr/>
        </p:nvSpPr>
        <p:spPr>
          <a:xfrm>
            <a:off x="5790600" y="2226600"/>
            <a:ext cx="6105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          </a:t>
            </a:r>
            <a:endParaRPr lang="hu-HU" sz="1200" b="0" strike="noStrike" spc="-1">
              <a:latin typeface="Arial"/>
            </a:endParaRPr>
          </a:p>
        </p:txBody>
      </p:sp>
      <p:grpSp>
        <p:nvGrpSpPr>
          <p:cNvPr id="12" name="Csoportba foglalás 11"/>
          <p:cNvGrpSpPr/>
          <p:nvPr/>
        </p:nvGrpSpPr>
        <p:grpSpPr>
          <a:xfrm>
            <a:off x="586980" y="5753200"/>
            <a:ext cx="10933200" cy="1104800"/>
            <a:chOff x="330080" y="5540620"/>
            <a:chExt cx="10933200" cy="1104800"/>
          </a:xfrm>
        </p:grpSpPr>
        <p:sp>
          <p:nvSpPr>
            <p:cNvPr id="13" name="TextShape 3"/>
            <p:cNvSpPr txBox="1"/>
            <p:nvPr/>
          </p:nvSpPr>
          <p:spPr>
            <a:xfrm>
              <a:off x="330080" y="5731380"/>
              <a:ext cx="10933200" cy="914040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/>
            <a:p>
              <a:pPr>
                <a:lnSpc>
                  <a:spcPct val="100000"/>
                </a:lnSpc>
              </a:pPr>
              <a:fld id="{0DA1D17F-605D-43C0-AC10-93437ABE0501}" type="datetime1">
                <a:rPr lang="hu-HU" sz="1200" b="1" strike="noStrike" spc="-1">
                  <a:solidFill>
                    <a:srgbClr val="8B8B8B"/>
                  </a:solidFill>
                  <a:latin typeface="Calibri"/>
                </a:rPr>
                <a:t>2022. 03. 10.</a:t>
              </a:fld>
              <a:endParaRPr lang="hu-HU" sz="1200" b="0" strike="noStrike" spc="-1" dirty="0">
                <a:latin typeface="Times New Roman"/>
              </a:endParaRPr>
            </a:p>
          </p:txBody>
        </p:sp>
        <p:pic>
          <p:nvPicPr>
            <p:cNvPr id="14" name="Grafik 5"/>
            <p:cNvPicPr/>
            <p:nvPr/>
          </p:nvPicPr>
          <p:blipFill>
            <a:blip r:embed="rId2"/>
            <a:stretch/>
          </p:blipFill>
          <p:spPr>
            <a:xfrm>
              <a:off x="8680640" y="5824440"/>
              <a:ext cx="1275840" cy="72792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Kép 3"/>
            <p:cNvPicPr/>
            <p:nvPr/>
          </p:nvPicPr>
          <p:blipFill>
            <a:blip r:embed="rId3"/>
            <a:srcRect l="8433" t="12186" r="8112" b="11417"/>
            <a:stretch/>
          </p:blipFill>
          <p:spPr>
            <a:xfrm>
              <a:off x="5198360" y="5540620"/>
              <a:ext cx="1196640" cy="10223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Kép 5"/>
            <p:cNvPicPr/>
            <p:nvPr/>
          </p:nvPicPr>
          <p:blipFill>
            <a:blip r:embed="rId4"/>
            <a:stretch/>
          </p:blipFill>
          <p:spPr>
            <a:xfrm>
              <a:off x="1793840" y="5813820"/>
              <a:ext cx="1806840" cy="74916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4" name="Szövegdoboz 3"/>
          <p:cNvSpPr txBox="1"/>
          <p:nvPr/>
        </p:nvSpPr>
        <p:spPr>
          <a:xfrm>
            <a:off x="586980" y="1263313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err="1" smtClean="0"/>
              <a:t>Need</a:t>
            </a:r>
            <a:r>
              <a:rPr lang="hu-HU" b="1" dirty="0" smtClean="0"/>
              <a:t> </a:t>
            </a:r>
            <a:r>
              <a:rPr lang="hu-HU" b="1" dirty="0" err="1" smtClean="0"/>
              <a:t>for</a:t>
            </a:r>
            <a:r>
              <a:rPr lang="hu-HU" b="1" dirty="0" smtClean="0"/>
              <a:t> </a:t>
            </a:r>
            <a:r>
              <a:rPr lang="hu-HU" b="1" dirty="0" err="1" smtClean="0"/>
              <a:t>support</a:t>
            </a:r>
            <a:endParaRPr lang="hu-HU" b="1" dirty="0"/>
          </a:p>
        </p:txBody>
      </p:sp>
      <p:graphicFrame>
        <p:nvGraphicFramePr>
          <p:cNvPr id="17" name="Diagram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8915128"/>
              </p:ext>
            </p:extLst>
          </p:nvPr>
        </p:nvGraphicFramePr>
        <p:xfrm>
          <a:off x="1523879" y="1674175"/>
          <a:ext cx="9364837" cy="3917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4615529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Shape 1"/>
          <p:cNvSpPr txBox="1"/>
          <p:nvPr/>
        </p:nvSpPr>
        <p:spPr>
          <a:xfrm>
            <a:off x="630100" y="317219"/>
            <a:ext cx="9530080" cy="5853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92500"/>
          </a:bodyPr>
          <a:lstStyle/>
          <a:p>
            <a:pPr marL="742950" indent="-742950">
              <a:lnSpc>
                <a:spcPct val="90000"/>
              </a:lnSpc>
              <a:spcBef>
                <a:spcPts val="1001"/>
              </a:spcBef>
              <a:buFont typeface="+mj-lt"/>
              <a:buAutoNum type="arabicPeriod" startAt="3"/>
            </a:pPr>
            <a:r>
              <a:rPr lang="hu-HU" sz="2800" b="1" spc="-1" dirty="0"/>
              <a:t>Policy </a:t>
            </a:r>
            <a:r>
              <a:rPr lang="hu-HU" sz="2800" b="1" spc="-1" dirty="0" err="1"/>
              <a:t>instruments</a:t>
            </a:r>
            <a:r>
              <a:rPr lang="hu-HU" sz="2800" b="1" spc="-1" dirty="0"/>
              <a:t> </a:t>
            </a:r>
            <a:r>
              <a:rPr lang="hu-HU" sz="2800" b="1" spc="-1" dirty="0" err="1"/>
              <a:t>for</a:t>
            </a:r>
            <a:r>
              <a:rPr lang="hu-HU" sz="2800" b="1" spc="-1" dirty="0"/>
              <a:t> </a:t>
            </a:r>
            <a:r>
              <a:rPr lang="hu-HU" sz="2800" b="1" spc="-1" dirty="0" err="1"/>
              <a:t>social</a:t>
            </a:r>
            <a:r>
              <a:rPr lang="hu-HU" sz="2800" b="1" spc="-1" dirty="0"/>
              <a:t> </a:t>
            </a:r>
            <a:r>
              <a:rPr lang="hu-HU" sz="2800" b="1" spc="-1" dirty="0" err="1"/>
              <a:t>innovation</a:t>
            </a:r>
            <a:r>
              <a:rPr lang="hu-HU" sz="2800" b="1" spc="-1" dirty="0"/>
              <a:t> in </a:t>
            </a:r>
            <a:r>
              <a:rPr lang="hu-HU" sz="2800" b="1" spc="-1" dirty="0" smtClean="0"/>
              <a:t>Hungary</a:t>
            </a:r>
            <a:endParaRPr lang="hu-HU" sz="2800" b="1" spc="-1" dirty="0"/>
          </a:p>
        </p:txBody>
      </p:sp>
      <p:sp>
        <p:nvSpPr>
          <p:cNvPr id="56" name="CustomShape 4"/>
          <p:cNvSpPr/>
          <p:nvPr/>
        </p:nvSpPr>
        <p:spPr>
          <a:xfrm flipV="1">
            <a:off x="-84240" y="-254880"/>
            <a:ext cx="12275640" cy="628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" name="CustomShape 5"/>
          <p:cNvSpPr/>
          <p:nvPr/>
        </p:nvSpPr>
        <p:spPr>
          <a:xfrm>
            <a:off x="1330840" y="-18661"/>
            <a:ext cx="9143640" cy="54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hu-HU" sz="1800" b="1" strike="noStrike" spc="-1" dirty="0" err="1" smtClean="0">
                <a:solidFill>
                  <a:srgbClr val="0070C0"/>
                </a:solidFill>
                <a:latin typeface="Calibri"/>
                <a:ea typeface="Times New Roman"/>
              </a:rPr>
              <a:t>Social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Innovation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Plus –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Competence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Centres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(SI PLUS) 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project</a:t>
            </a:r>
            <a:endParaRPr lang="hu-HU" sz="1800" b="0" strike="noStrike" spc="-1" dirty="0">
              <a:latin typeface="Arial"/>
            </a:endParaRPr>
          </a:p>
        </p:txBody>
      </p:sp>
      <p:sp>
        <p:nvSpPr>
          <p:cNvPr id="58" name="CustomShape 6"/>
          <p:cNvSpPr/>
          <p:nvPr/>
        </p:nvSpPr>
        <p:spPr>
          <a:xfrm>
            <a:off x="5553720" y="1636200"/>
            <a:ext cx="10839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           	</a:t>
            </a:r>
            <a:endParaRPr lang="hu-HU" sz="1200" b="0" strike="noStrike" spc="-1">
              <a:latin typeface="Arial"/>
            </a:endParaRPr>
          </a:p>
        </p:txBody>
      </p:sp>
      <p:sp>
        <p:nvSpPr>
          <p:cNvPr id="59" name="CustomShape 7"/>
          <p:cNvSpPr/>
          <p:nvPr/>
        </p:nvSpPr>
        <p:spPr>
          <a:xfrm>
            <a:off x="5790600" y="2226600"/>
            <a:ext cx="6105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          </a:t>
            </a:r>
            <a:endParaRPr lang="hu-HU" sz="1200" b="0" strike="noStrike" spc="-1">
              <a:latin typeface="Arial"/>
            </a:endParaRPr>
          </a:p>
        </p:txBody>
      </p:sp>
      <p:grpSp>
        <p:nvGrpSpPr>
          <p:cNvPr id="12" name="Csoportba foglalás 11"/>
          <p:cNvGrpSpPr/>
          <p:nvPr/>
        </p:nvGrpSpPr>
        <p:grpSpPr>
          <a:xfrm>
            <a:off x="586980" y="5753200"/>
            <a:ext cx="10933200" cy="1104800"/>
            <a:chOff x="330080" y="5540620"/>
            <a:chExt cx="10933200" cy="1104800"/>
          </a:xfrm>
        </p:grpSpPr>
        <p:sp>
          <p:nvSpPr>
            <p:cNvPr id="13" name="TextShape 3"/>
            <p:cNvSpPr txBox="1"/>
            <p:nvPr/>
          </p:nvSpPr>
          <p:spPr>
            <a:xfrm>
              <a:off x="330080" y="5731380"/>
              <a:ext cx="10933200" cy="914040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/>
            <a:p>
              <a:pPr>
                <a:lnSpc>
                  <a:spcPct val="100000"/>
                </a:lnSpc>
              </a:pPr>
              <a:fld id="{0DA1D17F-605D-43C0-AC10-93437ABE0501}" type="datetime1">
                <a:rPr lang="hu-HU" sz="1200" b="1" strike="noStrike" spc="-1">
                  <a:solidFill>
                    <a:srgbClr val="8B8B8B"/>
                  </a:solidFill>
                  <a:latin typeface="Calibri"/>
                </a:rPr>
                <a:t>2022. 03. 10.</a:t>
              </a:fld>
              <a:endParaRPr lang="hu-HU" sz="1200" b="0" strike="noStrike" spc="-1" dirty="0">
                <a:latin typeface="Times New Roman"/>
              </a:endParaRPr>
            </a:p>
          </p:txBody>
        </p:sp>
        <p:pic>
          <p:nvPicPr>
            <p:cNvPr id="14" name="Grafik 5"/>
            <p:cNvPicPr/>
            <p:nvPr/>
          </p:nvPicPr>
          <p:blipFill>
            <a:blip r:embed="rId2"/>
            <a:stretch/>
          </p:blipFill>
          <p:spPr>
            <a:xfrm>
              <a:off x="8680640" y="5824440"/>
              <a:ext cx="1275840" cy="72792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Kép 3"/>
            <p:cNvPicPr/>
            <p:nvPr/>
          </p:nvPicPr>
          <p:blipFill>
            <a:blip r:embed="rId3"/>
            <a:srcRect l="8433" t="12186" r="8112" b="11417"/>
            <a:stretch/>
          </p:blipFill>
          <p:spPr>
            <a:xfrm>
              <a:off x="5198360" y="5540620"/>
              <a:ext cx="1196640" cy="10223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Kép 5"/>
            <p:cNvPicPr/>
            <p:nvPr/>
          </p:nvPicPr>
          <p:blipFill>
            <a:blip r:embed="rId4"/>
            <a:stretch/>
          </p:blipFill>
          <p:spPr>
            <a:xfrm>
              <a:off x="1793840" y="5813820"/>
              <a:ext cx="1806840" cy="74916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7" name="TextShape 2"/>
          <p:cNvSpPr txBox="1"/>
          <p:nvPr/>
        </p:nvSpPr>
        <p:spPr>
          <a:xfrm>
            <a:off x="630100" y="881615"/>
            <a:ext cx="11405520" cy="4717524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1001"/>
              </a:spcBef>
            </a:pPr>
            <a:r>
              <a:rPr lang="hu-HU" sz="1600" b="1" spc="-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Subject</a:t>
            </a:r>
            <a:r>
              <a:rPr lang="hu-HU" sz="1600" b="1" spc="-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hu-HU" sz="1600" b="1" spc="-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analysis</a:t>
            </a:r>
            <a:r>
              <a:rPr lang="hu-HU" sz="1600" spc="-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342900" indent="-342900">
              <a:lnSpc>
                <a:spcPct val="12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r>
              <a:rPr lang="hu-HU" sz="1600" spc="-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Subject</a:t>
            </a:r>
            <a:r>
              <a:rPr lang="hu-HU" sz="1600" spc="-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hu-HU" sz="1600" b="1" spc="-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EU</a:t>
            </a:r>
            <a:r>
              <a:rPr lang="hu-HU" sz="1600" spc="-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spc="-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financed</a:t>
            </a:r>
            <a:r>
              <a:rPr lang="hu-HU" sz="1600" spc="-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b="1" spc="-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operational</a:t>
            </a:r>
            <a:r>
              <a:rPr lang="hu-HU" sz="1600" b="1" spc="-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b="1" spc="-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programs</a:t>
            </a:r>
            <a:r>
              <a:rPr lang="hu-HU" sz="1600" b="1" spc="-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hu-HU" sz="1600" spc="-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extension</a:t>
            </a:r>
            <a:r>
              <a:rPr lang="hu-HU" sz="1600" spc="-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hu-HU" sz="1600" spc="-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hu-HU" sz="1600" spc="-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spc="-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scope</a:t>
            </a:r>
            <a:r>
              <a:rPr lang="hu-HU" sz="1600" spc="-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</a:t>
            </a:r>
            <a:r>
              <a:rPr lang="hu-HU" sz="1600" spc="-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necessary</a:t>
            </a:r>
            <a:endParaRPr lang="hu-HU" sz="1600" b="1" spc="-1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2720">
              <a:lnSpc>
                <a:spcPct val="120000"/>
              </a:lnSpc>
              <a:buClr>
                <a:srgbClr val="000000"/>
              </a:buClr>
              <a:buFont typeface="Arial"/>
              <a:buChar char="•"/>
            </a:pPr>
            <a:r>
              <a:rPr lang="hu-HU" sz="1600" spc="-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Focus</a:t>
            </a:r>
            <a:r>
              <a:rPr lang="hu-HU" sz="1600" spc="-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hu-HU" sz="1600" b="1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role</a:t>
            </a:r>
            <a:r>
              <a:rPr lang="hu-HU" sz="1600" b="1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hu-HU" sz="1600" b="1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  <a:r>
              <a:rPr lang="hu-HU" sz="1600" b="1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b="1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innovation</a:t>
            </a:r>
            <a:r>
              <a:rPr lang="hu-HU" sz="1600" b="1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hu-HU" sz="16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hu-HU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development</a:t>
            </a:r>
            <a:r>
              <a:rPr lang="hu-HU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spc="-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programs</a:t>
            </a:r>
            <a:endParaRPr lang="hu-HU" sz="1600" spc="-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2720">
              <a:lnSpc>
                <a:spcPct val="120000"/>
              </a:lnSpc>
              <a:buClr>
                <a:srgbClr val="000000"/>
              </a:buClr>
              <a:buFont typeface="Arial"/>
              <a:buChar char="•"/>
            </a:pPr>
            <a:r>
              <a:rPr lang="hu-HU" sz="1600" spc="-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Examined</a:t>
            </a:r>
            <a:r>
              <a:rPr lang="hu-HU" sz="1600" spc="-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spc="-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periods</a:t>
            </a:r>
            <a:r>
              <a:rPr lang="hu-HU" sz="1600" spc="-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hu-HU" sz="1600" b="1" spc="-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ÚMFT (New Hungary </a:t>
            </a:r>
            <a:r>
              <a:rPr lang="hu-HU" sz="1600" b="1" spc="-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Development</a:t>
            </a:r>
            <a:r>
              <a:rPr lang="hu-HU" sz="1600" b="1" spc="-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b="1" spc="-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</a:t>
            </a:r>
            <a:r>
              <a:rPr lang="hu-HU" sz="1600" b="1" spc="-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hu-HU" sz="16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 Széchenyi 2020  </a:t>
            </a:r>
            <a:r>
              <a:rPr lang="hu-HU" sz="16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(2007-2013; 2014-2020</a:t>
            </a:r>
            <a:r>
              <a:rPr lang="hu-HU" sz="1600" spc="-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marL="360">
              <a:lnSpc>
                <a:spcPct val="120000"/>
              </a:lnSpc>
              <a:buClr>
                <a:srgbClr val="000000"/>
              </a:buClr>
            </a:pPr>
            <a:endParaRPr lang="hu-HU" sz="16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marL="360">
              <a:lnSpc>
                <a:spcPct val="120000"/>
              </a:lnSpc>
              <a:buClr>
                <a:srgbClr val="000000"/>
              </a:buClr>
            </a:pPr>
            <a:r>
              <a:rPr lang="el-GR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hu-H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13 </a:t>
            </a:r>
            <a:r>
              <a:rPr lang="hu-HU" sz="16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relevant</a:t>
            </a:r>
            <a:r>
              <a:rPr lang="hu-H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programs</a:t>
            </a:r>
            <a:r>
              <a:rPr lang="hu-H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identified</a:t>
            </a:r>
            <a:r>
              <a:rPr lang="hu-H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hu-HU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development</a:t>
            </a:r>
            <a:r>
              <a:rPr lang="hu-H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of SI is an </a:t>
            </a:r>
            <a:r>
              <a:rPr lang="hu-HU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explicite</a:t>
            </a:r>
            <a:r>
              <a:rPr lang="hu-H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goal</a:t>
            </a:r>
            <a:r>
              <a:rPr lang="hu-H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360">
              <a:lnSpc>
                <a:spcPct val="120000"/>
              </a:lnSpc>
              <a:buClr>
                <a:srgbClr val="000000"/>
              </a:buClr>
            </a:pPr>
            <a:endParaRPr lang="hu-HU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260" indent="-342900">
              <a:lnSpc>
                <a:spcPct val="12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hu-HU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  <a:r>
              <a:rPr lang="hu-H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innovation</a:t>
            </a:r>
            <a:r>
              <a:rPr lang="hu-H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as</a:t>
            </a:r>
            <a:r>
              <a:rPr lang="hu-H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direct</a:t>
            </a:r>
            <a:r>
              <a:rPr lang="hu-H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development</a:t>
            </a:r>
            <a:r>
              <a:rPr lang="hu-H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goal</a:t>
            </a:r>
            <a:r>
              <a:rPr lang="hu-HU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of </a:t>
            </a:r>
            <a:r>
              <a:rPr lang="hu-HU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hu-H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programs</a:t>
            </a:r>
            <a:endParaRPr lang="hu-H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460" lvl="1" indent="-342900">
              <a:lnSpc>
                <a:spcPct val="12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hu-H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EFOP </a:t>
            </a:r>
            <a:r>
              <a:rPr lang="hu-H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(Human </a:t>
            </a:r>
            <a:r>
              <a:rPr lang="hu-HU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Resources</a:t>
            </a:r>
            <a:r>
              <a:rPr lang="hu-H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Development</a:t>
            </a:r>
            <a:r>
              <a:rPr lang="hu-H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OP) - 5.2.1</a:t>
            </a:r>
            <a:r>
              <a:rPr lang="hu-HU" sz="1600" dirty="0">
                <a:latin typeface="Calibri" panose="020F0502020204030204" pitchFamily="34" charset="0"/>
                <a:cs typeface="Calibri" panose="020F0502020204030204" pitchFamily="34" charset="0"/>
              </a:rPr>
              <a:t>.; 5.2.3.; 5.2.4; </a:t>
            </a:r>
            <a:r>
              <a:rPr lang="hu-H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5.2.5 (</a:t>
            </a:r>
            <a:r>
              <a:rPr lang="hu-HU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  <a:r>
              <a:rPr lang="hu-H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services</a:t>
            </a:r>
            <a:r>
              <a:rPr lang="hu-H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hu-H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6110" indent="-285750">
              <a:lnSpc>
                <a:spcPct val="12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hu-HU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  <a:r>
              <a:rPr lang="hu-H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innovation</a:t>
            </a:r>
            <a:r>
              <a:rPr lang="hu-H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focus</a:t>
            </a:r>
            <a:r>
              <a:rPr lang="hu-H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areas</a:t>
            </a:r>
            <a:r>
              <a:rPr lang="hu-H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hu-H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represented</a:t>
            </a:r>
            <a:r>
              <a:rPr lang="hu-H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among</a:t>
            </a:r>
            <a:r>
              <a:rPr lang="hu-H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program </a:t>
            </a:r>
            <a:r>
              <a:rPr lang="hu-HU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goals</a:t>
            </a:r>
            <a:r>
              <a:rPr lang="hu-H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marL="743310" lvl="1" indent="-285750">
              <a:lnSpc>
                <a:spcPct val="12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hu-HU" sz="1600" b="1" dirty="0">
                <a:latin typeface="Calibri" panose="020F0502020204030204" pitchFamily="34" charset="0"/>
                <a:cs typeface="Calibri" panose="020F0502020204030204" pitchFamily="34" charset="0"/>
              </a:rPr>
              <a:t>TÁMOP </a:t>
            </a:r>
            <a:r>
              <a:rPr lang="hu-HU" sz="16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hu-H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  <a:r>
              <a:rPr lang="hu-HU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Renewal</a:t>
            </a:r>
            <a:r>
              <a:rPr lang="hu-HU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OP) </a:t>
            </a:r>
            <a:r>
              <a:rPr lang="hu-H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hu-H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2.4.3-D &amp; E (</a:t>
            </a:r>
            <a:r>
              <a:rPr lang="hu-HU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  <a:r>
              <a:rPr lang="hu-H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cooperatives</a:t>
            </a:r>
            <a:r>
              <a:rPr lang="hu-H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hu-HU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employment</a:t>
            </a:r>
            <a:r>
              <a:rPr lang="hu-H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hu-H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3310" lvl="1" indent="-285750">
              <a:lnSpc>
                <a:spcPct val="12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hu-H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GINOP </a:t>
            </a:r>
            <a:r>
              <a:rPr lang="hu-H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hu-HU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Economic</a:t>
            </a:r>
            <a:r>
              <a:rPr lang="hu-H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Development</a:t>
            </a:r>
            <a:r>
              <a:rPr lang="hu-H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hu-HU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Innovation</a:t>
            </a:r>
            <a:r>
              <a:rPr lang="hu-H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OP) - 5.1.2-15; 5.1.3; 5.1.7</a:t>
            </a:r>
            <a:endParaRPr lang="hu-H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0">
              <a:lnSpc>
                <a:spcPct val="120000"/>
              </a:lnSpc>
              <a:buClr>
                <a:srgbClr val="000000"/>
              </a:buClr>
            </a:pPr>
            <a:endParaRPr lang="hu-HU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0">
              <a:lnSpc>
                <a:spcPct val="120000"/>
              </a:lnSpc>
              <a:buClr>
                <a:srgbClr val="000000"/>
              </a:buClr>
            </a:pPr>
            <a:r>
              <a:rPr lang="hu-HU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Analytical</a:t>
            </a:r>
            <a:r>
              <a:rPr lang="hu-H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aspects</a:t>
            </a:r>
            <a:r>
              <a:rPr lang="hu-H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360">
              <a:lnSpc>
                <a:spcPct val="120000"/>
              </a:lnSpc>
              <a:buClr>
                <a:srgbClr val="000000"/>
              </a:buClr>
            </a:pPr>
            <a:endParaRPr lang="hu-HU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3849446589"/>
              </p:ext>
            </p:extLst>
          </p:nvPr>
        </p:nvGraphicFramePr>
        <p:xfrm>
          <a:off x="1822404" y="4684740"/>
          <a:ext cx="10213216" cy="1007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2475870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Shape 1"/>
          <p:cNvSpPr txBox="1"/>
          <p:nvPr/>
        </p:nvSpPr>
        <p:spPr>
          <a:xfrm>
            <a:off x="630100" y="317219"/>
            <a:ext cx="9530080" cy="5853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92500"/>
          </a:bodyPr>
          <a:lstStyle/>
          <a:p>
            <a:pPr marL="742950" indent="-742950">
              <a:lnSpc>
                <a:spcPct val="90000"/>
              </a:lnSpc>
              <a:spcBef>
                <a:spcPts val="1001"/>
              </a:spcBef>
              <a:buFont typeface="+mj-lt"/>
              <a:buAutoNum type="arabicPeriod" startAt="3"/>
            </a:pPr>
            <a:r>
              <a:rPr lang="hu-HU" sz="2800" b="1" spc="-1" dirty="0"/>
              <a:t>Policy </a:t>
            </a:r>
            <a:r>
              <a:rPr lang="hu-HU" sz="2800" b="1" spc="-1" dirty="0" err="1"/>
              <a:t>instruments</a:t>
            </a:r>
            <a:r>
              <a:rPr lang="hu-HU" sz="2800" b="1" spc="-1" dirty="0"/>
              <a:t> </a:t>
            </a:r>
            <a:r>
              <a:rPr lang="hu-HU" sz="2800" b="1" spc="-1" dirty="0" err="1"/>
              <a:t>for</a:t>
            </a:r>
            <a:r>
              <a:rPr lang="hu-HU" sz="2800" b="1" spc="-1" dirty="0"/>
              <a:t> </a:t>
            </a:r>
            <a:r>
              <a:rPr lang="hu-HU" sz="2800" b="1" spc="-1" dirty="0" err="1"/>
              <a:t>social</a:t>
            </a:r>
            <a:r>
              <a:rPr lang="hu-HU" sz="2800" b="1" spc="-1" dirty="0"/>
              <a:t> </a:t>
            </a:r>
            <a:r>
              <a:rPr lang="hu-HU" sz="2800" b="1" spc="-1" dirty="0" err="1"/>
              <a:t>innovation</a:t>
            </a:r>
            <a:r>
              <a:rPr lang="hu-HU" sz="2800" b="1" spc="-1" dirty="0"/>
              <a:t> in </a:t>
            </a:r>
            <a:r>
              <a:rPr lang="hu-HU" sz="2800" b="1" spc="-1" dirty="0" smtClean="0"/>
              <a:t>Hungary</a:t>
            </a:r>
            <a:endParaRPr lang="hu-HU" sz="2800" b="1" spc="-1" dirty="0"/>
          </a:p>
        </p:txBody>
      </p:sp>
      <p:sp>
        <p:nvSpPr>
          <p:cNvPr id="56" name="CustomShape 4"/>
          <p:cNvSpPr/>
          <p:nvPr/>
        </p:nvSpPr>
        <p:spPr>
          <a:xfrm flipV="1">
            <a:off x="-84240" y="-254880"/>
            <a:ext cx="12275640" cy="628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" name="CustomShape 5"/>
          <p:cNvSpPr/>
          <p:nvPr/>
        </p:nvSpPr>
        <p:spPr>
          <a:xfrm>
            <a:off x="1330840" y="-18661"/>
            <a:ext cx="9143640" cy="54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hu-HU" sz="1800" b="1" strike="noStrike" spc="-1" dirty="0" err="1" smtClean="0">
                <a:solidFill>
                  <a:srgbClr val="0070C0"/>
                </a:solidFill>
                <a:latin typeface="Calibri"/>
                <a:ea typeface="Times New Roman"/>
              </a:rPr>
              <a:t>Social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Innovation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Plus –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Competence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Centres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(SI PLUS) 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project</a:t>
            </a:r>
            <a:endParaRPr lang="hu-HU" sz="1800" b="0" strike="noStrike" spc="-1" dirty="0">
              <a:latin typeface="Arial"/>
            </a:endParaRPr>
          </a:p>
        </p:txBody>
      </p:sp>
      <p:sp>
        <p:nvSpPr>
          <p:cNvPr id="58" name="CustomShape 6"/>
          <p:cNvSpPr/>
          <p:nvPr/>
        </p:nvSpPr>
        <p:spPr>
          <a:xfrm>
            <a:off x="5553720" y="1636200"/>
            <a:ext cx="10839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           	</a:t>
            </a:r>
            <a:endParaRPr lang="hu-HU" sz="1200" b="0" strike="noStrike" spc="-1">
              <a:latin typeface="Arial"/>
            </a:endParaRPr>
          </a:p>
        </p:txBody>
      </p:sp>
      <p:sp>
        <p:nvSpPr>
          <p:cNvPr id="59" name="CustomShape 7"/>
          <p:cNvSpPr/>
          <p:nvPr/>
        </p:nvSpPr>
        <p:spPr>
          <a:xfrm>
            <a:off x="5790600" y="2226600"/>
            <a:ext cx="6105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          </a:t>
            </a:r>
            <a:endParaRPr lang="hu-HU" sz="1200" b="0" strike="noStrike" spc="-1">
              <a:latin typeface="Arial"/>
            </a:endParaRPr>
          </a:p>
        </p:txBody>
      </p:sp>
      <p:grpSp>
        <p:nvGrpSpPr>
          <p:cNvPr id="12" name="Csoportba foglalás 11"/>
          <p:cNvGrpSpPr/>
          <p:nvPr/>
        </p:nvGrpSpPr>
        <p:grpSpPr>
          <a:xfrm>
            <a:off x="586980" y="5753200"/>
            <a:ext cx="10933200" cy="1104800"/>
            <a:chOff x="330080" y="5540620"/>
            <a:chExt cx="10933200" cy="1104800"/>
          </a:xfrm>
        </p:grpSpPr>
        <p:sp>
          <p:nvSpPr>
            <p:cNvPr id="13" name="TextShape 3"/>
            <p:cNvSpPr txBox="1"/>
            <p:nvPr/>
          </p:nvSpPr>
          <p:spPr>
            <a:xfrm>
              <a:off x="330080" y="5731380"/>
              <a:ext cx="10933200" cy="914040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/>
            <a:p>
              <a:pPr>
                <a:lnSpc>
                  <a:spcPct val="100000"/>
                </a:lnSpc>
              </a:pPr>
              <a:fld id="{0DA1D17F-605D-43C0-AC10-93437ABE0501}" type="datetime1">
                <a:rPr lang="hu-HU" sz="1200" b="1" strike="noStrike" spc="-1">
                  <a:solidFill>
                    <a:srgbClr val="8B8B8B"/>
                  </a:solidFill>
                  <a:latin typeface="Calibri"/>
                </a:rPr>
                <a:t>2022. 03. 10.</a:t>
              </a:fld>
              <a:endParaRPr lang="hu-HU" sz="1200" b="0" strike="noStrike" spc="-1" dirty="0">
                <a:latin typeface="Times New Roman"/>
              </a:endParaRPr>
            </a:p>
          </p:txBody>
        </p:sp>
        <p:pic>
          <p:nvPicPr>
            <p:cNvPr id="14" name="Grafik 5"/>
            <p:cNvPicPr/>
            <p:nvPr/>
          </p:nvPicPr>
          <p:blipFill>
            <a:blip r:embed="rId2"/>
            <a:stretch/>
          </p:blipFill>
          <p:spPr>
            <a:xfrm>
              <a:off x="8680640" y="5824440"/>
              <a:ext cx="1275840" cy="72792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Kép 3"/>
            <p:cNvPicPr/>
            <p:nvPr/>
          </p:nvPicPr>
          <p:blipFill>
            <a:blip r:embed="rId3"/>
            <a:srcRect l="8433" t="12186" r="8112" b="11417"/>
            <a:stretch/>
          </p:blipFill>
          <p:spPr>
            <a:xfrm>
              <a:off x="5198360" y="5540620"/>
              <a:ext cx="1196640" cy="10223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Kép 5"/>
            <p:cNvPicPr/>
            <p:nvPr/>
          </p:nvPicPr>
          <p:blipFill>
            <a:blip r:embed="rId4"/>
            <a:stretch/>
          </p:blipFill>
          <p:spPr>
            <a:xfrm>
              <a:off x="1793840" y="5813820"/>
              <a:ext cx="1806840" cy="74916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" name="Szövegdoboz 1"/>
          <p:cNvSpPr txBox="1"/>
          <p:nvPr/>
        </p:nvSpPr>
        <p:spPr>
          <a:xfrm>
            <a:off x="849640" y="958707"/>
            <a:ext cx="940816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 smtClean="0"/>
              <a:t>Database</a:t>
            </a:r>
            <a:r>
              <a:rPr lang="hu-HU" dirty="0" smtClean="0"/>
              <a:t>: C</a:t>
            </a:r>
            <a:r>
              <a:rPr lang="en-US" dirty="0" err="1" smtClean="0"/>
              <a:t>urrently</a:t>
            </a:r>
            <a:r>
              <a:rPr lang="en-US" dirty="0" smtClean="0"/>
              <a:t> </a:t>
            </a:r>
            <a:r>
              <a:rPr lang="en-US" dirty="0"/>
              <a:t>a total of </a:t>
            </a:r>
            <a:r>
              <a:rPr lang="en-US" b="1" dirty="0"/>
              <a:t>938</a:t>
            </a:r>
            <a:r>
              <a:rPr lang="en-US" dirty="0"/>
              <a:t> projects </a:t>
            </a:r>
          </a:p>
          <a:p>
            <a:endParaRPr lang="en-US" dirty="0"/>
          </a:p>
          <a:p>
            <a:r>
              <a:rPr lang="en-US" b="1" dirty="0"/>
              <a:t>Key factors</a:t>
            </a:r>
            <a:r>
              <a:rPr lang="en-US" b="1" dirty="0" smtClean="0"/>
              <a:t>:</a:t>
            </a:r>
            <a:endParaRPr lang="hu-HU" b="1" dirty="0" smtClean="0"/>
          </a:p>
          <a:p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err="1" smtClean="0"/>
              <a:t>Type</a:t>
            </a:r>
            <a:r>
              <a:rPr lang="hu-HU" dirty="0" smtClean="0"/>
              <a:t> of the program: </a:t>
            </a:r>
            <a:r>
              <a:rPr lang="hu-HU" dirty="0" err="1"/>
              <a:t>f</a:t>
            </a:r>
            <a:r>
              <a:rPr lang="hu-HU" dirty="0" err="1" smtClean="0"/>
              <a:t>unding</a:t>
            </a:r>
            <a:r>
              <a:rPr lang="hu-HU" dirty="0" smtClean="0"/>
              <a:t>,</a:t>
            </a:r>
            <a:r>
              <a:rPr lang="en-US" dirty="0"/>
              <a:t> </a:t>
            </a:r>
            <a:r>
              <a:rPr lang="hu-HU" dirty="0" smtClean="0"/>
              <a:t>o</a:t>
            </a:r>
            <a:r>
              <a:rPr lang="en-US" dirty="0" err="1" smtClean="0"/>
              <a:t>perational</a:t>
            </a:r>
            <a:r>
              <a:rPr lang="hu-HU" dirty="0" smtClean="0"/>
              <a:t> </a:t>
            </a:r>
            <a:r>
              <a:rPr lang="hu-HU" dirty="0" err="1" smtClean="0"/>
              <a:t>or</a:t>
            </a:r>
            <a:r>
              <a:rPr lang="hu-HU" dirty="0"/>
              <a:t> </a:t>
            </a:r>
            <a:r>
              <a:rPr lang="hu-HU" dirty="0" err="1" smtClean="0"/>
              <a:t>subsidy</a:t>
            </a:r>
            <a:r>
              <a:rPr lang="hu-HU" dirty="0" smtClean="0"/>
              <a:t> </a:t>
            </a:r>
            <a:r>
              <a:rPr lang="hu-HU" dirty="0"/>
              <a:t>program</a:t>
            </a:r>
            <a:endParaRPr lang="hu-H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Name </a:t>
            </a:r>
            <a:r>
              <a:rPr lang="en-US" dirty="0"/>
              <a:t>of applicant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Name </a:t>
            </a:r>
            <a:r>
              <a:rPr lang="en-US" dirty="0"/>
              <a:t>of project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Country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Municipality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Total project </a:t>
            </a:r>
            <a:r>
              <a:rPr lang="hu-HU" dirty="0" err="1" smtClean="0"/>
              <a:t>budget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Grant </a:t>
            </a:r>
            <a:r>
              <a:rPr lang="en-US" dirty="0"/>
              <a:t>awarded (HUF</a:t>
            </a:r>
            <a:r>
              <a:rPr lang="en-US" dirty="0" smtClean="0"/>
              <a:t>)</a:t>
            </a:r>
            <a:endParaRPr lang="hu-H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err="1" smtClean="0"/>
              <a:t>Fund</a:t>
            </a:r>
            <a:r>
              <a:rPr lang="hu-HU" dirty="0" smtClean="0"/>
              <a:t> </a:t>
            </a:r>
            <a:r>
              <a:rPr lang="hu-HU" dirty="0" err="1" smtClean="0"/>
              <a:t>structure</a:t>
            </a:r>
            <a:r>
              <a:rPr lang="hu-HU" dirty="0" smtClean="0"/>
              <a:t> (</a:t>
            </a:r>
            <a:r>
              <a:rPr lang="hu-HU" dirty="0" err="1" smtClean="0"/>
              <a:t>Sources</a:t>
            </a:r>
            <a:r>
              <a:rPr lang="hu-HU" dirty="0" smtClean="0"/>
              <a:t>/</a:t>
            </a:r>
            <a:r>
              <a:rPr lang="en-US" dirty="0" smtClean="0"/>
              <a:t>EU </a:t>
            </a:r>
            <a:r>
              <a:rPr lang="en-US" dirty="0"/>
              <a:t>co-financing </a:t>
            </a:r>
            <a:r>
              <a:rPr lang="en-US" dirty="0" smtClean="0"/>
              <a:t>rate</a:t>
            </a:r>
            <a:r>
              <a:rPr lang="hu-HU" dirty="0" smtClean="0"/>
              <a:t>)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Start of implementation</a:t>
            </a:r>
            <a:endParaRPr lang="hu-H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End of </a:t>
            </a:r>
            <a:r>
              <a:rPr lang="en-US" dirty="0" smtClean="0"/>
              <a:t>implementation</a:t>
            </a:r>
            <a:r>
              <a:rPr lang="en-US" dirty="0"/>
              <a:t>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Profile </a:t>
            </a:r>
            <a:r>
              <a:rPr lang="en-US" dirty="0"/>
              <a:t>/ development area / </a:t>
            </a:r>
            <a:r>
              <a:rPr lang="en-US" dirty="0" smtClean="0"/>
              <a:t>innovation</a:t>
            </a:r>
            <a:endParaRPr lang="hu-H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Category </a:t>
            </a:r>
            <a:r>
              <a:rPr lang="en-US" dirty="0"/>
              <a:t>of intervention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35680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Shape 1"/>
          <p:cNvSpPr txBox="1"/>
          <p:nvPr/>
        </p:nvSpPr>
        <p:spPr>
          <a:xfrm>
            <a:off x="630100" y="317219"/>
            <a:ext cx="9530080" cy="5853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92500"/>
          </a:bodyPr>
          <a:lstStyle/>
          <a:p>
            <a:pPr marL="742950" indent="-742950">
              <a:lnSpc>
                <a:spcPct val="90000"/>
              </a:lnSpc>
              <a:spcBef>
                <a:spcPts val="1001"/>
              </a:spcBef>
              <a:buFont typeface="+mj-lt"/>
              <a:buAutoNum type="arabicPeriod" startAt="3"/>
            </a:pPr>
            <a:r>
              <a:rPr lang="hu-HU" sz="2800" b="1" spc="-1" dirty="0"/>
              <a:t>Policy </a:t>
            </a:r>
            <a:r>
              <a:rPr lang="hu-HU" sz="2800" b="1" spc="-1" dirty="0" err="1"/>
              <a:t>instruments</a:t>
            </a:r>
            <a:r>
              <a:rPr lang="hu-HU" sz="2800" b="1" spc="-1" dirty="0"/>
              <a:t> </a:t>
            </a:r>
            <a:r>
              <a:rPr lang="hu-HU" sz="2800" b="1" spc="-1" dirty="0" err="1"/>
              <a:t>for</a:t>
            </a:r>
            <a:r>
              <a:rPr lang="hu-HU" sz="2800" b="1" spc="-1" dirty="0"/>
              <a:t> </a:t>
            </a:r>
            <a:r>
              <a:rPr lang="hu-HU" sz="2800" b="1" spc="-1" dirty="0" err="1"/>
              <a:t>social</a:t>
            </a:r>
            <a:r>
              <a:rPr lang="hu-HU" sz="2800" b="1" spc="-1" dirty="0"/>
              <a:t> </a:t>
            </a:r>
            <a:r>
              <a:rPr lang="hu-HU" sz="2800" b="1" spc="-1" dirty="0" err="1"/>
              <a:t>innovation</a:t>
            </a:r>
            <a:r>
              <a:rPr lang="hu-HU" sz="2800" b="1" spc="-1" dirty="0"/>
              <a:t> in </a:t>
            </a:r>
            <a:r>
              <a:rPr lang="hu-HU" sz="2800" b="1" spc="-1" dirty="0" smtClean="0"/>
              <a:t>Hungary</a:t>
            </a:r>
            <a:endParaRPr lang="hu-HU" sz="2800" b="1" spc="-1" dirty="0"/>
          </a:p>
        </p:txBody>
      </p:sp>
      <p:sp>
        <p:nvSpPr>
          <p:cNvPr id="56" name="CustomShape 4"/>
          <p:cNvSpPr/>
          <p:nvPr/>
        </p:nvSpPr>
        <p:spPr>
          <a:xfrm flipV="1">
            <a:off x="-84240" y="-254880"/>
            <a:ext cx="12275640" cy="628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" name="CustomShape 5"/>
          <p:cNvSpPr/>
          <p:nvPr/>
        </p:nvSpPr>
        <p:spPr>
          <a:xfrm>
            <a:off x="1330840" y="-18661"/>
            <a:ext cx="9143640" cy="54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hu-HU" sz="1800" b="1" strike="noStrike" spc="-1" dirty="0" err="1" smtClean="0">
                <a:solidFill>
                  <a:srgbClr val="0070C0"/>
                </a:solidFill>
                <a:latin typeface="Calibri"/>
                <a:ea typeface="Times New Roman"/>
              </a:rPr>
              <a:t>Social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Innovation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Plus –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Competence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Centres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(SI PLUS) 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project</a:t>
            </a:r>
            <a:endParaRPr lang="hu-HU" sz="1800" b="0" strike="noStrike" spc="-1" dirty="0">
              <a:latin typeface="Arial"/>
            </a:endParaRPr>
          </a:p>
        </p:txBody>
      </p:sp>
      <p:sp>
        <p:nvSpPr>
          <p:cNvPr id="58" name="CustomShape 6"/>
          <p:cNvSpPr/>
          <p:nvPr/>
        </p:nvSpPr>
        <p:spPr>
          <a:xfrm>
            <a:off x="5553720" y="1636200"/>
            <a:ext cx="10839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           	</a:t>
            </a:r>
            <a:endParaRPr lang="hu-HU" sz="1200" b="0" strike="noStrike" spc="-1">
              <a:latin typeface="Arial"/>
            </a:endParaRPr>
          </a:p>
        </p:txBody>
      </p:sp>
      <p:sp>
        <p:nvSpPr>
          <p:cNvPr id="59" name="CustomShape 7"/>
          <p:cNvSpPr/>
          <p:nvPr/>
        </p:nvSpPr>
        <p:spPr>
          <a:xfrm>
            <a:off x="5790600" y="2226600"/>
            <a:ext cx="6105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          </a:t>
            </a:r>
            <a:endParaRPr lang="hu-HU" sz="1200" b="0" strike="noStrike" spc="-1">
              <a:latin typeface="Arial"/>
            </a:endParaRPr>
          </a:p>
        </p:txBody>
      </p:sp>
      <p:grpSp>
        <p:nvGrpSpPr>
          <p:cNvPr id="12" name="Csoportba foglalás 11"/>
          <p:cNvGrpSpPr/>
          <p:nvPr/>
        </p:nvGrpSpPr>
        <p:grpSpPr>
          <a:xfrm>
            <a:off x="586980" y="5753200"/>
            <a:ext cx="10933200" cy="1104800"/>
            <a:chOff x="330080" y="5540620"/>
            <a:chExt cx="10933200" cy="1104800"/>
          </a:xfrm>
        </p:grpSpPr>
        <p:sp>
          <p:nvSpPr>
            <p:cNvPr id="13" name="TextShape 3"/>
            <p:cNvSpPr txBox="1"/>
            <p:nvPr/>
          </p:nvSpPr>
          <p:spPr>
            <a:xfrm>
              <a:off x="330080" y="5731380"/>
              <a:ext cx="10933200" cy="914040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/>
            <a:p>
              <a:pPr>
                <a:lnSpc>
                  <a:spcPct val="100000"/>
                </a:lnSpc>
              </a:pPr>
              <a:fld id="{0DA1D17F-605D-43C0-AC10-93437ABE0501}" type="datetime1">
                <a:rPr lang="hu-HU" sz="1200" b="1" strike="noStrike" spc="-1">
                  <a:solidFill>
                    <a:srgbClr val="8B8B8B"/>
                  </a:solidFill>
                  <a:latin typeface="Calibri"/>
                </a:rPr>
                <a:t>2022. 03. 10.</a:t>
              </a:fld>
              <a:endParaRPr lang="hu-HU" sz="1200" b="0" strike="noStrike" spc="-1" dirty="0">
                <a:latin typeface="Times New Roman"/>
              </a:endParaRPr>
            </a:p>
          </p:txBody>
        </p:sp>
        <p:pic>
          <p:nvPicPr>
            <p:cNvPr id="14" name="Grafik 5"/>
            <p:cNvPicPr/>
            <p:nvPr/>
          </p:nvPicPr>
          <p:blipFill>
            <a:blip r:embed="rId2"/>
            <a:stretch/>
          </p:blipFill>
          <p:spPr>
            <a:xfrm>
              <a:off x="8680640" y="5824440"/>
              <a:ext cx="1275840" cy="72792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Kép 3"/>
            <p:cNvPicPr/>
            <p:nvPr/>
          </p:nvPicPr>
          <p:blipFill>
            <a:blip r:embed="rId3"/>
            <a:srcRect l="8433" t="12186" r="8112" b="11417"/>
            <a:stretch/>
          </p:blipFill>
          <p:spPr>
            <a:xfrm>
              <a:off x="5198360" y="5540620"/>
              <a:ext cx="1196640" cy="10223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Kép 5"/>
            <p:cNvPicPr/>
            <p:nvPr/>
          </p:nvPicPr>
          <p:blipFill>
            <a:blip r:embed="rId4"/>
            <a:stretch/>
          </p:blipFill>
          <p:spPr>
            <a:xfrm>
              <a:off x="1793840" y="5813820"/>
              <a:ext cx="1806840" cy="74916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" name="Szövegdoboz 1"/>
          <p:cNvSpPr txBox="1"/>
          <p:nvPr/>
        </p:nvSpPr>
        <p:spPr>
          <a:xfrm>
            <a:off x="782320" y="943853"/>
            <a:ext cx="6827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err="1" smtClean="0"/>
              <a:t>Overview</a:t>
            </a:r>
            <a:r>
              <a:rPr lang="hu-HU" dirty="0" smtClean="0"/>
              <a:t> - Human </a:t>
            </a:r>
            <a:r>
              <a:rPr lang="hu-HU" dirty="0" err="1" smtClean="0"/>
              <a:t>Resources</a:t>
            </a:r>
            <a:r>
              <a:rPr lang="hu-HU" dirty="0" smtClean="0"/>
              <a:t> </a:t>
            </a:r>
            <a:r>
              <a:rPr lang="hu-HU" dirty="0" err="1" smtClean="0"/>
              <a:t>Development</a:t>
            </a:r>
            <a:r>
              <a:rPr lang="hu-HU" dirty="0" smtClean="0"/>
              <a:t> </a:t>
            </a:r>
            <a:r>
              <a:rPr lang="hu-HU" dirty="0" err="1" smtClean="0"/>
              <a:t>Operational</a:t>
            </a:r>
            <a:r>
              <a:rPr lang="hu-HU" dirty="0" smtClean="0"/>
              <a:t> Program</a:t>
            </a:r>
            <a:endParaRPr lang="hu-HU" dirty="0"/>
          </a:p>
        </p:txBody>
      </p:sp>
      <p:graphicFrame>
        <p:nvGraphicFramePr>
          <p:cNvPr id="19" name="Táblázat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4930161"/>
              </p:ext>
            </p:extLst>
          </p:nvPr>
        </p:nvGraphicFramePr>
        <p:xfrm>
          <a:off x="866318" y="1545369"/>
          <a:ext cx="10501521" cy="1382214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1272913">
                  <a:extLst>
                    <a:ext uri="{9D8B030D-6E8A-4147-A177-3AD203B41FA5}">
                      <a16:colId xmlns:a16="http://schemas.microsoft.com/office/drawing/2014/main" val="2693395378"/>
                    </a:ext>
                  </a:extLst>
                </a:gridCol>
                <a:gridCol w="3855103">
                  <a:extLst>
                    <a:ext uri="{9D8B030D-6E8A-4147-A177-3AD203B41FA5}">
                      <a16:colId xmlns:a16="http://schemas.microsoft.com/office/drawing/2014/main" val="2504818238"/>
                    </a:ext>
                  </a:extLst>
                </a:gridCol>
                <a:gridCol w="1791169">
                  <a:extLst>
                    <a:ext uri="{9D8B030D-6E8A-4147-A177-3AD203B41FA5}">
                      <a16:colId xmlns:a16="http://schemas.microsoft.com/office/drawing/2014/main" val="95035570"/>
                    </a:ext>
                  </a:extLst>
                </a:gridCol>
                <a:gridCol w="1089616">
                  <a:extLst>
                    <a:ext uri="{9D8B030D-6E8A-4147-A177-3AD203B41FA5}">
                      <a16:colId xmlns:a16="http://schemas.microsoft.com/office/drawing/2014/main" val="3526400748"/>
                    </a:ext>
                  </a:extLst>
                </a:gridCol>
                <a:gridCol w="1219809">
                  <a:extLst>
                    <a:ext uri="{9D8B030D-6E8A-4147-A177-3AD203B41FA5}">
                      <a16:colId xmlns:a16="http://schemas.microsoft.com/office/drawing/2014/main" val="451838548"/>
                    </a:ext>
                  </a:extLst>
                </a:gridCol>
                <a:gridCol w="1272911">
                  <a:extLst>
                    <a:ext uri="{9D8B030D-6E8A-4147-A177-3AD203B41FA5}">
                      <a16:colId xmlns:a16="http://schemas.microsoft.com/office/drawing/2014/main" val="2494911131"/>
                    </a:ext>
                  </a:extLst>
                </a:gridCol>
              </a:tblGrid>
              <a:tr h="451014">
                <a:tc gridSpan="3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2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Subsidy</a:t>
                      </a:r>
                      <a:r>
                        <a:rPr lang="hu-HU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hu-HU" sz="120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Programmes</a:t>
                      </a:r>
                      <a:endParaRPr lang="hu-HU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200" kern="1200" dirty="0" err="1" smtClean="0">
                          <a:effectLst/>
                        </a:rPr>
                        <a:t>Number</a:t>
                      </a:r>
                      <a:r>
                        <a:rPr lang="hu-HU" sz="1200" kern="1200" dirty="0" smtClean="0">
                          <a:effectLst/>
                        </a:rPr>
                        <a:t> of </a:t>
                      </a:r>
                      <a:r>
                        <a:rPr lang="hu-HU" sz="1200" kern="1200" dirty="0" err="1" smtClean="0">
                          <a:effectLst/>
                        </a:rPr>
                        <a:t>beneficiaries</a:t>
                      </a:r>
                      <a:endParaRPr lang="hu-HU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200" kern="1200" dirty="0" err="1" smtClean="0">
                          <a:effectLst/>
                        </a:rPr>
                        <a:t>Subsidy</a:t>
                      </a:r>
                      <a:r>
                        <a:rPr lang="hu-HU" sz="1200" kern="1200" dirty="0" smtClean="0">
                          <a:effectLst/>
                        </a:rPr>
                        <a:t> </a:t>
                      </a:r>
                      <a:endParaRPr lang="hu-HU" sz="1200" kern="1200" dirty="0">
                        <a:effectLst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200" kern="1200" dirty="0" smtClean="0">
                          <a:effectLst/>
                        </a:rPr>
                        <a:t>(</a:t>
                      </a:r>
                      <a:r>
                        <a:rPr lang="hu-HU" sz="1200" kern="1200" dirty="0" err="1" smtClean="0">
                          <a:effectLst/>
                        </a:rPr>
                        <a:t>Millon</a:t>
                      </a:r>
                      <a:r>
                        <a:rPr lang="hu-HU" sz="1200" kern="1200" baseline="0" dirty="0" smtClean="0">
                          <a:effectLst/>
                        </a:rPr>
                        <a:t> HUF</a:t>
                      </a:r>
                      <a:r>
                        <a:rPr lang="hu-HU" sz="1200" kern="1200" dirty="0" smtClean="0">
                          <a:effectLst/>
                        </a:rPr>
                        <a:t>)</a:t>
                      </a:r>
                      <a:endParaRPr lang="hu-HU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200" kern="1200" dirty="0" err="1" smtClean="0">
                          <a:effectLst/>
                        </a:rPr>
                        <a:t>Subsidy</a:t>
                      </a:r>
                      <a:r>
                        <a:rPr lang="hu-HU" sz="1200" kern="1200" dirty="0" smtClean="0">
                          <a:effectLst/>
                        </a:rPr>
                        <a:t> 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200" kern="1200" dirty="0" smtClean="0">
                          <a:effectLst/>
                        </a:rPr>
                        <a:t>(</a:t>
                      </a:r>
                      <a:r>
                        <a:rPr lang="hu-HU" sz="1200" kern="1200" dirty="0" err="1" smtClean="0">
                          <a:effectLst/>
                        </a:rPr>
                        <a:t>Millon</a:t>
                      </a:r>
                      <a:r>
                        <a:rPr lang="hu-HU" sz="1200" kern="1200" baseline="0" dirty="0" smtClean="0">
                          <a:effectLst/>
                        </a:rPr>
                        <a:t> EUR</a:t>
                      </a:r>
                      <a:r>
                        <a:rPr lang="hu-HU" sz="1200" kern="1200" dirty="0" smtClean="0">
                          <a:effectLst/>
                        </a:rPr>
                        <a:t>)</a:t>
                      </a:r>
                      <a:endParaRPr lang="hu-HU" sz="12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08182682"/>
                  </a:ext>
                </a:extLst>
              </a:tr>
              <a:tr h="232800">
                <a:tc rowSpan="4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000" b="0" kern="1200" dirty="0" smtClean="0">
                          <a:effectLst/>
                        </a:rPr>
                        <a:t>A) 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0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SOCIAL</a:t>
                      </a:r>
                      <a:r>
                        <a:rPr lang="hu-HU" sz="1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INNOVATIONS</a:t>
                      </a:r>
                      <a:endParaRPr lang="hu-HU" sz="10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000" kern="1200" dirty="0" smtClean="0">
                          <a:effectLst/>
                        </a:rPr>
                        <a:t>TESTING</a:t>
                      </a:r>
                      <a:r>
                        <a:rPr lang="hu-HU" sz="1000" kern="1200" baseline="0" dirty="0" smtClean="0">
                          <a:effectLst/>
                        </a:rPr>
                        <a:t> NEW METHODOLOGIES</a:t>
                      </a:r>
                      <a:r>
                        <a:rPr lang="hu-HU" sz="1000" kern="1200" dirty="0" smtClean="0">
                          <a:effectLst/>
                        </a:rPr>
                        <a:t> </a:t>
                      </a:r>
                      <a:r>
                        <a:rPr lang="hu-HU" sz="1000" kern="1200" dirty="0">
                          <a:effectLst/>
                        </a:rPr>
                        <a:t>(PILOT)</a:t>
                      </a:r>
                      <a:endParaRPr lang="hu-H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000" kern="1200">
                          <a:effectLst/>
                        </a:rPr>
                        <a:t>EFOP-5.2.1-17</a:t>
                      </a:r>
                      <a:endParaRPr lang="hu-HU" sz="10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000" kern="1200">
                          <a:effectLst/>
                        </a:rPr>
                        <a:t>8</a:t>
                      </a:r>
                      <a:endParaRPr lang="hu-HU" sz="10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000" kern="1200" dirty="0" smtClean="0">
                          <a:effectLst/>
                        </a:rPr>
                        <a:t>2,056.8</a:t>
                      </a:r>
                      <a:endParaRPr lang="hu-H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5,6</a:t>
                      </a:r>
                      <a:endParaRPr lang="hu-H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63720212"/>
                  </a:ext>
                </a:extLst>
              </a:tr>
              <a:tr h="232800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NURSERY OPPORTUNITY</a:t>
                      </a:r>
                      <a:r>
                        <a:rPr lang="hu-HU" sz="10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SPOTS</a:t>
                      </a:r>
                      <a:endParaRPr lang="hu-H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000" kern="1200" dirty="0">
                          <a:effectLst/>
                        </a:rPr>
                        <a:t>EFOP-5.2.3-17</a:t>
                      </a:r>
                      <a:endParaRPr lang="hu-H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000" kern="1200" dirty="0" err="1" smtClean="0">
                          <a:effectLst/>
                        </a:rPr>
                        <a:t>expected</a:t>
                      </a:r>
                      <a:r>
                        <a:rPr lang="hu-HU" sz="1000" kern="1200" dirty="0" smtClean="0">
                          <a:effectLst/>
                        </a:rPr>
                        <a:t>: </a:t>
                      </a:r>
                      <a:r>
                        <a:rPr lang="hu-HU" sz="1000" kern="1200" dirty="0">
                          <a:effectLst/>
                        </a:rPr>
                        <a:t>20-33</a:t>
                      </a:r>
                      <a:endParaRPr lang="hu-H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000" kern="1200" dirty="0" err="1">
                          <a:effectLst/>
                        </a:rPr>
                        <a:t>n.a</a:t>
                      </a:r>
                      <a:r>
                        <a:rPr lang="hu-HU" sz="1000" kern="1200" dirty="0">
                          <a:effectLst/>
                        </a:rPr>
                        <a:t>.</a:t>
                      </a:r>
                      <a:endParaRPr lang="hu-H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0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n.a</a:t>
                      </a:r>
                      <a:r>
                        <a:rPr lang="hu-HU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hu-H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7282110"/>
                  </a:ext>
                </a:extLst>
              </a:tr>
              <a:tr h="232800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SCALING</a:t>
                      </a:r>
                      <a:r>
                        <a:rPr lang="hu-HU" sz="10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ADAPTATIONS AND NEW METHODOLOGOES</a:t>
                      </a:r>
                      <a:endParaRPr lang="hu-H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000" kern="1200" dirty="0">
                          <a:effectLst/>
                        </a:rPr>
                        <a:t>EFOP-5.2.4-17</a:t>
                      </a:r>
                      <a:endParaRPr lang="hu-H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000" kern="1200" dirty="0">
                          <a:effectLst/>
                        </a:rPr>
                        <a:t>8</a:t>
                      </a:r>
                      <a:endParaRPr lang="hu-H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000" kern="1200" dirty="0" smtClean="0">
                          <a:effectLst/>
                        </a:rPr>
                        <a:t>2,344.1</a:t>
                      </a:r>
                      <a:endParaRPr lang="hu-H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80104345"/>
                  </a:ext>
                </a:extLst>
              </a:tr>
              <a:tr h="232800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000" kern="1200" dirty="0" smtClean="0">
                          <a:effectLst/>
                        </a:rPr>
                        <a:t>ELABORATION OF NEW METHODOLOGIES</a:t>
                      </a:r>
                      <a:endParaRPr lang="hu-H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000" kern="1200" dirty="0">
                          <a:effectLst/>
                        </a:rPr>
                        <a:t>EFOP-5.2.5-18</a:t>
                      </a:r>
                      <a:endParaRPr lang="hu-H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000" kern="1200" dirty="0">
                          <a:effectLst/>
                        </a:rPr>
                        <a:t>4</a:t>
                      </a:r>
                      <a:endParaRPr lang="hu-H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000" kern="1200" dirty="0" smtClean="0">
                          <a:effectLst/>
                        </a:rPr>
                        <a:t>658.7</a:t>
                      </a:r>
                      <a:endParaRPr lang="hu-H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6765478"/>
                  </a:ext>
                </a:extLst>
              </a:tr>
            </a:tbl>
          </a:graphicData>
        </a:graphic>
      </p:graphicFrame>
      <p:sp>
        <p:nvSpPr>
          <p:cNvPr id="3" name="Szövegdoboz 2"/>
          <p:cNvSpPr txBox="1"/>
          <p:nvPr/>
        </p:nvSpPr>
        <p:spPr>
          <a:xfrm flipH="1">
            <a:off x="866318" y="3121884"/>
            <a:ext cx="10567201" cy="2508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smtClean="0"/>
              <a:t>Main </a:t>
            </a:r>
            <a:r>
              <a:rPr lang="hu-HU" sz="1400" b="1" dirty="0" err="1" smtClean="0"/>
              <a:t>goals</a:t>
            </a:r>
            <a:r>
              <a:rPr lang="hu-HU" sz="1400" b="1" dirty="0"/>
              <a:t>  </a:t>
            </a:r>
            <a:endParaRPr lang="hu-HU" sz="1400" b="1" dirty="0" smtClean="0"/>
          </a:p>
          <a:p>
            <a:endParaRPr lang="hu-HU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00" dirty="0" err="1" smtClean="0"/>
              <a:t>Activation</a:t>
            </a:r>
            <a:r>
              <a:rPr lang="hu-HU" sz="1400" dirty="0" smtClean="0"/>
              <a:t> of SI </a:t>
            </a:r>
            <a:r>
              <a:rPr lang="en-US" sz="1400" dirty="0" smtClean="0"/>
              <a:t>in </a:t>
            </a:r>
            <a:r>
              <a:rPr lang="en-US" sz="1400" dirty="0"/>
              <a:t>the areas of family and youth services, health promotion, health services, </a:t>
            </a:r>
            <a:r>
              <a:rPr lang="en-US" sz="1400" dirty="0" smtClean="0"/>
              <a:t>lifelong </a:t>
            </a:r>
            <a:r>
              <a:rPr lang="en-US" sz="1400" dirty="0"/>
              <a:t>learning, social care and services, child protection, child welfare, public education and social </a:t>
            </a:r>
            <a:r>
              <a:rPr lang="en-US" sz="1400" dirty="0" smtClean="0"/>
              <a:t>inclusion.</a:t>
            </a:r>
            <a:endParaRPr lang="hu-HU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00" dirty="0" err="1" smtClean="0"/>
              <a:t>Support</a:t>
            </a:r>
            <a:r>
              <a:rPr lang="hu-HU" sz="1400" dirty="0" smtClean="0"/>
              <a:t> </a:t>
            </a:r>
            <a:r>
              <a:rPr lang="hu-HU" sz="1400" dirty="0" err="1" smtClean="0"/>
              <a:t>for</a:t>
            </a:r>
            <a:r>
              <a:rPr lang="hu-HU" sz="1400" dirty="0" smtClean="0"/>
              <a:t> </a:t>
            </a:r>
            <a:r>
              <a:rPr lang="en-US" sz="1400" dirty="0" smtClean="0"/>
              <a:t>professional </a:t>
            </a:r>
            <a:r>
              <a:rPr lang="en-US" sz="1400" dirty="0"/>
              <a:t>networking between nursery schools </a:t>
            </a:r>
            <a:r>
              <a:rPr lang="en-US" sz="1400" dirty="0" smtClean="0"/>
              <a:t>+</a:t>
            </a:r>
            <a:r>
              <a:rPr lang="hu-HU" sz="1400" dirty="0" smtClean="0"/>
              <a:t> </a:t>
            </a:r>
            <a:r>
              <a:rPr lang="en-US" sz="1400" dirty="0" smtClean="0"/>
              <a:t>human service</a:t>
            </a:r>
            <a:r>
              <a:rPr lang="hu-HU" sz="1400" dirty="0" smtClean="0"/>
              <a:t> </a:t>
            </a:r>
            <a:r>
              <a:rPr lang="hu-HU" sz="1400" dirty="0" err="1" smtClean="0"/>
              <a:t>providers</a:t>
            </a:r>
            <a:r>
              <a:rPr lang="en-US" sz="1400" dirty="0" smtClean="0"/>
              <a:t> </a:t>
            </a:r>
            <a:r>
              <a:rPr lang="en-US" sz="1400" dirty="0"/>
              <a:t>+ </a:t>
            </a:r>
            <a:r>
              <a:rPr lang="en-US" sz="1400" dirty="0" smtClean="0"/>
              <a:t>higher </a:t>
            </a:r>
            <a:r>
              <a:rPr lang="en-US" sz="1400" dirty="0"/>
              <a:t>education institutions in less developed regions</a:t>
            </a:r>
            <a:r>
              <a:rPr lang="en-US" sz="1400" dirty="0" smtClean="0"/>
              <a:t>.</a:t>
            </a:r>
            <a:endParaRPr lang="hu-HU" sz="1400" dirty="0" smtClean="0"/>
          </a:p>
          <a:p>
            <a:endParaRPr lang="hu-HU" sz="1400" dirty="0"/>
          </a:p>
          <a:p>
            <a:r>
              <a:rPr lang="hu-HU" sz="1400" b="1" dirty="0" smtClean="0"/>
              <a:t>Main </a:t>
            </a:r>
            <a:r>
              <a:rPr lang="hu-HU" sz="1400" b="1" dirty="0" err="1" smtClean="0"/>
              <a:t>impacts</a:t>
            </a:r>
            <a:r>
              <a:rPr lang="hu-HU" sz="1400" b="1" dirty="0" smtClean="0"/>
              <a:t>:</a:t>
            </a:r>
          </a:p>
          <a:p>
            <a:endParaRPr lang="hu-HU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00" dirty="0" err="1" smtClean="0"/>
              <a:t>Increase</a:t>
            </a:r>
            <a:r>
              <a:rPr lang="hu-HU" sz="1400" dirty="0" smtClean="0"/>
              <a:t> in </a:t>
            </a:r>
            <a:r>
              <a:rPr lang="hu-HU" sz="1400" dirty="0" err="1" smtClean="0"/>
              <a:t>the</a:t>
            </a:r>
            <a:r>
              <a:rPr lang="hu-HU" sz="1400" dirty="0" smtClean="0"/>
              <a:t> </a:t>
            </a:r>
            <a:r>
              <a:rPr lang="hu-HU" sz="1400" dirty="0" err="1" smtClean="0"/>
              <a:t>intensity</a:t>
            </a:r>
            <a:r>
              <a:rPr lang="hu-HU" sz="1400" dirty="0" smtClean="0"/>
              <a:t> and </a:t>
            </a:r>
            <a:r>
              <a:rPr lang="hu-HU" sz="1400" dirty="0" err="1" smtClean="0"/>
              <a:t>effectiveness</a:t>
            </a:r>
            <a:r>
              <a:rPr lang="hu-HU" sz="1400" dirty="0" smtClean="0"/>
              <a:t> of </a:t>
            </a:r>
            <a:r>
              <a:rPr lang="hu-HU" sz="1400" dirty="0" err="1" smtClean="0"/>
              <a:t>social</a:t>
            </a:r>
            <a:r>
              <a:rPr lang="hu-HU" sz="1400" dirty="0" smtClean="0"/>
              <a:t> </a:t>
            </a:r>
            <a:r>
              <a:rPr lang="hu-HU" sz="1400" dirty="0" err="1" smtClean="0"/>
              <a:t>cooperation</a:t>
            </a:r>
            <a:r>
              <a:rPr lang="hu-HU" sz="1400" dirty="0" smtClean="0"/>
              <a:t> </a:t>
            </a:r>
            <a:endParaRPr lang="en-US" sz="1400" dirty="0"/>
          </a:p>
          <a:p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388465781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Shape 1"/>
          <p:cNvSpPr txBox="1"/>
          <p:nvPr/>
        </p:nvSpPr>
        <p:spPr>
          <a:xfrm>
            <a:off x="683300" y="255839"/>
            <a:ext cx="9530080" cy="5853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92500"/>
          </a:bodyPr>
          <a:lstStyle/>
          <a:p>
            <a:pPr marL="742950" indent="-742950">
              <a:lnSpc>
                <a:spcPct val="90000"/>
              </a:lnSpc>
              <a:spcBef>
                <a:spcPts val="1001"/>
              </a:spcBef>
              <a:buFont typeface="+mj-lt"/>
              <a:buAutoNum type="arabicPeriod" startAt="3"/>
            </a:pPr>
            <a:r>
              <a:rPr lang="hu-HU" sz="2800" b="1" spc="-1" dirty="0"/>
              <a:t>Policy </a:t>
            </a:r>
            <a:r>
              <a:rPr lang="hu-HU" sz="2800" b="1" spc="-1" dirty="0" err="1"/>
              <a:t>instruments</a:t>
            </a:r>
            <a:r>
              <a:rPr lang="hu-HU" sz="2800" b="1" spc="-1" dirty="0"/>
              <a:t> </a:t>
            </a:r>
            <a:r>
              <a:rPr lang="hu-HU" sz="2800" b="1" spc="-1" dirty="0" err="1"/>
              <a:t>for</a:t>
            </a:r>
            <a:r>
              <a:rPr lang="hu-HU" sz="2800" b="1" spc="-1" dirty="0"/>
              <a:t> </a:t>
            </a:r>
            <a:r>
              <a:rPr lang="hu-HU" sz="2800" b="1" spc="-1" dirty="0" err="1"/>
              <a:t>social</a:t>
            </a:r>
            <a:r>
              <a:rPr lang="hu-HU" sz="2800" b="1" spc="-1" dirty="0"/>
              <a:t> </a:t>
            </a:r>
            <a:r>
              <a:rPr lang="hu-HU" sz="2800" b="1" spc="-1" dirty="0" err="1"/>
              <a:t>innovation</a:t>
            </a:r>
            <a:r>
              <a:rPr lang="hu-HU" sz="2800" b="1" spc="-1" dirty="0"/>
              <a:t> in </a:t>
            </a:r>
            <a:r>
              <a:rPr lang="hu-HU" sz="2800" b="1" spc="-1" dirty="0" smtClean="0"/>
              <a:t>Hungary</a:t>
            </a:r>
            <a:endParaRPr lang="hu-HU" sz="2800" b="1" spc="-1" dirty="0"/>
          </a:p>
        </p:txBody>
      </p:sp>
      <p:sp>
        <p:nvSpPr>
          <p:cNvPr id="56" name="CustomShape 4"/>
          <p:cNvSpPr/>
          <p:nvPr/>
        </p:nvSpPr>
        <p:spPr>
          <a:xfrm flipV="1">
            <a:off x="-84240" y="-254880"/>
            <a:ext cx="12275640" cy="628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" name="CustomShape 5"/>
          <p:cNvSpPr/>
          <p:nvPr/>
        </p:nvSpPr>
        <p:spPr>
          <a:xfrm>
            <a:off x="1330840" y="-18661"/>
            <a:ext cx="9143640" cy="54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hu-HU" sz="1800" b="1" strike="noStrike" spc="-1" dirty="0" err="1" smtClean="0">
                <a:solidFill>
                  <a:srgbClr val="0070C0"/>
                </a:solidFill>
                <a:latin typeface="Calibri"/>
                <a:ea typeface="Times New Roman"/>
              </a:rPr>
              <a:t>Social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Innovation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Plus –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Competence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Centres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(SI PLUS) 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project</a:t>
            </a:r>
            <a:endParaRPr lang="hu-HU" sz="1800" b="0" strike="noStrike" spc="-1" dirty="0">
              <a:latin typeface="Arial"/>
            </a:endParaRPr>
          </a:p>
        </p:txBody>
      </p:sp>
      <p:sp>
        <p:nvSpPr>
          <p:cNvPr id="58" name="CustomShape 6"/>
          <p:cNvSpPr/>
          <p:nvPr/>
        </p:nvSpPr>
        <p:spPr>
          <a:xfrm>
            <a:off x="5553720" y="1636200"/>
            <a:ext cx="10839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           	</a:t>
            </a:r>
            <a:endParaRPr lang="hu-HU" sz="1200" b="0" strike="noStrike" spc="-1">
              <a:latin typeface="Arial"/>
            </a:endParaRPr>
          </a:p>
        </p:txBody>
      </p:sp>
      <p:sp>
        <p:nvSpPr>
          <p:cNvPr id="59" name="CustomShape 7"/>
          <p:cNvSpPr/>
          <p:nvPr/>
        </p:nvSpPr>
        <p:spPr>
          <a:xfrm>
            <a:off x="5790600" y="2226600"/>
            <a:ext cx="6105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          </a:t>
            </a:r>
            <a:endParaRPr lang="hu-HU" sz="1200" b="0" strike="noStrike" spc="-1">
              <a:latin typeface="Arial"/>
            </a:endParaRPr>
          </a:p>
        </p:txBody>
      </p:sp>
      <p:grpSp>
        <p:nvGrpSpPr>
          <p:cNvPr id="12" name="Csoportba foglalás 11"/>
          <p:cNvGrpSpPr/>
          <p:nvPr/>
        </p:nvGrpSpPr>
        <p:grpSpPr>
          <a:xfrm>
            <a:off x="586980" y="5753200"/>
            <a:ext cx="10933200" cy="1104800"/>
            <a:chOff x="330080" y="5540620"/>
            <a:chExt cx="10933200" cy="1104800"/>
          </a:xfrm>
        </p:grpSpPr>
        <p:sp>
          <p:nvSpPr>
            <p:cNvPr id="13" name="TextShape 3"/>
            <p:cNvSpPr txBox="1"/>
            <p:nvPr/>
          </p:nvSpPr>
          <p:spPr>
            <a:xfrm>
              <a:off x="330080" y="5731380"/>
              <a:ext cx="10933200" cy="914040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/>
            <a:p>
              <a:pPr>
                <a:lnSpc>
                  <a:spcPct val="100000"/>
                </a:lnSpc>
              </a:pPr>
              <a:fld id="{0DA1D17F-605D-43C0-AC10-93437ABE0501}" type="datetime1">
                <a:rPr lang="hu-HU" sz="1200" b="1" strike="noStrike" spc="-1">
                  <a:solidFill>
                    <a:srgbClr val="8B8B8B"/>
                  </a:solidFill>
                  <a:latin typeface="Calibri"/>
                </a:rPr>
                <a:t>2022. 03. 10.</a:t>
              </a:fld>
              <a:endParaRPr lang="hu-HU" sz="1200" b="0" strike="noStrike" spc="-1" dirty="0">
                <a:latin typeface="Times New Roman"/>
              </a:endParaRPr>
            </a:p>
          </p:txBody>
        </p:sp>
        <p:pic>
          <p:nvPicPr>
            <p:cNvPr id="14" name="Grafik 5"/>
            <p:cNvPicPr/>
            <p:nvPr/>
          </p:nvPicPr>
          <p:blipFill>
            <a:blip r:embed="rId2"/>
            <a:stretch/>
          </p:blipFill>
          <p:spPr>
            <a:xfrm>
              <a:off x="8680640" y="5824440"/>
              <a:ext cx="1275840" cy="72792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Kép 3"/>
            <p:cNvPicPr/>
            <p:nvPr/>
          </p:nvPicPr>
          <p:blipFill>
            <a:blip r:embed="rId3"/>
            <a:srcRect l="8433" t="12186" r="8112" b="11417"/>
            <a:stretch/>
          </p:blipFill>
          <p:spPr>
            <a:xfrm>
              <a:off x="5198360" y="5540620"/>
              <a:ext cx="1196640" cy="10223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Kép 5"/>
            <p:cNvPicPr/>
            <p:nvPr/>
          </p:nvPicPr>
          <p:blipFill>
            <a:blip r:embed="rId4"/>
            <a:stretch/>
          </p:blipFill>
          <p:spPr>
            <a:xfrm>
              <a:off x="1793840" y="5813820"/>
              <a:ext cx="1806840" cy="74916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" name="Szövegdoboz 1"/>
          <p:cNvSpPr txBox="1"/>
          <p:nvPr/>
        </p:nvSpPr>
        <p:spPr>
          <a:xfrm>
            <a:off x="812800" y="841199"/>
            <a:ext cx="5327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err="1" smtClean="0"/>
              <a:t>Overview</a:t>
            </a:r>
            <a:r>
              <a:rPr lang="hu-HU" dirty="0" smtClean="0"/>
              <a:t> – </a:t>
            </a:r>
            <a:r>
              <a:rPr lang="hu-HU" dirty="0" err="1" smtClean="0"/>
              <a:t>Social</a:t>
            </a:r>
            <a:r>
              <a:rPr lang="hu-HU" dirty="0" smtClean="0"/>
              <a:t> </a:t>
            </a:r>
            <a:r>
              <a:rPr lang="hu-HU" dirty="0" err="1" smtClean="0"/>
              <a:t>Renewal</a:t>
            </a:r>
            <a:r>
              <a:rPr lang="hu-HU" dirty="0"/>
              <a:t> </a:t>
            </a:r>
            <a:r>
              <a:rPr lang="hu-HU" dirty="0" err="1" smtClean="0"/>
              <a:t>Operational</a:t>
            </a:r>
            <a:r>
              <a:rPr lang="hu-HU" dirty="0" smtClean="0"/>
              <a:t> Program</a:t>
            </a:r>
            <a:endParaRPr lang="hu-HU" dirty="0"/>
          </a:p>
        </p:txBody>
      </p:sp>
      <p:graphicFrame>
        <p:nvGraphicFramePr>
          <p:cNvPr id="19" name="Táblázat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819346"/>
              </p:ext>
            </p:extLst>
          </p:nvPr>
        </p:nvGraphicFramePr>
        <p:xfrm>
          <a:off x="931998" y="1280963"/>
          <a:ext cx="10501521" cy="1585504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5128016">
                  <a:extLst>
                    <a:ext uri="{9D8B030D-6E8A-4147-A177-3AD203B41FA5}">
                      <a16:colId xmlns:a16="http://schemas.microsoft.com/office/drawing/2014/main" val="2693395378"/>
                    </a:ext>
                  </a:extLst>
                </a:gridCol>
                <a:gridCol w="1791169">
                  <a:extLst>
                    <a:ext uri="{9D8B030D-6E8A-4147-A177-3AD203B41FA5}">
                      <a16:colId xmlns:a16="http://schemas.microsoft.com/office/drawing/2014/main" val="95035570"/>
                    </a:ext>
                  </a:extLst>
                </a:gridCol>
                <a:gridCol w="1089616">
                  <a:extLst>
                    <a:ext uri="{9D8B030D-6E8A-4147-A177-3AD203B41FA5}">
                      <a16:colId xmlns:a16="http://schemas.microsoft.com/office/drawing/2014/main" val="3526400748"/>
                    </a:ext>
                  </a:extLst>
                </a:gridCol>
                <a:gridCol w="1219809">
                  <a:extLst>
                    <a:ext uri="{9D8B030D-6E8A-4147-A177-3AD203B41FA5}">
                      <a16:colId xmlns:a16="http://schemas.microsoft.com/office/drawing/2014/main" val="451838548"/>
                    </a:ext>
                  </a:extLst>
                </a:gridCol>
                <a:gridCol w="1272911">
                  <a:extLst>
                    <a:ext uri="{9D8B030D-6E8A-4147-A177-3AD203B41FA5}">
                      <a16:colId xmlns:a16="http://schemas.microsoft.com/office/drawing/2014/main" val="2494911131"/>
                    </a:ext>
                  </a:extLst>
                </a:gridCol>
              </a:tblGrid>
              <a:tr h="414306"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2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Subsidy</a:t>
                      </a:r>
                      <a:r>
                        <a:rPr lang="hu-HU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hu-HU" sz="120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Programmes</a:t>
                      </a:r>
                      <a:endParaRPr lang="hu-HU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200" kern="1200" dirty="0" err="1" smtClean="0">
                          <a:effectLst/>
                        </a:rPr>
                        <a:t>Number</a:t>
                      </a:r>
                      <a:r>
                        <a:rPr lang="hu-HU" sz="1200" kern="1200" dirty="0" smtClean="0">
                          <a:effectLst/>
                        </a:rPr>
                        <a:t> of </a:t>
                      </a:r>
                      <a:r>
                        <a:rPr lang="hu-HU" sz="1200" kern="1200" dirty="0" err="1" smtClean="0">
                          <a:effectLst/>
                        </a:rPr>
                        <a:t>beneficiaries</a:t>
                      </a:r>
                      <a:endParaRPr lang="hu-HU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200" kern="1200" dirty="0" err="1" smtClean="0">
                          <a:effectLst/>
                        </a:rPr>
                        <a:t>Subsidy</a:t>
                      </a:r>
                      <a:r>
                        <a:rPr lang="hu-HU" sz="1200" kern="1200" dirty="0" smtClean="0">
                          <a:effectLst/>
                        </a:rPr>
                        <a:t> </a:t>
                      </a:r>
                      <a:endParaRPr lang="hu-HU" sz="1200" kern="1200" dirty="0">
                        <a:effectLst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200" kern="1200" dirty="0" smtClean="0">
                          <a:effectLst/>
                        </a:rPr>
                        <a:t>(</a:t>
                      </a:r>
                      <a:r>
                        <a:rPr lang="hu-HU" sz="1200" kern="1200" dirty="0" err="1" smtClean="0">
                          <a:effectLst/>
                        </a:rPr>
                        <a:t>Millon</a:t>
                      </a:r>
                      <a:r>
                        <a:rPr lang="hu-HU" sz="1200" kern="1200" baseline="0" dirty="0" smtClean="0">
                          <a:effectLst/>
                        </a:rPr>
                        <a:t> HUF</a:t>
                      </a:r>
                      <a:r>
                        <a:rPr lang="hu-HU" sz="1200" kern="1200" dirty="0" smtClean="0">
                          <a:effectLst/>
                        </a:rPr>
                        <a:t>)</a:t>
                      </a:r>
                      <a:endParaRPr lang="hu-HU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200" kern="1200" dirty="0" err="1" smtClean="0">
                          <a:effectLst/>
                        </a:rPr>
                        <a:t>Subsidy</a:t>
                      </a:r>
                      <a:r>
                        <a:rPr lang="hu-HU" sz="1200" kern="1200" dirty="0" smtClean="0">
                          <a:effectLst/>
                        </a:rPr>
                        <a:t> 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200" kern="1200" dirty="0" smtClean="0">
                          <a:effectLst/>
                        </a:rPr>
                        <a:t>(</a:t>
                      </a:r>
                      <a:r>
                        <a:rPr lang="hu-HU" sz="1200" kern="1200" dirty="0" err="1" smtClean="0">
                          <a:effectLst/>
                        </a:rPr>
                        <a:t>Millon</a:t>
                      </a:r>
                      <a:r>
                        <a:rPr lang="hu-HU" sz="1200" kern="1200" baseline="0" dirty="0" smtClean="0">
                          <a:effectLst/>
                        </a:rPr>
                        <a:t> EUR</a:t>
                      </a:r>
                      <a:r>
                        <a:rPr lang="hu-HU" sz="1200" kern="1200" dirty="0" smtClean="0">
                          <a:effectLst/>
                        </a:rPr>
                        <a:t>)</a:t>
                      </a:r>
                      <a:endParaRPr lang="hu-HU" sz="12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08182682"/>
                  </a:ext>
                </a:extLst>
              </a:tr>
              <a:tr h="60809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000" b="0" kern="1200" dirty="0" smtClean="0">
                          <a:effectLst/>
                        </a:rPr>
                        <a:t>A. DEVELOPMENT</a:t>
                      </a:r>
                      <a:r>
                        <a:rPr lang="hu-HU" sz="1000" b="0" kern="1200" baseline="0" dirty="0" smtClean="0">
                          <a:effectLst/>
                        </a:rPr>
                        <a:t> OF SOCIAL ECONOMY </a:t>
                      </a:r>
                      <a:r>
                        <a:rPr lang="hu-HU" sz="1000" b="0" kern="1200" dirty="0" smtClean="0">
                          <a:effectLst/>
                        </a:rPr>
                        <a:t>– </a:t>
                      </a:r>
                      <a:r>
                        <a:rPr lang="en-US" sz="1000" b="0" kern="1200" dirty="0" smtClean="0">
                          <a:effectLst/>
                        </a:rPr>
                        <a:t>SU</a:t>
                      </a:r>
                      <a:r>
                        <a:rPr lang="hu-HU" sz="1000" b="0" kern="1200" dirty="0" smtClean="0">
                          <a:effectLst/>
                        </a:rPr>
                        <a:t>BSIDY</a:t>
                      </a:r>
                      <a:r>
                        <a:rPr lang="en-US" sz="1000" b="0" kern="1200" dirty="0" smtClean="0">
                          <a:effectLst/>
                        </a:rPr>
                        <a:t> FOR SOCIAL COOPERATIVES FOR SELF-</a:t>
                      </a:r>
                      <a:r>
                        <a:rPr lang="hu-HU" sz="1000" b="0" kern="1200" dirty="0" smtClean="0">
                          <a:effectLst/>
                        </a:rPr>
                        <a:t>MAINTANENCE</a:t>
                      </a:r>
                      <a:endParaRPr lang="hu-HU" sz="10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000" kern="1200" dirty="0">
                          <a:effectLst/>
                        </a:rPr>
                        <a:t>TÁMOP-2.4.3-D-1-13/1; </a:t>
                      </a:r>
                      <a:endParaRPr lang="hu-HU" sz="1000" kern="1200" dirty="0" smtClean="0">
                        <a:effectLst/>
                      </a:endParaRPr>
                    </a:p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000" kern="1200" dirty="0" smtClean="0">
                          <a:effectLst/>
                        </a:rPr>
                        <a:t>TÁMOP-2.4.3-D-1-13/2</a:t>
                      </a:r>
                      <a:r>
                        <a:rPr lang="hu-HU" sz="1000" kern="1200" dirty="0">
                          <a:effectLst/>
                        </a:rPr>
                        <a:t>.; TÁMOP-2.4.3-D-2-13/1; </a:t>
                      </a:r>
                      <a:endParaRPr lang="hu-HU" sz="1000" kern="1200" dirty="0" smtClean="0">
                        <a:effectLst/>
                      </a:endParaRPr>
                    </a:p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000" kern="1200" dirty="0" smtClean="0">
                          <a:effectLst/>
                        </a:rPr>
                        <a:t>TÁMOP-2.4.3-D-2-13/2</a:t>
                      </a:r>
                      <a:endParaRPr lang="hu-H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000" kern="1200" dirty="0">
                          <a:effectLst/>
                        </a:rPr>
                        <a:t>359</a:t>
                      </a:r>
                      <a:endParaRPr lang="hu-H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000" kern="1200" dirty="0" smtClean="0">
                          <a:effectLst/>
                        </a:rPr>
                        <a:t>10,575.0</a:t>
                      </a:r>
                      <a:endParaRPr lang="hu-H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28,6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87730084"/>
                  </a:ext>
                </a:extLst>
              </a:tr>
              <a:tr h="56159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000" b="0" kern="1200" dirty="0" smtClean="0">
                          <a:effectLst/>
                        </a:rPr>
                        <a:t>B)</a:t>
                      </a:r>
                      <a:r>
                        <a:rPr lang="hu-HU" sz="1000" b="0" kern="1200" baseline="0" dirty="0" smtClean="0">
                          <a:effectLst/>
                        </a:rPr>
                        <a:t> </a:t>
                      </a:r>
                      <a:r>
                        <a:rPr lang="en-US" sz="1000" b="0" kern="1200" dirty="0" smtClean="0">
                          <a:effectLst/>
                        </a:rPr>
                        <a:t>PROFESSIONAL DEVELOPMENTS RELATED TO THE IMPLEMENTATION OF CAPACITY BUILDING PROGRAMS FOR SOCIAL ECONOMY AND CIVIL SOCIETY ORGANIZATIONS</a:t>
                      </a:r>
                      <a:r>
                        <a:rPr lang="hu-HU" sz="1000" b="0" kern="1200" dirty="0" smtClean="0">
                          <a:effectLst/>
                        </a:rPr>
                        <a:t> PROVIDING LABOUR MARKET SERVICES</a:t>
                      </a:r>
                      <a:endParaRPr lang="hu-HU" sz="10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000" kern="1200" dirty="0">
                          <a:effectLst/>
                        </a:rPr>
                        <a:t>„</a:t>
                      </a:r>
                      <a:r>
                        <a:rPr lang="hu-HU" sz="1000" kern="1200" dirty="0" err="1">
                          <a:effectLst/>
                        </a:rPr>
                        <a:t>KoopeRáció</a:t>
                      </a:r>
                      <a:r>
                        <a:rPr lang="hu-HU" sz="1000" kern="1200" dirty="0">
                          <a:effectLst/>
                        </a:rPr>
                        <a:t>+” TÁMOP-2.4.3. </a:t>
                      </a:r>
                      <a:r>
                        <a:rPr lang="hu-HU" sz="1000" kern="1200" dirty="0" smtClean="0">
                          <a:effectLst/>
                        </a:rPr>
                        <a:t>E-13/1 (</a:t>
                      </a:r>
                      <a:r>
                        <a:rPr lang="hu-HU" sz="1000" kern="1200" dirty="0" err="1" smtClean="0">
                          <a:effectLst/>
                        </a:rPr>
                        <a:t>Priority</a:t>
                      </a:r>
                      <a:r>
                        <a:rPr lang="hu-HU" sz="1000" kern="1200" dirty="0" smtClean="0">
                          <a:effectLst/>
                        </a:rPr>
                        <a:t> project)</a:t>
                      </a:r>
                      <a:endParaRPr lang="hu-H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000" kern="1200" dirty="0" smtClean="0">
                          <a:effectLst/>
                        </a:rPr>
                        <a:t>1 (OFA)</a:t>
                      </a:r>
                      <a:endParaRPr lang="hu-H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000" kern="1200" dirty="0" smtClean="0">
                          <a:effectLst/>
                        </a:rPr>
                        <a:t>796.8</a:t>
                      </a:r>
                      <a:endParaRPr lang="hu-H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18111346"/>
                  </a:ext>
                </a:extLst>
              </a:tr>
            </a:tbl>
          </a:graphicData>
        </a:graphic>
      </p:graphicFrame>
      <p:sp>
        <p:nvSpPr>
          <p:cNvPr id="3" name="Szövegdoboz 2"/>
          <p:cNvSpPr txBox="1"/>
          <p:nvPr/>
        </p:nvSpPr>
        <p:spPr>
          <a:xfrm flipH="1">
            <a:off x="931998" y="2850942"/>
            <a:ext cx="10802801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smtClean="0"/>
              <a:t>Main </a:t>
            </a:r>
            <a:r>
              <a:rPr lang="hu-HU" sz="1400" b="1" dirty="0" err="1" smtClean="0"/>
              <a:t>goals</a:t>
            </a:r>
            <a:r>
              <a:rPr lang="hu-HU" sz="1400" b="1" dirty="0"/>
              <a:t>  </a:t>
            </a:r>
            <a:endParaRPr lang="hu-HU" sz="1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00" dirty="0" smtClean="0"/>
              <a:t>A)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Supporting </a:t>
            </a:r>
            <a:r>
              <a:rPr lang="en-US" sz="1400" dirty="0"/>
              <a:t>the </a:t>
            </a:r>
            <a:r>
              <a:rPr lang="en-US" sz="1400" b="1" dirty="0"/>
              <a:t>emergence and spreading of new types of </a:t>
            </a:r>
            <a:r>
              <a:rPr lang="en-US" sz="1400" b="1" dirty="0" err="1" smtClean="0"/>
              <a:t>organisations</a:t>
            </a:r>
            <a:r>
              <a:rPr lang="hu-HU" sz="1400" b="1" dirty="0" smtClean="0"/>
              <a:t> (</a:t>
            </a:r>
            <a:r>
              <a:rPr lang="hu-HU" sz="1400" b="1" dirty="0" err="1" smtClean="0"/>
              <a:t>social</a:t>
            </a:r>
            <a:r>
              <a:rPr lang="hu-HU" sz="1400" b="1" dirty="0" smtClean="0"/>
              <a:t> </a:t>
            </a:r>
            <a:r>
              <a:rPr lang="hu-HU" sz="1400" b="1" dirty="0" err="1" smtClean="0"/>
              <a:t>cooperatives</a:t>
            </a:r>
            <a:r>
              <a:rPr lang="hu-HU" sz="1400" b="1" dirty="0" smtClean="0"/>
              <a:t>)</a:t>
            </a:r>
            <a:r>
              <a:rPr lang="en-US" sz="1400" dirty="0" smtClean="0"/>
              <a:t>, </a:t>
            </a:r>
            <a:r>
              <a:rPr lang="en-US" sz="1400" dirty="0"/>
              <a:t>which aim to ensure the livelihood and self-sustainability of </a:t>
            </a:r>
            <a:r>
              <a:rPr lang="en-US" sz="1400" dirty="0" err="1"/>
              <a:t>marginalised</a:t>
            </a:r>
            <a:r>
              <a:rPr lang="en-US" sz="1400" dirty="0"/>
              <a:t> members of society by reintegrating them into the world of work. </a:t>
            </a:r>
            <a:endParaRPr lang="hu-HU" sz="1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Supporting </a:t>
            </a:r>
            <a:r>
              <a:rPr lang="en-US" sz="1400" dirty="0"/>
              <a:t>the </a:t>
            </a:r>
            <a:r>
              <a:rPr lang="en-US" sz="1400" b="1" dirty="0"/>
              <a:t>exit from public employment </a:t>
            </a:r>
            <a:r>
              <a:rPr lang="en-US" sz="1400" dirty="0"/>
              <a:t>and the reintegration of those </a:t>
            </a:r>
            <a:r>
              <a:rPr lang="hu-HU" sz="1400" dirty="0" err="1" smtClean="0"/>
              <a:t>affected</a:t>
            </a:r>
            <a:r>
              <a:rPr lang="hu-HU" sz="1400" dirty="0" smtClean="0"/>
              <a:t> </a:t>
            </a:r>
            <a:r>
              <a:rPr lang="en-US" sz="1400" dirty="0" smtClean="0"/>
              <a:t>into </a:t>
            </a:r>
            <a:r>
              <a:rPr lang="en-US" sz="1400" dirty="0"/>
              <a:t>the primary </a:t>
            </a:r>
            <a:r>
              <a:rPr lang="en-US" sz="1400" dirty="0" err="1"/>
              <a:t>labour</a:t>
            </a:r>
            <a:r>
              <a:rPr lang="en-US" sz="1400" dirty="0"/>
              <a:t> market</a:t>
            </a:r>
            <a:r>
              <a:rPr lang="en-US" sz="1400" dirty="0" smtClean="0"/>
              <a:t>.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00" dirty="0" smtClean="0"/>
              <a:t>B)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Providing </a:t>
            </a:r>
            <a:r>
              <a:rPr lang="en-US" sz="1400" b="1" dirty="0"/>
              <a:t>professional assistance and reference services </a:t>
            </a:r>
            <a:r>
              <a:rPr lang="en-US" sz="1400" dirty="0"/>
              <a:t>to the </a:t>
            </a:r>
            <a:r>
              <a:rPr lang="en-US" sz="1400" b="1" dirty="0"/>
              <a:t>introduction of </a:t>
            </a:r>
            <a:r>
              <a:rPr lang="en-US" sz="1400" b="1" dirty="0" err="1"/>
              <a:t>labour</a:t>
            </a:r>
            <a:r>
              <a:rPr lang="en-US" sz="1400" b="1" dirty="0"/>
              <a:t> market service standards </a:t>
            </a:r>
            <a:r>
              <a:rPr lang="en-US" sz="1400" dirty="0"/>
              <a:t>to the very broad target group of </a:t>
            </a:r>
            <a:r>
              <a:rPr lang="en-US" sz="1400" dirty="0" err="1"/>
              <a:t>labour</a:t>
            </a:r>
            <a:r>
              <a:rPr lang="en-US" sz="1400" dirty="0"/>
              <a:t> market service providing NGOs   (beneficiaries of the TÁMOP 2.6.2)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Providing </a:t>
            </a:r>
            <a:r>
              <a:rPr lang="en-US" sz="1400" b="1" dirty="0"/>
              <a:t>professional support and networking services </a:t>
            </a:r>
            <a:r>
              <a:rPr lang="en-US" sz="1400" dirty="0"/>
              <a:t>to </a:t>
            </a:r>
            <a:r>
              <a:rPr lang="en-US" sz="1400" b="1" dirty="0"/>
              <a:t>new social cooperatives </a:t>
            </a:r>
            <a:r>
              <a:rPr lang="en-US" sz="1400" dirty="0"/>
              <a:t>established and developed as a result of the TÁMOP-2.4.3 subsidy </a:t>
            </a:r>
            <a:r>
              <a:rPr lang="en-US" sz="1400" dirty="0" err="1" smtClean="0"/>
              <a:t>programmes</a:t>
            </a:r>
            <a:endParaRPr lang="hu-HU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1400" dirty="0"/>
          </a:p>
          <a:p>
            <a:r>
              <a:rPr lang="hu-HU" sz="1400" b="1" dirty="0" smtClean="0"/>
              <a:t>Main </a:t>
            </a:r>
            <a:r>
              <a:rPr lang="hu-HU" sz="1400" b="1" dirty="0" err="1" smtClean="0"/>
              <a:t>impacts</a:t>
            </a:r>
            <a:r>
              <a:rPr lang="hu-HU" sz="1400" b="1" dirty="0" smtClean="0"/>
              <a:t>:</a:t>
            </a:r>
            <a:endParaRPr lang="hu-HU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00" dirty="0" smtClean="0"/>
              <a:t>T</a:t>
            </a:r>
            <a:r>
              <a:rPr lang="en-US" sz="1400" dirty="0" smtClean="0"/>
              <a:t>he </a:t>
            </a:r>
            <a:r>
              <a:rPr lang="en-US" sz="1400" dirty="0"/>
              <a:t>effectiveness of adapting to economic and labor market changes has increased</a:t>
            </a:r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302828099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Shape 1"/>
          <p:cNvSpPr txBox="1"/>
          <p:nvPr/>
        </p:nvSpPr>
        <p:spPr>
          <a:xfrm>
            <a:off x="683300" y="255839"/>
            <a:ext cx="9530080" cy="5853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92500"/>
          </a:bodyPr>
          <a:lstStyle/>
          <a:p>
            <a:pPr marL="742950" indent="-742950">
              <a:lnSpc>
                <a:spcPct val="90000"/>
              </a:lnSpc>
              <a:spcBef>
                <a:spcPts val="1001"/>
              </a:spcBef>
              <a:buFont typeface="+mj-lt"/>
              <a:buAutoNum type="arabicPeriod" startAt="3"/>
            </a:pPr>
            <a:r>
              <a:rPr lang="hu-HU" sz="2800" b="1" spc="-1" dirty="0"/>
              <a:t>Policy </a:t>
            </a:r>
            <a:r>
              <a:rPr lang="hu-HU" sz="2800" b="1" spc="-1" dirty="0" err="1"/>
              <a:t>instruments</a:t>
            </a:r>
            <a:r>
              <a:rPr lang="hu-HU" sz="2800" b="1" spc="-1" dirty="0"/>
              <a:t> </a:t>
            </a:r>
            <a:r>
              <a:rPr lang="hu-HU" sz="2800" b="1" spc="-1" dirty="0" err="1"/>
              <a:t>for</a:t>
            </a:r>
            <a:r>
              <a:rPr lang="hu-HU" sz="2800" b="1" spc="-1" dirty="0"/>
              <a:t> </a:t>
            </a:r>
            <a:r>
              <a:rPr lang="hu-HU" sz="2800" b="1" spc="-1" dirty="0" err="1"/>
              <a:t>social</a:t>
            </a:r>
            <a:r>
              <a:rPr lang="hu-HU" sz="2800" b="1" spc="-1" dirty="0"/>
              <a:t> </a:t>
            </a:r>
            <a:r>
              <a:rPr lang="hu-HU" sz="2800" b="1" spc="-1" dirty="0" err="1"/>
              <a:t>innovation</a:t>
            </a:r>
            <a:r>
              <a:rPr lang="hu-HU" sz="2800" b="1" spc="-1" dirty="0"/>
              <a:t> in </a:t>
            </a:r>
            <a:r>
              <a:rPr lang="hu-HU" sz="2800" b="1" spc="-1" dirty="0" smtClean="0"/>
              <a:t>Hungary</a:t>
            </a:r>
            <a:endParaRPr lang="hu-HU" sz="2800" b="1" spc="-1" dirty="0"/>
          </a:p>
        </p:txBody>
      </p:sp>
      <p:sp>
        <p:nvSpPr>
          <p:cNvPr id="56" name="CustomShape 4"/>
          <p:cNvSpPr/>
          <p:nvPr/>
        </p:nvSpPr>
        <p:spPr>
          <a:xfrm flipV="1">
            <a:off x="-84240" y="-254880"/>
            <a:ext cx="12275640" cy="628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" name="CustomShape 5"/>
          <p:cNvSpPr/>
          <p:nvPr/>
        </p:nvSpPr>
        <p:spPr>
          <a:xfrm>
            <a:off x="1330840" y="-18661"/>
            <a:ext cx="9143640" cy="54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hu-HU" sz="1800" b="1" strike="noStrike" spc="-1" dirty="0" err="1" smtClean="0">
                <a:solidFill>
                  <a:srgbClr val="0070C0"/>
                </a:solidFill>
                <a:latin typeface="Calibri"/>
                <a:ea typeface="Times New Roman"/>
              </a:rPr>
              <a:t>Social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Innovation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Plus –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Competence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Centres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(SI PLUS) 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project</a:t>
            </a:r>
            <a:endParaRPr lang="hu-HU" sz="1800" b="0" strike="noStrike" spc="-1" dirty="0">
              <a:latin typeface="Arial"/>
            </a:endParaRPr>
          </a:p>
        </p:txBody>
      </p:sp>
      <p:sp>
        <p:nvSpPr>
          <p:cNvPr id="58" name="CustomShape 6"/>
          <p:cNvSpPr/>
          <p:nvPr/>
        </p:nvSpPr>
        <p:spPr>
          <a:xfrm>
            <a:off x="5553720" y="1636200"/>
            <a:ext cx="10839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           	</a:t>
            </a:r>
            <a:endParaRPr lang="hu-HU" sz="1200" b="0" strike="noStrike" spc="-1">
              <a:latin typeface="Arial"/>
            </a:endParaRPr>
          </a:p>
        </p:txBody>
      </p:sp>
      <p:sp>
        <p:nvSpPr>
          <p:cNvPr id="59" name="CustomShape 7"/>
          <p:cNvSpPr/>
          <p:nvPr/>
        </p:nvSpPr>
        <p:spPr>
          <a:xfrm>
            <a:off x="5790600" y="2226600"/>
            <a:ext cx="6105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          </a:t>
            </a:r>
            <a:endParaRPr lang="hu-HU" sz="1200" b="0" strike="noStrike" spc="-1">
              <a:latin typeface="Arial"/>
            </a:endParaRPr>
          </a:p>
        </p:txBody>
      </p:sp>
      <p:grpSp>
        <p:nvGrpSpPr>
          <p:cNvPr id="12" name="Csoportba foglalás 11"/>
          <p:cNvGrpSpPr/>
          <p:nvPr/>
        </p:nvGrpSpPr>
        <p:grpSpPr>
          <a:xfrm>
            <a:off x="586980" y="5753200"/>
            <a:ext cx="10933200" cy="1104800"/>
            <a:chOff x="330080" y="5540620"/>
            <a:chExt cx="10933200" cy="1104800"/>
          </a:xfrm>
        </p:grpSpPr>
        <p:sp>
          <p:nvSpPr>
            <p:cNvPr id="13" name="TextShape 3"/>
            <p:cNvSpPr txBox="1"/>
            <p:nvPr/>
          </p:nvSpPr>
          <p:spPr>
            <a:xfrm>
              <a:off x="330080" y="5731380"/>
              <a:ext cx="10933200" cy="914040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/>
            <a:p>
              <a:pPr>
                <a:lnSpc>
                  <a:spcPct val="100000"/>
                </a:lnSpc>
              </a:pPr>
              <a:fld id="{0DA1D17F-605D-43C0-AC10-93437ABE0501}" type="datetime1">
                <a:rPr lang="hu-HU" sz="1200" b="1" strike="noStrike" spc="-1">
                  <a:solidFill>
                    <a:srgbClr val="8B8B8B"/>
                  </a:solidFill>
                  <a:latin typeface="Calibri"/>
                </a:rPr>
                <a:t>2022. 03. 10.</a:t>
              </a:fld>
              <a:endParaRPr lang="hu-HU" sz="1200" b="0" strike="noStrike" spc="-1" dirty="0">
                <a:latin typeface="Times New Roman"/>
              </a:endParaRPr>
            </a:p>
          </p:txBody>
        </p:sp>
        <p:pic>
          <p:nvPicPr>
            <p:cNvPr id="14" name="Grafik 5"/>
            <p:cNvPicPr/>
            <p:nvPr/>
          </p:nvPicPr>
          <p:blipFill>
            <a:blip r:embed="rId2"/>
            <a:stretch/>
          </p:blipFill>
          <p:spPr>
            <a:xfrm>
              <a:off x="8680640" y="5824440"/>
              <a:ext cx="1275840" cy="72792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Kép 3"/>
            <p:cNvPicPr/>
            <p:nvPr/>
          </p:nvPicPr>
          <p:blipFill>
            <a:blip r:embed="rId3"/>
            <a:srcRect l="8433" t="12186" r="8112" b="11417"/>
            <a:stretch/>
          </p:blipFill>
          <p:spPr>
            <a:xfrm>
              <a:off x="5198360" y="5540620"/>
              <a:ext cx="1196640" cy="10223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Kép 5"/>
            <p:cNvPicPr/>
            <p:nvPr/>
          </p:nvPicPr>
          <p:blipFill>
            <a:blip r:embed="rId4"/>
            <a:stretch/>
          </p:blipFill>
          <p:spPr>
            <a:xfrm>
              <a:off x="1793840" y="5813820"/>
              <a:ext cx="1806840" cy="74916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" name="Szövegdoboz 1"/>
          <p:cNvSpPr txBox="1"/>
          <p:nvPr/>
        </p:nvSpPr>
        <p:spPr>
          <a:xfrm>
            <a:off x="812800" y="841199"/>
            <a:ext cx="768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err="1" smtClean="0"/>
              <a:t>Overview</a:t>
            </a:r>
            <a:r>
              <a:rPr lang="hu-HU" dirty="0" smtClean="0"/>
              <a:t> – </a:t>
            </a:r>
            <a:r>
              <a:rPr lang="hu-HU" dirty="0" err="1" smtClean="0"/>
              <a:t>Economic</a:t>
            </a:r>
            <a:r>
              <a:rPr lang="hu-HU" dirty="0" smtClean="0"/>
              <a:t> </a:t>
            </a:r>
            <a:r>
              <a:rPr lang="hu-HU" dirty="0" err="1" smtClean="0"/>
              <a:t>Development</a:t>
            </a:r>
            <a:r>
              <a:rPr lang="hu-HU" dirty="0" smtClean="0"/>
              <a:t> and </a:t>
            </a:r>
            <a:r>
              <a:rPr lang="hu-HU" dirty="0" err="1" smtClean="0"/>
              <a:t>Innovation</a:t>
            </a:r>
            <a:r>
              <a:rPr lang="hu-HU" dirty="0" smtClean="0"/>
              <a:t> </a:t>
            </a:r>
            <a:r>
              <a:rPr lang="hu-HU" dirty="0" err="1" smtClean="0"/>
              <a:t>Operational</a:t>
            </a:r>
            <a:r>
              <a:rPr lang="hu-HU" dirty="0" smtClean="0"/>
              <a:t> Program</a:t>
            </a:r>
            <a:endParaRPr lang="hu-HU" dirty="0"/>
          </a:p>
        </p:txBody>
      </p:sp>
      <p:sp>
        <p:nvSpPr>
          <p:cNvPr id="3" name="Szövegdoboz 2"/>
          <p:cNvSpPr txBox="1"/>
          <p:nvPr/>
        </p:nvSpPr>
        <p:spPr>
          <a:xfrm flipH="1">
            <a:off x="890634" y="2565081"/>
            <a:ext cx="1080280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smtClean="0"/>
              <a:t>Main </a:t>
            </a:r>
            <a:r>
              <a:rPr lang="hu-HU" sz="1400" b="1" dirty="0" err="1" smtClean="0"/>
              <a:t>goals</a:t>
            </a:r>
            <a:r>
              <a:rPr lang="hu-HU" sz="1400" b="1" dirty="0"/>
              <a:t> </a:t>
            </a:r>
            <a:r>
              <a:rPr lang="hu-HU" sz="1400" dirty="0"/>
              <a:t> </a:t>
            </a:r>
            <a:endParaRPr lang="hu-HU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00" dirty="0" err="1" smtClean="0"/>
              <a:t>D</a:t>
            </a:r>
            <a:r>
              <a:rPr lang="en-US" sz="1400" dirty="0" err="1" smtClean="0"/>
              <a:t>ynamisation</a:t>
            </a:r>
            <a:r>
              <a:rPr lang="en-US" sz="1400" dirty="0" smtClean="0"/>
              <a:t> </a:t>
            </a:r>
            <a:r>
              <a:rPr lang="en-US" sz="1400" dirty="0"/>
              <a:t>and stabilization of already operating civic and non-profit organizations and already operating social enterprises - by promoting the sustainable business model-based production, marketing and market access of marketable products and services - in order to create long lasting and sustainable employment opportunities.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00" dirty="0"/>
              <a:t>P</a:t>
            </a:r>
            <a:r>
              <a:rPr lang="en-US" sz="1400" dirty="0" err="1" smtClean="0"/>
              <a:t>repare</a:t>
            </a:r>
            <a:r>
              <a:rPr lang="en-US" sz="1400" dirty="0" smtClean="0"/>
              <a:t> </a:t>
            </a:r>
            <a:r>
              <a:rPr lang="en-US" sz="1400" dirty="0"/>
              <a:t>social enterprises to be able to operate independently from state aid, basing their sustainability on market revenues..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00" dirty="0"/>
              <a:t>S</a:t>
            </a:r>
            <a:r>
              <a:rPr lang="en-US" sz="1400" dirty="0" err="1" smtClean="0"/>
              <a:t>upport</a:t>
            </a:r>
            <a:r>
              <a:rPr lang="hu-HU" sz="1400" dirty="0" smtClean="0"/>
              <a:t>ing</a:t>
            </a:r>
            <a:r>
              <a:rPr lang="en-US" sz="1400" dirty="0" smtClean="0"/>
              <a:t> </a:t>
            </a:r>
            <a:r>
              <a:rPr lang="en-US" sz="1400" dirty="0"/>
              <a:t>the creation of new social enterprises on the basis of existing civil and non-profit business </a:t>
            </a:r>
            <a:r>
              <a:rPr lang="en-US" sz="1400" dirty="0" err="1"/>
              <a:t>organisations</a:t>
            </a:r>
            <a:r>
              <a:rPr lang="en-US" sz="1400" dirty="0"/>
              <a:t>; </a:t>
            </a:r>
            <a:r>
              <a:rPr lang="en-US" sz="1400" dirty="0" smtClean="0"/>
              <a:t>strengthen</a:t>
            </a:r>
            <a:r>
              <a:rPr lang="hu-HU" sz="1400" dirty="0" smtClean="0"/>
              <a:t>ing</a:t>
            </a:r>
            <a:r>
              <a:rPr lang="en-US" sz="1400" dirty="0" smtClean="0"/>
              <a:t> </a:t>
            </a:r>
            <a:r>
              <a:rPr lang="en-US" sz="1400" dirty="0"/>
              <a:t>and </a:t>
            </a:r>
            <a:r>
              <a:rPr lang="en-US" sz="1400" dirty="0" err="1" smtClean="0"/>
              <a:t>stabili</a:t>
            </a:r>
            <a:r>
              <a:rPr lang="hu-HU" sz="1400" dirty="0" err="1" smtClean="0"/>
              <a:t>zing</a:t>
            </a:r>
            <a:r>
              <a:rPr lang="en-US" sz="1400" dirty="0" smtClean="0"/>
              <a:t> </a:t>
            </a:r>
            <a:r>
              <a:rPr lang="en-US" sz="1400" dirty="0"/>
              <a:t>already operating social enterprises by providing them </a:t>
            </a:r>
            <a:r>
              <a:rPr lang="en-US" sz="1400" dirty="0" smtClean="0"/>
              <a:t>non</a:t>
            </a:r>
            <a:r>
              <a:rPr lang="hu-HU" sz="1400" dirty="0" smtClean="0"/>
              <a:t>-</a:t>
            </a:r>
            <a:r>
              <a:rPr lang="en-US" sz="1400" dirty="0" smtClean="0"/>
              <a:t>financial </a:t>
            </a:r>
            <a:r>
              <a:rPr lang="en-US" sz="1400" dirty="0"/>
              <a:t>services in various </a:t>
            </a:r>
            <a:r>
              <a:rPr lang="en-US" sz="1400" dirty="0" smtClean="0"/>
              <a:t>areas</a:t>
            </a:r>
            <a:r>
              <a:rPr lang="hu-HU" sz="1400" dirty="0" smtClean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400" dirty="0" smtClean="0"/>
              <a:t>Business </a:t>
            </a:r>
            <a:r>
              <a:rPr lang="hu-HU" sz="1400" dirty="0" err="1" smtClean="0"/>
              <a:t>plan</a:t>
            </a:r>
            <a:r>
              <a:rPr lang="hu-HU" sz="1400" dirty="0" smtClean="0"/>
              <a:t> pre-</a:t>
            </a:r>
            <a:r>
              <a:rPr lang="hu-HU" sz="1400" dirty="0" err="1" smtClean="0"/>
              <a:t>evaluation</a:t>
            </a:r>
            <a:endParaRPr lang="hu-HU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400" dirty="0" smtClean="0"/>
              <a:t>B</a:t>
            </a:r>
            <a:r>
              <a:rPr lang="en-US" sz="1400" dirty="0" err="1" smtClean="0"/>
              <a:t>usiness</a:t>
            </a:r>
            <a:r>
              <a:rPr lang="en-US" sz="1400" dirty="0" smtClean="0"/>
              <a:t> </a:t>
            </a:r>
            <a:r>
              <a:rPr lang="en-US" sz="1400" dirty="0"/>
              <a:t>model development, </a:t>
            </a:r>
            <a:endParaRPr lang="hu-HU" sz="1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400" dirty="0" smtClean="0"/>
              <a:t>P</a:t>
            </a:r>
            <a:r>
              <a:rPr lang="en-US" sz="1400" dirty="0" err="1" smtClean="0"/>
              <a:t>roduct</a:t>
            </a:r>
            <a:r>
              <a:rPr lang="en-US" sz="1400" dirty="0" smtClean="0"/>
              <a:t> </a:t>
            </a:r>
            <a:r>
              <a:rPr lang="en-US" sz="1400" dirty="0"/>
              <a:t>development and marketing, </a:t>
            </a:r>
            <a:endParaRPr lang="hu-HU" sz="1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400" dirty="0" smtClean="0"/>
              <a:t>S</a:t>
            </a:r>
            <a:r>
              <a:rPr lang="en-US" sz="1400" dirty="0" err="1" smtClean="0"/>
              <a:t>ocial</a:t>
            </a:r>
            <a:r>
              <a:rPr lang="en-US" sz="1400" dirty="0" smtClean="0"/>
              <a:t> </a:t>
            </a:r>
            <a:r>
              <a:rPr lang="en-US" sz="1400" dirty="0"/>
              <a:t>impact </a:t>
            </a:r>
            <a:r>
              <a:rPr lang="en-US" sz="1400" dirty="0" smtClean="0"/>
              <a:t>measurement</a:t>
            </a:r>
            <a:endParaRPr lang="hu-HU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400" dirty="0" smtClean="0"/>
              <a:t>Consulting</a:t>
            </a:r>
            <a:endParaRPr lang="hu-HU" sz="1400" dirty="0" smtClean="0"/>
          </a:p>
          <a:p>
            <a:endParaRPr lang="hu-HU" sz="1400" dirty="0"/>
          </a:p>
          <a:p>
            <a:r>
              <a:rPr lang="hu-HU" sz="1400" b="1" dirty="0" smtClean="0"/>
              <a:t>Main </a:t>
            </a:r>
            <a:r>
              <a:rPr lang="hu-HU" sz="1400" b="1" dirty="0" err="1" smtClean="0"/>
              <a:t>impacts</a:t>
            </a:r>
            <a:r>
              <a:rPr lang="hu-HU" sz="1400" b="1" dirty="0" smtClean="0"/>
              <a:t>:</a:t>
            </a:r>
            <a:endParaRPr lang="hu-HU" sz="14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The local </a:t>
            </a:r>
            <a:r>
              <a:rPr lang="hu-HU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bussiness</a:t>
            </a:r>
            <a:r>
              <a:rPr lang="hu-H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development</a:t>
            </a:r>
            <a:r>
              <a:rPr lang="hu-H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programs</a:t>
            </a:r>
            <a:r>
              <a:rPr lang="hu-H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and the </a:t>
            </a:r>
            <a:r>
              <a:rPr lang="hu-HU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new</a:t>
            </a:r>
            <a:r>
              <a:rPr lang="hu-H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initiatives</a:t>
            </a:r>
            <a:r>
              <a:rPr lang="hu-H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hu-H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employment</a:t>
            </a:r>
            <a:r>
              <a:rPr lang="hu-H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hev</a:t>
            </a:r>
            <a:r>
              <a:rPr lang="hu-H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been</a:t>
            </a:r>
            <a:r>
              <a:rPr lang="hu-H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boosted</a:t>
            </a:r>
            <a:r>
              <a:rPr lang="hu-H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hu-H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positve</a:t>
            </a:r>
            <a:r>
              <a:rPr lang="hu-H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impact</a:t>
            </a:r>
            <a:r>
              <a:rPr lang="hu-H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on the local </a:t>
            </a:r>
            <a:r>
              <a:rPr lang="hu-HU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communities</a:t>
            </a:r>
            <a:endParaRPr lang="hu-HU" sz="1400" dirty="0"/>
          </a:p>
        </p:txBody>
      </p:sp>
      <p:graphicFrame>
        <p:nvGraphicFramePr>
          <p:cNvPr id="17" name="Táblázat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85396"/>
              </p:ext>
            </p:extLst>
          </p:nvPr>
        </p:nvGraphicFramePr>
        <p:xfrm>
          <a:off x="941314" y="1274222"/>
          <a:ext cx="8963700" cy="1227168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2388669">
                  <a:extLst>
                    <a:ext uri="{9D8B030D-6E8A-4147-A177-3AD203B41FA5}">
                      <a16:colId xmlns:a16="http://schemas.microsoft.com/office/drawing/2014/main" val="2385585373"/>
                    </a:ext>
                  </a:extLst>
                </a:gridCol>
                <a:gridCol w="2365542">
                  <a:extLst>
                    <a:ext uri="{9D8B030D-6E8A-4147-A177-3AD203B41FA5}">
                      <a16:colId xmlns:a16="http://schemas.microsoft.com/office/drawing/2014/main" val="3525131341"/>
                    </a:ext>
                  </a:extLst>
                </a:gridCol>
                <a:gridCol w="1775230">
                  <a:extLst>
                    <a:ext uri="{9D8B030D-6E8A-4147-A177-3AD203B41FA5}">
                      <a16:colId xmlns:a16="http://schemas.microsoft.com/office/drawing/2014/main" val="1025875867"/>
                    </a:ext>
                  </a:extLst>
                </a:gridCol>
                <a:gridCol w="1242959">
                  <a:extLst>
                    <a:ext uri="{9D8B030D-6E8A-4147-A177-3AD203B41FA5}">
                      <a16:colId xmlns:a16="http://schemas.microsoft.com/office/drawing/2014/main" val="3925222885"/>
                    </a:ext>
                  </a:extLst>
                </a:gridCol>
                <a:gridCol w="1191300">
                  <a:extLst>
                    <a:ext uri="{9D8B030D-6E8A-4147-A177-3AD203B41FA5}">
                      <a16:colId xmlns:a16="http://schemas.microsoft.com/office/drawing/2014/main" val="2282729962"/>
                    </a:ext>
                  </a:extLst>
                </a:gridCol>
              </a:tblGrid>
              <a:tr h="362592"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2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Subsidy</a:t>
                      </a:r>
                      <a:r>
                        <a:rPr lang="hu-HU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hu-HU" sz="120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Programmes</a:t>
                      </a:r>
                      <a:endParaRPr lang="hu-HU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200" kern="1200" dirty="0" err="1" smtClean="0">
                          <a:effectLst/>
                        </a:rPr>
                        <a:t>Number</a:t>
                      </a:r>
                      <a:r>
                        <a:rPr lang="hu-HU" sz="1200" kern="1200" dirty="0" smtClean="0">
                          <a:effectLst/>
                        </a:rPr>
                        <a:t> of </a:t>
                      </a:r>
                      <a:r>
                        <a:rPr lang="hu-HU" sz="1200" kern="1200" dirty="0" err="1" smtClean="0">
                          <a:effectLst/>
                        </a:rPr>
                        <a:t>beneficiaries</a:t>
                      </a:r>
                      <a:endParaRPr lang="hu-HU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200" kern="1200" dirty="0" err="1" smtClean="0">
                          <a:effectLst/>
                        </a:rPr>
                        <a:t>Subsidy</a:t>
                      </a:r>
                      <a:r>
                        <a:rPr lang="hu-HU" sz="1200" kern="1200" dirty="0" smtClean="0">
                          <a:effectLst/>
                        </a:rPr>
                        <a:t> </a:t>
                      </a:r>
                      <a:endParaRPr lang="hu-HU" sz="1200" kern="1200" dirty="0">
                        <a:effectLst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200" kern="1200" dirty="0" smtClean="0">
                          <a:effectLst/>
                        </a:rPr>
                        <a:t>(</a:t>
                      </a:r>
                      <a:r>
                        <a:rPr lang="hu-HU" sz="1200" kern="1200" dirty="0" err="1" smtClean="0">
                          <a:effectLst/>
                        </a:rPr>
                        <a:t>Millon</a:t>
                      </a:r>
                      <a:r>
                        <a:rPr lang="hu-HU" sz="1200" kern="1200" baseline="0" dirty="0" smtClean="0">
                          <a:effectLst/>
                        </a:rPr>
                        <a:t> HUF</a:t>
                      </a:r>
                      <a:r>
                        <a:rPr lang="hu-HU" sz="1200" kern="1200" dirty="0" smtClean="0">
                          <a:effectLst/>
                        </a:rPr>
                        <a:t>)</a:t>
                      </a:r>
                      <a:endParaRPr lang="hu-HU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200" kern="1200" dirty="0" err="1" smtClean="0">
                          <a:effectLst/>
                        </a:rPr>
                        <a:t>Subsidy</a:t>
                      </a:r>
                      <a:r>
                        <a:rPr lang="hu-HU" sz="1200" kern="1200" dirty="0" smtClean="0">
                          <a:effectLst/>
                        </a:rPr>
                        <a:t> 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200" kern="1200" dirty="0" smtClean="0">
                          <a:effectLst/>
                        </a:rPr>
                        <a:t>(</a:t>
                      </a:r>
                      <a:r>
                        <a:rPr lang="hu-HU" sz="1200" kern="1200" dirty="0" err="1" smtClean="0">
                          <a:effectLst/>
                        </a:rPr>
                        <a:t>Millon</a:t>
                      </a:r>
                      <a:r>
                        <a:rPr lang="hu-HU" sz="1200" kern="1200" baseline="0" dirty="0" smtClean="0">
                          <a:effectLst/>
                        </a:rPr>
                        <a:t> EUR</a:t>
                      </a:r>
                      <a:r>
                        <a:rPr lang="hu-HU" sz="1200" kern="1200" dirty="0" smtClean="0">
                          <a:effectLst/>
                        </a:rPr>
                        <a:t>)</a:t>
                      </a:r>
                      <a:endParaRPr lang="hu-HU" sz="12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27862073"/>
                  </a:ext>
                </a:extLst>
              </a:tr>
              <a:tr h="436318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A)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INCENTIVISING SOCIAL ENTERPRISES</a:t>
                      </a:r>
                      <a:endParaRPr lang="hu-HU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>
                          <a:effectLst/>
                        </a:rPr>
                        <a:t>GINOP-5.1.2-15 </a:t>
                      </a:r>
                      <a:r>
                        <a:rPr lang="hu-HU" sz="1200" dirty="0" smtClean="0">
                          <a:effectLst/>
                        </a:rPr>
                        <a:t>„</a:t>
                      </a:r>
                      <a:r>
                        <a:rPr lang="hu-HU" sz="1200" dirty="0" err="1" smtClean="0">
                          <a:effectLst/>
                        </a:rPr>
                        <a:t>MArketMate</a:t>
                      </a:r>
                      <a:r>
                        <a:rPr lang="hu-HU" sz="1200" dirty="0" smtClean="0">
                          <a:effectLst/>
                        </a:rPr>
                        <a:t>” </a:t>
                      </a:r>
                      <a:r>
                        <a:rPr lang="hu-HU" sz="1200" dirty="0" err="1" smtClean="0">
                          <a:effectLst/>
                        </a:rPr>
                        <a:t>priority</a:t>
                      </a:r>
                      <a:r>
                        <a:rPr lang="hu-HU" sz="1200" baseline="0" dirty="0" smtClean="0">
                          <a:effectLst/>
                        </a:rPr>
                        <a:t> project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 smtClean="0">
                          <a:effectLst/>
                        </a:rPr>
                        <a:t>3</a:t>
                      </a:r>
                      <a:r>
                        <a:rPr lang="hu-HU" sz="1200" baseline="0" dirty="0" smtClean="0">
                          <a:effectLst/>
                        </a:rPr>
                        <a:t> (</a:t>
                      </a:r>
                      <a:r>
                        <a:rPr lang="hu-HU" sz="1200" dirty="0" smtClean="0">
                          <a:effectLst/>
                        </a:rPr>
                        <a:t>OFA</a:t>
                      </a:r>
                      <a:r>
                        <a:rPr lang="hu-HU" sz="1200" baseline="0" dirty="0" smtClean="0">
                          <a:effectLst/>
                        </a:rPr>
                        <a:t> +IFKA+PM)</a:t>
                      </a:r>
                      <a:r>
                        <a:rPr lang="hu-HU" sz="1200" dirty="0">
                          <a:effectLst/>
                        </a:rPr>
                        <a:t> 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2,800.0</a:t>
                      </a:r>
                      <a:r>
                        <a:rPr lang="hu-H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7,6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672207359"/>
                  </a:ext>
                </a:extLst>
              </a:tr>
              <a:tr h="212545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>
                          <a:effectLst/>
                        </a:rPr>
                        <a:t>GINOP-5.1.3-16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 smtClean="0">
                          <a:effectLst/>
                        </a:rPr>
                        <a:t>166</a:t>
                      </a:r>
                      <a:r>
                        <a:rPr lang="hu-HU" sz="1200" dirty="0">
                          <a:effectLst/>
                        </a:rPr>
                        <a:t> 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6,858.9</a:t>
                      </a:r>
                      <a:r>
                        <a:rPr lang="hu-H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18,5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187901388"/>
                  </a:ext>
                </a:extLst>
              </a:tr>
              <a:tr h="212545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>
                          <a:effectLst/>
                        </a:rPr>
                        <a:t>GINOP-5.1.7-17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 smtClean="0">
                          <a:effectLst/>
                        </a:rPr>
                        <a:t>355</a:t>
                      </a:r>
                      <a:r>
                        <a:rPr lang="hu-HU" sz="1200" dirty="0">
                          <a:effectLst/>
                        </a:rPr>
                        <a:t> 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17,304.2</a:t>
                      </a:r>
                      <a:r>
                        <a:rPr lang="hu-H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46,8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517712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405578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Shape 1"/>
          <p:cNvSpPr txBox="1"/>
          <p:nvPr/>
        </p:nvSpPr>
        <p:spPr>
          <a:xfrm>
            <a:off x="586980" y="661770"/>
            <a:ext cx="11198620" cy="58536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marL="742950" indent="-742950">
              <a:lnSpc>
                <a:spcPct val="90000"/>
              </a:lnSpc>
              <a:spcBef>
                <a:spcPts val="1001"/>
              </a:spcBef>
              <a:buFont typeface="+mj-lt"/>
              <a:buAutoNum type="arabicPeriod" startAt="4"/>
            </a:pPr>
            <a:r>
              <a:rPr lang="hu-HU" sz="2800" b="1" spc="-1" dirty="0" err="1" smtClean="0"/>
              <a:t>Stakeholders</a:t>
            </a:r>
            <a:r>
              <a:rPr lang="hu-HU" sz="2800" b="1" spc="-1" dirty="0" smtClean="0"/>
              <a:t> </a:t>
            </a:r>
            <a:r>
              <a:rPr lang="hu-HU" sz="2800" b="1" spc="-1" dirty="0"/>
              <a:t>of </a:t>
            </a:r>
            <a:r>
              <a:rPr lang="hu-HU" sz="2800" b="1" spc="-1" dirty="0" err="1"/>
              <a:t>the</a:t>
            </a:r>
            <a:r>
              <a:rPr lang="hu-HU" sz="2800" b="1" spc="-1" dirty="0"/>
              <a:t> </a:t>
            </a:r>
            <a:r>
              <a:rPr lang="hu-HU" sz="2800" b="1" spc="-1" dirty="0" err="1"/>
              <a:t>social</a:t>
            </a:r>
            <a:r>
              <a:rPr lang="hu-HU" sz="2800" b="1" spc="-1" dirty="0"/>
              <a:t> </a:t>
            </a:r>
            <a:r>
              <a:rPr lang="hu-HU" sz="2800" b="1" spc="-1" dirty="0" err="1"/>
              <a:t>innovation</a:t>
            </a:r>
            <a:r>
              <a:rPr lang="hu-HU" sz="2800" b="1" spc="-1" dirty="0"/>
              <a:t> </a:t>
            </a:r>
            <a:r>
              <a:rPr lang="hu-HU" sz="2800" b="1" spc="-1" dirty="0" err="1"/>
              <a:t>ecosystem</a:t>
            </a:r>
            <a:r>
              <a:rPr lang="hu-HU" sz="2800" b="1" spc="-1" dirty="0"/>
              <a:t> in Hungary </a:t>
            </a:r>
          </a:p>
        </p:txBody>
      </p:sp>
      <p:sp>
        <p:nvSpPr>
          <p:cNvPr id="56" name="CustomShape 4"/>
          <p:cNvSpPr/>
          <p:nvPr/>
        </p:nvSpPr>
        <p:spPr>
          <a:xfrm flipV="1">
            <a:off x="-84240" y="-254880"/>
            <a:ext cx="12275640" cy="628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" name="CustomShape 5"/>
          <p:cNvSpPr/>
          <p:nvPr/>
        </p:nvSpPr>
        <p:spPr>
          <a:xfrm>
            <a:off x="1523880" y="192960"/>
            <a:ext cx="9143640" cy="54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hu-HU" sz="1800" b="1" strike="noStrike" spc="-1" dirty="0" err="1" smtClean="0">
                <a:solidFill>
                  <a:srgbClr val="0070C0"/>
                </a:solidFill>
                <a:latin typeface="Calibri"/>
                <a:ea typeface="Times New Roman"/>
              </a:rPr>
              <a:t>Social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Innovation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Plus –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Competence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Centres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(SI PLUS) 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project</a:t>
            </a:r>
            <a:endParaRPr lang="hu-HU" sz="1800" b="0" strike="noStrike" spc="-1" dirty="0">
              <a:latin typeface="Arial"/>
            </a:endParaRPr>
          </a:p>
        </p:txBody>
      </p:sp>
      <p:sp>
        <p:nvSpPr>
          <p:cNvPr id="58" name="CustomShape 6"/>
          <p:cNvSpPr/>
          <p:nvPr/>
        </p:nvSpPr>
        <p:spPr>
          <a:xfrm>
            <a:off x="5553720" y="1636200"/>
            <a:ext cx="10839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           	</a:t>
            </a:r>
            <a:endParaRPr lang="hu-HU" sz="1200" b="0" strike="noStrike" spc="-1">
              <a:latin typeface="Arial"/>
            </a:endParaRPr>
          </a:p>
        </p:txBody>
      </p:sp>
      <p:sp>
        <p:nvSpPr>
          <p:cNvPr id="59" name="CustomShape 7"/>
          <p:cNvSpPr/>
          <p:nvPr/>
        </p:nvSpPr>
        <p:spPr>
          <a:xfrm>
            <a:off x="5790600" y="2226600"/>
            <a:ext cx="6105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          </a:t>
            </a:r>
            <a:endParaRPr lang="hu-HU" sz="1200" b="0" strike="noStrike" spc="-1">
              <a:latin typeface="Arial"/>
            </a:endParaRPr>
          </a:p>
        </p:txBody>
      </p:sp>
      <p:grpSp>
        <p:nvGrpSpPr>
          <p:cNvPr id="12" name="Csoportba foglalás 11"/>
          <p:cNvGrpSpPr/>
          <p:nvPr/>
        </p:nvGrpSpPr>
        <p:grpSpPr>
          <a:xfrm>
            <a:off x="586980" y="5753200"/>
            <a:ext cx="10933200" cy="1104800"/>
            <a:chOff x="330080" y="5540620"/>
            <a:chExt cx="10933200" cy="1104800"/>
          </a:xfrm>
        </p:grpSpPr>
        <p:sp>
          <p:nvSpPr>
            <p:cNvPr id="13" name="TextShape 3"/>
            <p:cNvSpPr txBox="1"/>
            <p:nvPr/>
          </p:nvSpPr>
          <p:spPr>
            <a:xfrm>
              <a:off x="330080" y="5731380"/>
              <a:ext cx="10933200" cy="914040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/>
            <a:p>
              <a:pPr>
                <a:lnSpc>
                  <a:spcPct val="100000"/>
                </a:lnSpc>
              </a:pPr>
              <a:fld id="{0DA1D17F-605D-43C0-AC10-93437ABE0501}" type="datetime1">
                <a:rPr lang="hu-HU" sz="1200" b="1" strike="noStrike" spc="-1">
                  <a:solidFill>
                    <a:srgbClr val="8B8B8B"/>
                  </a:solidFill>
                  <a:latin typeface="Calibri"/>
                </a:rPr>
                <a:t>2022. 03. 10.</a:t>
              </a:fld>
              <a:endParaRPr lang="hu-HU" sz="1200" b="0" strike="noStrike" spc="-1" dirty="0">
                <a:latin typeface="Times New Roman"/>
              </a:endParaRPr>
            </a:p>
          </p:txBody>
        </p:sp>
        <p:pic>
          <p:nvPicPr>
            <p:cNvPr id="14" name="Grafik 5"/>
            <p:cNvPicPr/>
            <p:nvPr/>
          </p:nvPicPr>
          <p:blipFill>
            <a:blip r:embed="rId2"/>
            <a:stretch/>
          </p:blipFill>
          <p:spPr>
            <a:xfrm>
              <a:off x="8680640" y="5824440"/>
              <a:ext cx="1275840" cy="72792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Kép 3"/>
            <p:cNvPicPr/>
            <p:nvPr/>
          </p:nvPicPr>
          <p:blipFill>
            <a:blip r:embed="rId3"/>
            <a:srcRect l="8433" t="12186" r="8112" b="11417"/>
            <a:stretch/>
          </p:blipFill>
          <p:spPr>
            <a:xfrm>
              <a:off x="5198360" y="5540620"/>
              <a:ext cx="1196640" cy="10223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Kép 5"/>
            <p:cNvPicPr/>
            <p:nvPr/>
          </p:nvPicPr>
          <p:blipFill>
            <a:blip r:embed="rId4"/>
            <a:stretch/>
          </p:blipFill>
          <p:spPr>
            <a:xfrm>
              <a:off x="1793840" y="5813820"/>
              <a:ext cx="1806840" cy="74916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" name="Téglalap 1"/>
          <p:cNvSpPr/>
          <p:nvPr/>
        </p:nvSpPr>
        <p:spPr>
          <a:xfrm>
            <a:off x="1523880" y="1654190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u-HU" sz="2400" dirty="0" err="1" smtClean="0"/>
              <a:t>Composition</a:t>
            </a:r>
            <a:r>
              <a:rPr lang="hu-HU" sz="2400" dirty="0" smtClean="0"/>
              <a:t> of </a:t>
            </a:r>
            <a:r>
              <a:rPr lang="hu-HU" sz="2400" dirty="0" err="1" smtClean="0"/>
              <a:t>data</a:t>
            </a:r>
            <a:r>
              <a:rPr lang="hu-HU" sz="2400" dirty="0" smtClean="0"/>
              <a:t> </a:t>
            </a:r>
            <a:r>
              <a:rPr lang="hu-HU" sz="2400" dirty="0" err="1" smtClean="0"/>
              <a:t>collecting</a:t>
            </a:r>
            <a:r>
              <a:rPr lang="hu-HU" sz="240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 err="1" smtClean="0"/>
              <a:t>Name</a:t>
            </a:r>
            <a:r>
              <a:rPr lang="hu-HU" sz="2400" dirty="0" smtClean="0"/>
              <a:t> (P</a:t>
            </a:r>
            <a:r>
              <a:rPr lang="en-US" sz="2400" dirty="0" err="1"/>
              <a:t>rivate</a:t>
            </a:r>
            <a:r>
              <a:rPr lang="en-US" sz="2400" dirty="0"/>
              <a:t> </a:t>
            </a:r>
            <a:r>
              <a:rPr lang="en-US" sz="2400" dirty="0" smtClean="0"/>
              <a:t>person</a:t>
            </a:r>
            <a:r>
              <a:rPr lang="hu-HU" sz="2400" dirty="0" smtClean="0"/>
              <a:t>s </a:t>
            </a:r>
            <a:r>
              <a:rPr lang="hu-HU" sz="2400" dirty="0" err="1" smtClean="0"/>
              <a:t>or</a:t>
            </a:r>
            <a:r>
              <a:rPr lang="hu-HU" sz="2400" dirty="0" smtClean="0"/>
              <a:t> </a:t>
            </a:r>
            <a:r>
              <a:rPr lang="hu-HU" sz="2400" dirty="0" err="1" smtClean="0"/>
              <a:t>organizations</a:t>
            </a:r>
            <a:r>
              <a:rPr lang="hu-HU" sz="2400" dirty="0" smtClean="0"/>
              <a:t>)</a:t>
            </a:r>
            <a:endParaRPr lang="hu-H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Basic </a:t>
            </a:r>
            <a:r>
              <a:rPr lang="en-US" sz="2400" dirty="0"/>
              <a:t>data of the organization </a:t>
            </a:r>
            <a:endParaRPr lang="hu-HU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 err="1" smtClean="0"/>
              <a:t>Level</a:t>
            </a:r>
            <a:r>
              <a:rPr lang="hu-HU" sz="2400" dirty="0" smtClean="0"/>
              <a:t> of </a:t>
            </a:r>
            <a:r>
              <a:rPr lang="en-US" sz="2400" dirty="0" smtClean="0"/>
              <a:t>SI </a:t>
            </a:r>
            <a:r>
              <a:rPr lang="en-US" sz="2400" dirty="0"/>
              <a:t>PLUS </a:t>
            </a:r>
            <a:r>
              <a:rPr lang="en-US" sz="2400" dirty="0" smtClean="0"/>
              <a:t>Collaboration</a:t>
            </a:r>
            <a:endParaRPr lang="hu-HU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 err="1" smtClean="0"/>
              <a:t>Field</a:t>
            </a:r>
            <a:r>
              <a:rPr lang="hu-HU" sz="2400" dirty="0" smtClean="0"/>
              <a:t> of </a:t>
            </a:r>
            <a:r>
              <a:rPr lang="en-US" sz="2400" dirty="0" smtClean="0"/>
              <a:t>Operation</a:t>
            </a:r>
            <a:endParaRPr lang="hu-HU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Project </a:t>
            </a:r>
            <a:r>
              <a:rPr lang="en-US" sz="2400" dirty="0"/>
              <a:t>and other </a:t>
            </a:r>
            <a:r>
              <a:rPr lang="hu-HU" sz="2400" dirty="0" smtClean="0"/>
              <a:t>SI</a:t>
            </a:r>
            <a:r>
              <a:rPr lang="en-US" sz="2400" dirty="0" smtClean="0"/>
              <a:t> </a:t>
            </a:r>
            <a:r>
              <a:rPr lang="en-US" sz="2400" dirty="0"/>
              <a:t>development </a:t>
            </a:r>
            <a:r>
              <a:rPr lang="en-US" sz="2400" dirty="0" smtClean="0"/>
              <a:t>experience</a:t>
            </a:r>
            <a:endParaRPr lang="hu-HU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 err="1" smtClean="0"/>
              <a:t>Connected</a:t>
            </a:r>
            <a:r>
              <a:rPr lang="hu-HU" sz="2400" dirty="0" smtClean="0"/>
              <a:t> </a:t>
            </a:r>
            <a:r>
              <a:rPr lang="hu-HU" sz="2400" dirty="0"/>
              <a:t>b</a:t>
            </a:r>
            <a:r>
              <a:rPr lang="en-US" sz="2400" dirty="0" err="1" smtClean="0"/>
              <a:t>est</a:t>
            </a:r>
            <a:r>
              <a:rPr lang="en-US" sz="2400" dirty="0" smtClean="0"/>
              <a:t> </a:t>
            </a:r>
            <a:r>
              <a:rPr lang="en-US" sz="2400" dirty="0" smtClean="0"/>
              <a:t>practices</a:t>
            </a:r>
            <a:endParaRPr lang="hu-HU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Networks</a:t>
            </a:r>
            <a:r>
              <a:rPr lang="en-US" sz="2400" dirty="0"/>
              <a:t>, networking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293091440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Shape 1"/>
          <p:cNvSpPr txBox="1"/>
          <p:nvPr/>
        </p:nvSpPr>
        <p:spPr>
          <a:xfrm>
            <a:off x="1227060" y="769592"/>
            <a:ext cx="11198620" cy="58536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marL="742950" indent="-742950">
              <a:lnSpc>
                <a:spcPct val="90000"/>
              </a:lnSpc>
              <a:spcBef>
                <a:spcPts val="1001"/>
              </a:spcBef>
              <a:buFont typeface="+mj-lt"/>
              <a:buAutoNum type="arabicPeriod" startAt="4"/>
            </a:pPr>
            <a:r>
              <a:rPr lang="hu-HU" sz="2800" b="1" spc="-1" dirty="0" err="1" smtClean="0"/>
              <a:t>Results</a:t>
            </a:r>
            <a:endParaRPr lang="hu-HU" sz="2800" b="1" spc="-1" dirty="0"/>
          </a:p>
        </p:txBody>
      </p:sp>
      <p:sp>
        <p:nvSpPr>
          <p:cNvPr id="56" name="CustomShape 4"/>
          <p:cNvSpPr/>
          <p:nvPr/>
        </p:nvSpPr>
        <p:spPr>
          <a:xfrm flipV="1">
            <a:off x="-84240" y="-254880"/>
            <a:ext cx="12275640" cy="628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" name="CustomShape 5"/>
          <p:cNvSpPr/>
          <p:nvPr/>
        </p:nvSpPr>
        <p:spPr>
          <a:xfrm>
            <a:off x="1523880" y="192960"/>
            <a:ext cx="9143640" cy="54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hu-HU" sz="1800" b="1" strike="noStrike" spc="-1" dirty="0" err="1" smtClean="0">
                <a:solidFill>
                  <a:srgbClr val="0070C0"/>
                </a:solidFill>
                <a:latin typeface="Calibri"/>
                <a:ea typeface="Times New Roman"/>
              </a:rPr>
              <a:t>Social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Innovation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Plus –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Competence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</a:t>
            </a:r>
            <a:r>
              <a:rPr lang="hu-HU" sz="1800" b="1" strike="noStrike" spc="-1" dirty="0" err="1">
                <a:solidFill>
                  <a:srgbClr val="0070C0"/>
                </a:solidFill>
                <a:latin typeface="Calibri"/>
                <a:ea typeface="Times New Roman"/>
              </a:rPr>
              <a:t>Centres</a:t>
            </a:r>
            <a:r>
              <a:rPr lang="hu-HU" sz="1800" b="1" strike="noStrike" spc="-1" dirty="0">
                <a:solidFill>
                  <a:srgbClr val="0070C0"/>
                </a:solidFill>
                <a:latin typeface="Calibri"/>
                <a:ea typeface="Times New Roman"/>
              </a:rPr>
              <a:t> (SI PLUS) </a:t>
            </a:r>
            <a:r>
              <a:rPr lang="hu-HU" sz="1800" b="1" strike="noStrike" spc="-1" dirty="0" smtClean="0">
                <a:solidFill>
                  <a:srgbClr val="0070C0"/>
                </a:solidFill>
                <a:latin typeface="Calibri"/>
                <a:ea typeface="Times New Roman"/>
              </a:rPr>
              <a:t>project</a:t>
            </a:r>
            <a:endParaRPr lang="hu-HU" sz="1800" b="0" strike="noStrike" spc="-1" dirty="0">
              <a:latin typeface="Arial"/>
            </a:endParaRPr>
          </a:p>
        </p:txBody>
      </p:sp>
      <p:sp>
        <p:nvSpPr>
          <p:cNvPr id="58" name="CustomShape 6"/>
          <p:cNvSpPr/>
          <p:nvPr/>
        </p:nvSpPr>
        <p:spPr>
          <a:xfrm>
            <a:off x="5553720" y="1636200"/>
            <a:ext cx="10839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           	</a:t>
            </a:r>
            <a:endParaRPr lang="hu-HU" sz="1200" b="0" strike="noStrike" spc="-1">
              <a:latin typeface="Arial"/>
            </a:endParaRPr>
          </a:p>
        </p:txBody>
      </p:sp>
      <p:sp>
        <p:nvSpPr>
          <p:cNvPr id="59" name="CustomShape 7"/>
          <p:cNvSpPr/>
          <p:nvPr/>
        </p:nvSpPr>
        <p:spPr>
          <a:xfrm>
            <a:off x="5790600" y="2226600"/>
            <a:ext cx="61056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          </a:t>
            </a:r>
            <a:endParaRPr lang="hu-HU" sz="1200" b="0" strike="noStrike" spc="-1">
              <a:latin typeface="Arial"/>
            </a:endParaRPr>
          </a:p>
        </p:txBody>
      </p:sp>
      <p:grpSp>
        <p:nvGrpSpPr>
          <p:cNvPr id="12" name="Csoportba foglalás 11"/>
          <p:cNvGrpSpPr/>
          <p:nvPr/>
        </p:nvGrpSpPr>
        <p:grpSpPr>
          <a:xfrm>
            <a:off x="586980" y="5753200"/>
            <a:ext cx="10933200" cy="1104800"/>
            <a:chOff x="330080" y="5540620"/>
            <a:chExt cx="10933200" cy="1104800"/>
          </a:xfrm>
        </p:grpSpPr>
        <p:sp>
          <p:nvSpPr>
            <p:cNvPr id="13" name="TextShape 3"/>
            <p:cNvSpPr txBox="1"/>
            <p:nvPr/>
          </p:nvSpPr>
          <p:spPr>
            <a:xfrm>
              <a:off x="330080" y="5731380"/>
              <a:ext cx="10933200" cy="914040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/>
            <a:p>
              <a:pPr>
                <a:lnSpc>
                  <a:spcPct val="100000"/>
                </a:lnSpc>
              </a:pPr>
              <a:fld id="{0DA1D17F-605D-43C0-AC10-93437ABE0501}" type="datetime1">
                <a:rPr lang="hu-HU" sz="1200" b="1" strike="noStrike" spc="-1">
                  <a:solidFill>
                    <a:srgbClr val="8B8B8B"/>
                  </a:solidFill>
                  <a:latin typeface="Calibri"/>
                </a:rPr>
                <a:t>2022. 03. 10.</a:t>
              </a:fld>
              <a:endParaRPr lang="hu-HU" sz="1200" b="0" strike="noStrike" spc="-1" dirty="0">
                <a:latin typeface="Times New Roman"/>
              </a:endParaRPr>
            </a:p>
          </p:txBody>
        </p:sp>
        <p:pic>
          <p:nvPicPr>
            <p:cNvPr id="14" name="Grafik 5"/>
            <p:cNvPicPr/>
            <p:nvPr/>
          </p:nvPicPr>
          <p:blipFill>
            <a:blip r:embed="rId2"/>
            <a:stretch/>
          </p:blipFill>
          <p:spPr>
            <a:xfrm>
              <a:off x="8680640" y="5824440"/>
              <a:ext cx="1275840" cy="72792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Kép 3"/>
            <p:cNvPicPr/>
            <p:nvPr/>
          </p:nvPicPr>
          <p:blipFill>
            <a:blip r:embed="rId3"/>
            <a:srcRect l="8433" t="12186" r="8112" b="11417"/>
            <a:stretch/>
          </p:blipFill>
          <p:spPr>
            <a:xfrm>
              <a:off x="5198360" y="5540620"/>
              <a:ext cx="1196640" cy="10223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Kép 5"/>
            <p:cNvPicPr/>
            <p:nvPr/>
          </p:nvPicPr>
          <p:blipFill>
            <a:blip r:embed="rId4"/>
            <a:stretch/>
          </p:blipFill>
          <p:spPr>
            <a:xfrm>
              <a:off x="1793840" y="5813820"/>
              <a:ext cx="1806840" cy="74916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8" name="Téglalap 17"/>
          <p:cNvSpPr/>
          <p:nvPr/>
        </p:nvSpPr>
        <p:spPr>
          <a:xfrm>
            <a:off x="956972" y="1437890"/>
            <a:ext cx="104586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églalap 5"/>
          <p:cNvSpPr/>
          <p:nvPr/>
        </p:nvSpPr>
        <p:spPr>
          <a:xfrm>
            <a:off x="586980" y="1340190"/>
            <a:ext cx="1082862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Improvements in the subject area can be </a:t>
            </a:r>
            <a:r>
              <a:rPr lang="en-US" b="1" dirty="0" err="1"/>
              <a:t>analysed</a:t>
            </a:r>
            <a:r>
              <a:rPr lang="en-US" b="1" dirty="0"/>
              <a:t> at </a:t>
            </a:r>
            <a:r>
              <a:rPr lang="en-US" b="1" dirty="0" smtClean="0"/>
              <a:t>program </a:t>
            </a:r>
            <a:r>
              <a:rPr lang="en-US" b="1" dirty="0"/>
              <a:t>or project </a:t>
            </a:r>
            <a:r>
              <a:rPr lang="en-US" b="1" dirty="0" smtClean="0"/>
              <a:t>level</a:t>
            </a:r>
            <a:r>
              <a:rPr lang="hu-HU" b="1" dirty="0" smtClean="0"/>
              <a:t>,</a:t>
            </a:r>
            <a:r>
              <a:rPr lang="hu-HU" dirty="0" err="1" smtClean="0"/>
              <a:t>provides</a:t>
            </a:r>
            <a:r>
              <a:rPr lang="en-US" b="1" dirty="0" smtClean="0"/>
              <a:t> </a:t>
            </a:r>
            <a:r>
              <a:rPr lang="en-US" dirty="0"/>
              <a:t>a great basis for  planning; evaluation, proposals, etc.;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Networking</a:t>
            </a:r>
            <a:r>
              <a:rPr lang="en-US" dirty="0"/>
              <a:t> (information and professional networks) can be initiated        database (continuously growing);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 err="1" smtClean="0"/>
              <a:t>Existing</a:t>
            </a:r>
            <a:r>
              <a:rPr lang="hu-HU" b="1" dirty="0" smtClean="0"/>
              <a:t> </a:t>
            </a:r>
            <a:r>
              <a:rPr lang="hu-HU" b="1" dirty="0"/>
              <a:t>g</a:t>
            </a:r>
            <a:r>
              <a:rPr lang="en-US" b="1" dirty="0" err="1" smtClean="0"/>
              <a:t>ood</a:t>
            </a:r>
            <a:r>
              <a:rPr lang="en-US" b="1" dirty="0" smtClean="0"/>
              <a:t> </a:t>
            </a:r>
            <a:r>
              <a:rPr lang="en-US" b="1" dirty="0"/>
              <a:t>practices </a:t>
            </a:r>
            <a:r>
              <a:rPr lang="en-US" dirty="0" smtClean="0"/>
              <a:t>, </a:t>
            </a:r>
            <a:r>
              <a:rPr lang="en-US" dirty="0"/>
              <a:t>can be identified and </a:t>
            </a:r>
            <a:r>
              <a:rPr lang="en-US" dirty="0" err="1"/>
              <a:t>analysed</a:t>
            </a:r>
            <a:r>
              <a:rPr lang="en-US" dirty="0"/>
              <a:t> as a starting point for further development</a:t>
            </a:r>
          </a:p>
          <a:p>
            <a:endParaRPr lang="en-US" dirty="0"/>
          </a:p>
          <a:p>
            <a:r>
              <a:rPr lang="en-US" dirty="0"/>
              <a:t>IFKA has thus also laid the foundations for the establishment of the Centre of Excellence:</a:t>
            </a:r>
          </a:p>
          <a:p>
            <a:r>
              <a:rPr lang="en-US" dirty="0"/>
              <a:t>	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MAs </a:t>
            </a:r>
            <a:r>
              <a:rPr lang="en-US" dirty="0"/>
              <a:t>can be assisted in the design and implementation of support </a:t>
            </a:r>
            <a:r>
              <a:rPr lang="en-US" dirty="0" err="1"/>
              <a:t>programmes</a:t>
            </a:r>
            <a:r>
              <a:rPr lang="en-US" dirty="0"/>
              <a:t>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en-US" dirty="0" smtClean="0"/>
              <a:t>boost SI</a:t>
            </a:r>
            <a:endParaRPr lang="hu-HU" dirty="0" smtClean="0"/>
          </a:p>
          <a:p>
            <a:pPr marL="342900" indent="-342900">
              <a:buFont typeface="+mj-lt"/>
              <a:buAutoNum type="arabicPeriod"/>
            </a:pPr>
            <a:r>
              <a:rPr lang="en-US" b="1" dirty="0" smtClean="0"/>
              <a:t>Domestic </a:t>
            </a:r>
            <a:r>
              <a:rPr lang="en-US" b="1" dirty="0"/>
              <a:t>social innovators and ecosystem actors </a:t>
            </a:r>
            <a:r>
              <a:rPr lang="en-US" dirty="0"/>
              <a:t>will be supported to </a:t>
            </a:r>
            <a:r>
              <a:rPr lang="hu-HU" dirty="0" err="1" smtClean="0"/>
              <a:t>implement</a:t>
            </a:r>
            <a:r>
              <a:rPr lang="hu-HU" dirty="0" smtClean="0"/>
              <a:t> </a:t>
            </a:r>
            <a:r>
              <a:rPr lang="hu-HU" dirty="0" err="1" smtClean="0"/>
              <a:t>future</a:t>
            </a:r>
            <a:r>
              <a:rPr lang="hu-HU" dirty="0" smtClean="0"/>
              <a:t> </a:t>
            </a:r>
            <a:r>
              <a:rPr lang="hu-HU" dirty="0" err="1" smtClean="0"/>
              <a:t>programs</a:t>
            </a:r>
            <a:endParaRPr lang="hu-HU" dirty="0" smtClean="0"/>
          </a:p>
          <a:p>
            <a:pPr marL="342900" indent="-342900">
              <a:buFont typeface="+mj-lt"/>
              <a:buAutoNum type="arabicPeriod"/>
            </a:pPr>
            <a:r>
              <a:rPr lang="hu-HU" dirty="0" smtClean="0"/>
              <a:t>The </a:t>
            </a:r>
            <a:r>
              <a:rPr lang="en-US" dirty="0" smtClean="0"/>
              <a:t>process </a:t>
            </a:r>
            <a:r>
              <a:rPr lang="en-US" dirty="0"/>
              <a:t>of </a:t>
            </a:r>
            <a:r>
              <a:rPr lang="en-US" b="1" dirty="0"/>
              <a:t>networking and knowledge transfer </a:t>
            </a:r>
            <a:r>
              <a:rPr lang="en-US" dirty="0"/>
              <a:t>can be initiated, as well as </a:t>
            </a:r>
            <a:r>
              <a:rPr lang="en-US" b="1" dirty="0" smtClean="0"/>
              <a:t>complex </a:t>
            </a:r>
            <a:r>
              <a:rPr lang="en-US" b="1" dirty="0"/>
              <a:t>capacity and competence development </a:t>
            </a:r>
            <a:r>
              <a:rPr lang="en-US" dirty="0"/>
              <a:t>in the field.</a:t>
            </a:r>
          </a:p>
        </p:txBody>
      </p:sp>
      <p:sp>
        <p:nvSpPr>
          <p:cNvPr id="7" name="Balra nyíl 6"/>
          <p:cNvSpPr/>
          <p:nvPr/>
        </p:nvSpPr>
        <p:spPr>
          <a:xfrm>
            <a:off x="7893270" y="2007477"/>
            <a:ext cx="430924" cy="18759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8087147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985</TotalTime>
  <Words>2195</Words>
  <Application>Microsoft Office PowerPoint</Application>
  <PresentationFormat>Szélesvásznú</PresentationFormat>
  <Paragraphs>373</Paragraphs>
  <Slides>20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DejaVu Sans</vt:lpstr>
      <vt:lpstr>Symbol</vt:lpstr>
      <vt:lpstr>Times New Roman</vt:lpstr>
      <vt:lpstr>Wingdings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subject/>
  <dc:creator>Tokai Krisztina Zsuzsanna</dc:creator>
  <dc:description/>
  <cp:lastModifiedBy>Mészáros Anna</cp:lastModifiedBy>
  <cp:revision>107</cp:revision>
  <dcterms:created xsi:type="dcterms:W3CDTF">2021-08-03T13:59:16Z</dcterms:created>
  <dcterms:modified xsi:type="dcterms:W3CDTF">2022-03-10T08:42:00Z</dcterms:modified>
  <dc:language>hu-HU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Szélesvásznú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9</vt:i4>
  </property>
</Properties>
</file>