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0"/>
  </p:notesMasterIdLst>
  <p:sldIdLst>
    <p:sldId id="339" r:id="rId2"/>
    <p:sldId id="322" r:id="rId3"/>
    <p:sldId id="340" r:id="rId4"/>
    <p:sldId id="341" r:id="rId5"/>
    <p:sldId id="342" r:id="rId6"/>
    <p:sldId id="344" r:id="rId7"/>
    <p:sldId id="343" r:id="rId8"/>
    <p:sldId id="269" r:id="rId9"/>
  </p:sldIdLst>
  <p:sldSz cx="9144000" cy="5143500" type="screen16x9"/>
  <p:notesSz cx="6858000" cy="9144000"/>
  <p:embeddedFontLst>
    <p:embeddedFont>
      <p:font typeface="Arvo" panose="02000000000000000000" pitchFamily="2" charset="77"/>
      <p:regular r:id="rId11"/>
      <p:bold r:id="rId12"/>
      <p:italic r:id="rId13"/>
      <p:boldItalic r:id="rId14"/>
    </p:embeddedFont>
    <p:embeddedFont>
      <p:font typeface="Barlow Condensed Medium" panose="020F0502020204030204" pitchFamily="34" charset="0"/>
      <p:regular r:id="rId15"/>
      <p:bold r:id="rId16"/>
      <p:italic r:id="rId17"/>
      <p:boldItalic r:id="rId18"/>
    </p:embeddedFont>
    <p:embeddedFont>
      <p:font typeface="Barlow Condensed SemiBold" panose="020F0502020204030204" pitchFamily="34" charset="0"/>
      <p:regular r:id="rId19"/>
      <p:bold r:id="rId20"/>
      <p:italic r:id="rId21"/>
      <p:boldItalic r:id="rId22"/>
    </p:embeddedFont>
    <p:embeddedFont>
      <p:font typeface="Garamond" panose="02020404030301010803" pitchFamily="18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sislava Georgieva-Ushkolova" initials="DG" lastIdx="13" clrIdx="0">
    <p:extLst>
      <p:ext uri="{19B8F6BF-5375-455C-9EA6-DF929625EA0E}">
        <p15:presenceInfo xmlns:p15="http://schemas.microsoft.com/office/powerpoint/2012/main" userId="S-1-5-21-1957994488-823518204-682003330-7514" providerId="AD"/>
      </p:ext>
    </p:extLst>
  </p:cmAuthor>
  <p:cmAuthor id="2" name="Magdalena Georgieva" initials="MG" lastIdx="1" clrIdx="1">
    <p:extLst>
      <p:ext uri="{19B8F6BF-5375-455C-9EA6-DF929625EA0E}">
        <p15:presenceInfo xmlns:p15="http://schemas.microsoft.com/office/powerpoint/2012/main" userId="S-1-5-21-1957994488-823518204-682003330-81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2879AAC-1C6B-4059-B15F-AC85BBAEA6DC}">
  <a:tblStyle styleId="{22879AAC-1C6B-4059-B15F-AC85BBAEA6D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3" autoAdjust="0"/>
    <p:restoredTop sz="95028" autoAdjust="0"/>
  </p:normalViewPr>
  <p:slideViewPr>
    <p:cSldViewPr snapToGrid="0">
      <p:cViewPr varScale="1">
        <p:scale>
          <a:sx n="157" d="100"/>
          <a:sy n="157" d="100"/>
        </p:scale>
        <p:origin x="424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8535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55e1ed11e4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55e1ed11e4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ITLE_1">
    <p:bg>
      <p:bgPr>
        <a:solidFill>
          <a:srgbClr val="E9E6E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1795512" y="1545452"/>
            <a:ext cx="55530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Font typeface="Barlow Condensed Medium"/>
              <a:buNone/>
              <a:defRPr sz="6000"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9pPr>
          </a:lstStyle>
          <a:p>
            <a:endParaRPr/>
          </a:p>
        </p:txBody>
      </p:sp>
      <p:grpSp>
        <p:nvGrpSpPr>
          <p:cNvPr id="99" name="Google Shape;99;p3"/>
          <p:cNvGrpSpPr/>
          <p:nvPr/>
        </p:nvGrpSpPr>
        <p:grpSpPr>
          <a:xfrm flipH="1">
            <a:off x="-9" y="2397713"/>
            <a:ext cx="2550204" cy="2757917"/>
            <a:chOff x="1384075" y="241450"/>
            <a:chExt cx="4822625" cy="5215425"/>
          </a:xfrm>
        </p:grpSpPr>
        <p:sp>
          <p:nvSpPr>
            <p:cNvPr id="100" name="Google Shape;100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" name="Google Shape;144;p3"/>
          <p:cNvGrpSpPr/>
          <p:nvPr/>
        </p:nvGrpSpPr>
        <p:grpSpPr>
          <a:xfrm flipH="1">
            <a:off x="6278928" y="-258568"/>
            <a:ext cx="2865062" cy="3613974"/>
            <a:chOff x="-26858" y="-227337"/>
            <a:chExt cx="2186403" cy="2757917"/>
          </a:xfrm>
        </p:grpSpPr>
        <p:sp>
          <p:nvSpPr>
            <p:cNvPr id="145" name="Google Shape;145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2">
  <p:cSld name="CUSTOM_2_1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"/>
          <p:cNvSpPr txBox="1">
            <a:spLocks noGrp="1"/>
          </p:cNvSpPr>
          <p:nvPr>
            <p:ph type="ctrTitle"/>
          </p:nvPr>
        </p:nvSpPr>
        <p:spPr>
          <a:xfrm flipH="1">
            <a:off x="770700" y="468450"/>
            <a:ext cx="8095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309" name="Google Shape;309;p7"/>
          <p:cNvCxnSpPr/>
          <p:nvPr/>
        </p:nvCxnSpPr>
        <p:spPr>
          <a:xfrm>
            <a:off x="498026" y="-1604650"/>
            <a:ext cx="0" cy="2664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10" name="Google Shape;310;p7"/>
          <p:cNvGrpSpPr/>
          <p:nvPr/>
        </p:nvGrpSpPr>
        <p:grpSpPr>
          <a:xfrm rot="10800000" flipH="1">
            <a:off x="6396261" y="4059387"/>
            <a:ext cx="2761414" cy="1094590"/>
            <a:chOff x="5543377" y="-26648"/>
            <a:chExt cx="3613943" cy="1432521"/>
          </a:xfrm>
        </p:grpSpPr>
        <p:sp>
          <p:nvSpPr>
            <p:cNvPr id="311" name="Google Shape;311;p7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7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7"/>
            <p:cNvSpPr/>
            <p:nvPr/>
          </p:nvSpPr>
          <p:spPr>
            <a:xfrm rot="-5400000">
              <a:off x="6437042" y="-62766"/>
              <a:ext cx="479036" cy="551271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 rot="-5400000">
              <a:off x="6849922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 rot="-5400000">
              <a:off x="8229270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 rot="-5400000">
              <a:off x="8643318" y="-63918"/>
              <a:ext cx="476733" cy="551271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7"/>
            <p:cNvSpPr/>
            <p:nvPr/>
          </p:nvSpPr>
          <p:spPr>
            <a:xfrm rot="-5400000">
              <a:off x="7265113" y="413968"/>
              <a:ext cx="476733" cy="553592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7"/>
            <p:cNvSpPr/>
            <p:nvPr/>
          </p:nvSpPr>
          <p:spPr>
            <a:xfrm rot="-5400000">
              <a:off x="7540756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7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 rot="-5400000">
              <a:off x="6852226" y="277891"/>
              <a:ext cx="476733" cy="8257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7"/>
            <p:cNvSpPr/>
            <p:nvPr/>
          </p:nvSpPr>
          <p:spPr>
            <a:xfrm rot="-5400000">
              <a:off x="5553199" y="611305"/>
              <a:ext cx="139273" cy="158917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7"/>
            <p:cNvSpPr/>
            <p:nvPr/>
          </p:nvSpPr>
          <p:spPr>
            <a:xfrm rot="-5400000">
              <a:off x="5886623" y="414843"/>
              <a:ext cx="476733" cy="551843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7"/>
            <p:cNvSpPr/>
            <p:nvPr/>
          </p:nvSpPr>
          <p:spPr>
            <a:xfrm rot="-5400000">
              <a:off x="8404961" y="653513"/>
              <a:ext cx="953448" cy="551271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7"/>
            <p:cNvSpPr/>
            <p:nvPr/>
          </p:nvSpPr>
          <p:spPr>
            <a:xfrm rot="-5400000">
              <a:off x="8230422" y="276739"/>
              <a:ext cx="476733" cy="828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7"/>
            <p:cNvSpPr/>
            <p:nvPr/>
          </p:nvSpPr>
          <p:spPr>
            <a:xfrm rot="-5400000">
              <a:off x="7817551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7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7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7"/>
            <p:cNvSpPr/>
            <p:nvPr/>
          </p:nvSpPr>
          <p:spPr>
            <a:xfrm rot="-5400000">
              <a:off x="7163985" y="515124"/>
              <a:ext cx="953448" cy="828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OPENING" type="title">
  <p:cSld name="BIG TITLE OPENING">
    <p:bg>
      <p:bgPr>
        <a:solidFill>
          <a:srgbClr val="E9E6E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795512" y="1245627"/>
            <a:ext cx="5553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Font typeface="Barlow Condensed Medium"/>
              <a:buNone/>
              <a:defRPr sz="6000"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6607116" y="2397713"/>
            <a:ext cx="2550204" cy="2757917"/>
            <a:chOff x="1384075" y="241450"/>
            <a:chExt cx="4822625" cy="5215425"/>
          </a:xfrm>
        </p:grpSpPr>
        <p:sp>
          <p:nvSpPr>
            <p:cNvPr id="12" name="Google Shape;12;p2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56;p2"/>
          <p:cNvGrpSpPr/>
          <p:nvPr/>
        </p:nvGrpSpPr>
        <p:grpSpPr>
          <a:xfrm>
            <a:off x="-26847" y="-280618"/>
            <a:ext cx="2865062" cy="3613974"/>
            <a:chOff x="-26858" y="-227337"/>
            <a:chExt cx="2186403" cy="2757917"/>
          </a:xfrm>
        </p:grpSpPr>
        <p:sp>
          <p:nvSpPr>
            <p:cNvPr id="57" name="Google Shape;57;p2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2754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9E6E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vo"/>
              <a:buChar char="●"/>
              <a:defRPr sz="1800"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○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■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●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○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■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●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○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Arvo"/>
              <a:buChar char="■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8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sf.bg/" TargetMode="External"/><Relationship Id="rId4" Type="http://schemas.openxmlformats.org/officeDocument/2006/relationships/hyperlink" Target="mailto:efipp@mlsp.government.b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3"/>
          <p:cNvSpPr txBox="1">
            <a:spLocks noGrp="1"/>
          </p:cNvSpPr>
          <p:nvPr>
            <p:ph type="ctrTitle"/>
          </p:nvPr>
        </p:nvSpPr>
        <p:spPr>
          <a:xfrm>
            <a:off x="2272352" y="871281"/>
            <a:ext cx="6393977" cy="295691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br>
              <a:rPr lang="en-US" sz="3000" b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br>
              <a:rPr lang="en-US" sz="3000" b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r>
              <a:rPr lang="en-US" sz="2400" b="1" dirty="0">
                <a:solidFill>
                  <a:srgbClr val="002060"/>
                </a:solidFill>
                <a:latin typeface="Garamond" panose="02020404030301010803" pitchFamily="18" charset="0"/>
              </a:rPr>
              <a:t>HUMAN RESOURCES DEVELOPMENT PROGRAMME 2021-2027</a:t>
            </a:r>
            <a:br>
              <a:rPr lang="bg-BG" sz="3000" b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br>
              <a:rPr lang="en-US" sz="1600" b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r>
              <a:rPr lang="en-US" sz="1800" b="1" dirty="0">
                <a:solidFill>
                  <a:srgbClr val="002060"/>
                </a:solidFill>
                <a:latin typeface="Garamond" panose="02020404030301010803" pitchFamily="18" charset="0"/>
              </a:rPr>
              <a:t>Ministry of </a:t>
            </a:r>
            <a:r>
              <a:rPr lang="en-US" sz="1800" b="1" dirty="0" err="1">
                <a:solidFill>
                  <a:srgbClr val="002060"/>
                </a:solidFill>
                <a:latin typeface="Garamond" panose="02020404030301010803" pitchFamily="18" charset="0"/>
              </a:rPr>
              <a:t>Labour</a:t>
            </a:r>
            <a:r>
              <a:rPr lang="en-US" sz="1800" b="1" dirty="0">
                <a:solidFill>
                  <a:srgbClr val="002060"/>
                </a:solidFill>
                <a:latin typeface="Garamond" panose="02020404030301010803" pitchFamily="18" charset="0"/>
              </a:rPr>
              <a:t> and Social Policy</a:t>
            </a:r>
            <a:br>
              <a:rPr lang="en-US" sz="1800" b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r>
              <a:rPr lang="en-US" sz="1800" b="1" dirty="0">
                <a:solidFill>
                  <a:srgbClr val="002060"/>
                </a:solidFill>
                <a:latin typeface="Garamond" panose="02020404030301010803" pitchFamily="18" charset="0"/>
              </a:rPr>
              <a:t>Bulgaria</a:t>
            </a:r>
            <a:br>
              <a:rPr lang="en-US" sz="1800" b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br>
              <a:rPr lang="en-US" sz="3000" b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endParaRPr sz="1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302" y="0"/>
            <a:ext cx="1770698" cy="3719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4841" y="4524233"/>
            <a:ext cx="537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11 October 2022, Sofia</a:t>
            </a:r>
          </a:p>
          <a:p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</a:rPr>
              <a:t>International Meeting Bulgaria-Slovakia, SI PLUS Project</a:t>
            </a:r>
            <a:endParaRPr lang="bg-BG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63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H="1">
            <a:off x="527280" y="208163"/>
            <a:ext cx="8516602" cy="5778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TOTAL PROGRAMME BUDGET </a:t>
            </a:r>
            <a:r>
              <a:rPr lang="ru-RU" dirty="0">
                <a:solidFill>
                  <a:srgbClr val="002060"/>
                </a:solidFill>
              </a:rPr>
              <a:t>– </a:t>
            </a:r>
            <a:r>
              <a:rPr lang="en-US" dirty="0">
                <a:solidFill>
                  <a:srgbClr val="002060"/>
                </a:solidFill>
              </a:rPr>
              <a:t>EUR </a:t>
            </a:r>
            <a:r>
              <a:rPr lang="bg-BG" dirty="0">
                <a:solidFill>
                  <a:srgbClr val="002060"/>
                </a:solidFill>
              </a:rPr>
              <a:t>1 967 512 066</a:t>
            </a:r>
          </a:p>
        </p:txBody>
      </p:sp>
      <p:grpSp>
        <p:nvGrpSpPr>
          <p:cNvPr id="60" name="Google Shape;1694;p41"/>
          <p:cNvGrpSpPr/>
          <p:nvPr/>
        </p:nvGrpSpPr>
        <p:grpSpPr>
          <a:xfrm>
            <a:off x="599378" y="3060704"/>
            <a:ext cx="3912015" cy="1181896"/>
            <a:chOff x="632748" y="3060704"/>
            <a:chExt cx="3912015" cy="1181896"/>
          </a:xfrm>
        </p:grpSpPr>
        <p:sp>
          <p:nvSpPr>
            <p:cNvPr id="66" name="Google Shape;1696;p41"/>
            <p:cNvSpPr txBox="1"/>
            <p:nvPr/>
          </p:nvSpPr>
          <p:spPr>
            <a:xfrm>
              <a:off x="632748" y="3480200"/>
              <a:ext cx="1885773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r"/>
              <a:r>
                <a:rPr lang="en-US" b="1" dirty="0">
                  <a:solidFill>
                    <a:schemeClr val="tx2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Priority 4 Social Innovations</a:t>
              </a:r>
              <a:endParaRPr b="1" dirty="0">
                <a:solidFill>
                  <a:schemeClr val="tx2"/>
                </a:solidFill>
                <a:latin typeface="Garamond" panose="020204040303010108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cxnSp>
          <p:nvCxnSpPr>
            <p:cNvPr id="62" name="Google Shape;1698;p41"/>
            <p:cNvCxnSpPr>
              <a:stCxn id="66" idx="3"/>
            </p:cNvCxnSpPr>
            <p:nvPr/>
          </p:nvCxnSpPr>
          <p:spPr>
            <a:xfrm>
              <a:off x="2518521" y="3695000"/>
              <a:ext cx="1084200" cy="0"/>
            </a:xfrm>
            <a:prstGeom prst="straightConnector1">
              <a:avLst/>
            </a:prstGeom>
            <a:noFill/>
            <a:ln w="9525" cap="flat" cmpd="sng">
              <a:solidFill>
                <a:schemeClr val="tx2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sp>
          <p:nvSpPr>
            <p:cNvPr id="63" name="Google Shape;1699;p41"/>
            <p:cNvSpPr/>
            <p:nvPr/>
          </p:nvSpPr>
          <p:spPr>
            <a:xfrm>
              <a:off x="3164813" y="3062500"/>
              <a:ext cx="1379950" cy="1180100"/>
            </a:xfrm>
            <a:custGeom>
              <a:avLst/>
              <a:gdLst/>
              <a:ahLst/>
              <a:cxnLst/>
              <a:rect l="l" t="t" r="r" b="b"/>
              <a:pathLst>
                <a:path w="55198" h="47204" extrusionOk="0">
                  <a:moveTo>
                    <a:pt x="26417" y="1"/>
                  </a:moveTo>
                  <a:cubicBezTo>
                    <a:pt x="23472" y="1"/>
                    <a:pt x="20457" y="459"/>
                    <a:pt x="17455" y="1436"/>
                  </a:cubicBezTo>
                  <a:lnTo>
                    <a:pt x="0" y="7103"/>
                  </a:lnTo>
                  <a:cubicBezTo>
                    <a:pt x="7942" y="30118"/>
                    <a:pt x="29599" y="46739"/>
                    <a:pt x="55198" y="47203"/>
                  </a:cubicBezTo>
                  <a:lnTo>
                    <a:pt x="55198" y="28856"/>
                  </a:lnTo>
                  <a:cubicBezTo>
                    <a:pt x="55198" y="12426"/>
                    <a:pt x="41750" y="1"/>
                    <a:pt x="26417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700;p41"/>
            <p:cNvSpPr/>
            <p:nvPr/>
          </p:nvSpPr>
          <p:spPr>
            <a:xfrm>
              <a:off x="3720838" y="3072325"/>
              <a:ext cx="805475" cy="591925"/>
            </a:xfrm>
            <a:custGeom>
              <a:avLst/>
              <a:gdLst/>
              <a:ahLst/>
              <a:cxnLst/>
              <a:rect l="l" t="t" r="r" b="b"/>
              <a:pathLst>
                <a:path w="32219" h="23677" extrusionOk="0">
                  <a:moveTo>
                    <a:pt x="3899" y="0"/>
                  </a:moveTo>
                  <a:cubicBezTo>
                    <a:pt x="2611" y="0"/>
                    <a:pt x="1309" y="88"/>
                    <a:pt x="0" y="269"/>
                  </a:cubicBezTo>
                  <a:cubicBezTo>
                    <a:pt x="5168" y="14139"/>
                    <a:pt x="18110" y="23069"/>
                    <a:pt x="32219" y="23676"/>
                  </a:cubicBezTo>
                  <a:cubicBezTo>
                    <a:pt x="29738" y="9879"/>
                    <a:pt x="17572" y="0"/>
                    <a:pt x="3899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701;p41"/>
            <p:cNvSpPr/>
            <p:nvPr/>
          </p:nvSpPr>
          <p:spPr>
            <a:xfrm>
              <a:off x="3978713" y="3060704"/>
              <a:ext cx="429614" cy="429581"/>
            </a:xfrm>
            <a:custGeom>
              <a:avLst/>
              <a:gdLst/>
              <a:ahLst/>
              <a:cxnLst/>
              <a:rect l="l" t="t" r="r" b="b"/>
              <a:pathLst>
                <a:path w="12789" h="12788" extrusionOk="0">
                  <a:moveTo>
                    <a:pt x="6394" y="0"/>
                  </a:moveTo>
                  <a:cubicBezTo>
                    <a:pt x="2858" y="0"/>
                    <a:pt x="1" y="2858"/>
                    <a:pt x="1" y="6394"/>
                  </a:cubicBezTo>
                  <a:cubicBezTo>
                    <a:pt x="1" y="9918"/>
                    <a:pt x="2858" y="12787"/>
                    <a:pt x="6394" y="12787"/>
                  </a:cubicBezTo>
                  <a:cubicBezTo>
                    <a:pt x="9919" y="12787"/>
                    <a:pt x="12788" y="9918"/>
                    <a:pt x="12788" y="6394"/>
                  </a:cubicBezTo>
                  <a:cubicBezTo>
                    <a:pt x="12788" y="2858"/>
                    <a:pt x="9919" y="0"/>
                    <a:pt x="63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 dirty="0">
                  <a:solidFill>
                    <a:srgbClr val="FFFFFF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endParaRPr sz="1800" b="1" dirty="0">
                <a:latin typeface="Garamond" panose="02020404030301010803" pitchFamily="18" charset="0"/>
              </a:endParaRPr>
            </a:p>
          </p:txBody>
        </p:sp>
      </p:grpSp>
      <p:grpSp>
        <p:nvGrpSpPr>
          <p:cNvPr id="73" name="Google Shape;1707;p41"/>
          <p:cNvGrpSpPr/>
          <p:nvPr/>
        </p:nvGrpSpPr>
        <p:grpSpPr>
          <a:xfrm>
            <a:off x="527281" y="1566350"/>
            <a:ext cx="3671887" cy="1622250"/>
            <a:chOff x="560651" y="1566350"/>
            <a:chExt cx="3671887" cy="1622250"/>
          </a:xfrm>
        </p:grpSpPr>
        <p:sp>
          <p:nvSpPr>
            <p:cNvPr id="79" name="Google Shape;1709;p41"/>
            <p:cNvSpPr txBox="1"/>
            <p:nvPr/>
          </p:nvSpPr>
          <p:spPr>
            <a:xfrm>
              <a:off x="560651" y="2295450"/>
              <a:ext cx="1945014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r"/>
              <a:r>
                <a:rPr lang="en-US" b="1" dirty="0">
                  <a:solidFill>
                    <a:schemeClr val="accent4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Priority 5 Technical Assistance</a:t>
              </a:r>
              <a:endParaRPr b="1" dirty="0">
                <a:solidFill>
                  <a:schemeClr val="accent4"/>
                </a:solidFill>
                <a:latin typeface="Garamond" panose="020204040303010108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cxnSp>
          <p:nvCxnSpPr>
            <p:cNvPr id="75" name="Google Shape;1711;p41"/>
            <p:cNvCxnSpPr>
              <a:stCxn id="79" idx="3"/>
            </p:cNvCxnSpPr>
            <p:nvPr/>
          </p:nvCxnSpPr>
          <p:spPr>
            <a:xfrm>
              <a:off x="2505665" y="2510250"/>
              <a:ext cx="665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sp>
          <p:nvSpPr>
            <p:cNvPr id="76" name="Google Shape;1712;p41"/>
            <p:cNvSpPr/>
            <p:nvPr/>
          </p:nvSpPr>
          <p:spPr>
            <a:xfrm>
              <a:off x="3083563" y="1566350"/>
              <a:ext cx="1148975" cy="1622250"/>
            </a:xfrm>
            <a:custGeom>
              <a:avLst/>
              <a:gdLst/>
              <a:ahLst/>
              <a:cxnLst/>
              <a:rect l="l" t="t" r="r" b="b"/>
              <a:pathLst>
                <a:path w="45959" h="64890" extrusionOk="0">
                  <a:moveTo>
                    <a:pt x="23670" y="0"/>
                  </a:moveTo>
                  <a:cubicBezTo>
                    <a:pt x="9287" y="10871"/>
                    <a:pt x="0" y="28111"/>
                    <a:pt x="0" y="47518"/>
                  </a:cubicBezTo>
                  <a:cubicBezTo>
                    <a:pt x="0" y="53554"/>
                    <a:pt x="905" y="59388"/>
                    <a:pt x="2572" y="64889"/>
                  </a:cubicBezTo>
                  <a:lnTo>
                    <a:pt x="20038" y="59210"/>
                  </a:lnTo>
                  <a:cubicBezTo>
                    <a:pt x="38660" y="53162"/>
                    <a:pt x="45958" y="30694"/>
                    <a:pt x="34457" y="14847"/>
                  </a:cubicBezTo>
                  <a:lnTo>
                    <a:pt x="236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713;p41"/>
            <p:cNvSpPr/>
            <p:nvPr/>
          </p:nvSpPr>
          <p:spPr>
            <a:xfrm>
              <a:off x="3597913" y="2045275"/>
              <a:ext cx="569425" cy="946575"/>
            </a:xfrm>
            <a:custGeom>
              <a:avLst/>
              <a:gdLst/>
              <a:ahLst/>
              <a:cxnLst/>
              <a:rect l="l" t="t" r="r" b="b"/>
              <a:pathLst>
                <a:path w="22777" h="37863" extrusionOk="0">
                  <a:moveTo>
                    <a:pt x="16097" y="0"/>
                  </a:moveTo>
                  <a:lnTo>
                    <a:pt x="16097" y="0"/>
                  </a:lnTo>
                  <a:cubicBezTo>
                    <a:pt x="4489" y="9204"/>
                    <a:pt x="0" y="24265"/>
                    <a:pt x="3786" y="37862"/>
                  </a:cubicBezTo>
                  <a:cubicBezTo>
                    <a:pt x="17300" y="30635"/>
                    <a:pt x="22777" y="13800"/>
                    <a:pt x="16097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714;p41"/>
            <p:cNvSpPr/>
            <p:nvPr/>
          </p:nvSpPr>
          <p:spPr>
            <a:xfrm>
              <a:off x="3744463" y="2340646"/>
              <a:ext cx="429613" cy="429646"/>
            </a:xfrm>
            <a:custGeom>
              <a:avLst/>
              <a:gdLst/>
              <a:ahLst/>
              <a:cxnLst/>
              <a:rect l="l" t="t" r="r" b="b"/>
              <a:pathLst>
                <a:path w="12788" h="12789" extrusionOk="0">
                  <a:moveTo>
                    <a:pt x="6394" y="1"/>
                  </a:moveTo>
                  <a:cubicBezTo>
                    <a:pt x="2870" y="1"/>
                    <a:pt x="1" y="2858"/>
                    <a:pt x="1" y="6395"/>
                  </a:cubicBezTo>
                  <a:cubicBezTo>
                    <a:pt x="1" y="9919"/>
                    <a:pt x="2870" y="12788"/>
                    <a:pt x="6394" y="12788"/>
                  </a:cubicBezTo>
                  <a:cubicBezTo>
                    <a:pt x="9930" y="12788"/>
                    <a:pt x="12788" y="9919"/>
                    <a:pt x="12788" y="6395"/>
                  </a:cubicBezTo>
                  <a:cubicBezTo>
                    <a:pt x="12788" y="2858"/>
                    <a:pt x="9930" y="1"/>
                    <a:pt x="63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 dirty="0">
                  <a:solidFill>
                    <a:srgbClr val="FFFFFF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5</a:t>
              </a:r>
              <a:endParaRPr sz="1800" b="1" dirty="0">
                <a:latin typeface="Garamond" panose="02020404030301010803" pitchFamily="18" charset="0"/>
              </a:endParaRPr>
            </a:p>
          </p:txBody>
        </p:sp>
      </p:grpSp>
      <p:grpSp>
        <p:nvGrpSpPr>
          <p:cNvPr id="86" name="Google Shape;1720;p41"/>
          <p:cNvGrpSpPr/>
          <p:nvPr/>
        </p:nvGrpSpPr>
        <p:grpSpPr>
          <a:xfrm>
            <a:off x="4565843" y="3060717"/>
            <a:ext cx="3834778" cy="1181883"/>
            <a:chOff x="4599213" y="3060717"/>
            <a:chExt cx="3834778" cy="1181883"/>
          </a:xfrm>
        </p:grpSpPr>
        <p:sp>
          <p:nvSpPr>
            <p:cNvPr id="92" name="Google Shape;1722;p41"/>
            <p:cNvSpPr txBox="1"/>
            <p:nvPr/>
          </p:nvSpPr>
          <p:spPr>
            <a:xfrm>
              <a:off x="6625591" y="3480200"/>
              <a:ext cx="1808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en-US" b="1" dirty="0">
                  <a:solidFill>
                    <a:schemeClr val="accent2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Priority 3</a:t>
              </a:r>
              <a:r>
                <a:rPr lang="bg-BG" b="1" dirty="0">
                  <a:solidFill>
                    <a:schemeClr val="accent2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 </a:t>
              </a:r>
              <a:r>
                <a:rPr lang="en-US" b="1" dirty="0">
                  <a:solidFill>
                    <a:schemeClr val="accent2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Youth Employment</a:t>
              </a:r>
              <a:endParaRPr b="1" dirty="0">
                <a:solidFill>
                  <a:schemeClr val="accent2"/>
                </a:solidFill>
                <a:latin typeface="Garamond" panose="020204040303010108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cxnSp>
          <p:nvCxnSpPr>
            <p:cNvPr id="88" name="Google Shape;1724;p41"/>
            <p:cNvCxnSpPr>
              <a:stCxn id="92" idx="1"/>
            </p:cNvCxnSpPr>
            <p:nvPr/>
          </p:nvCxnSpPr>
          <p:spPr>
            <a:xfrm rot="10800000">
              <a:off x="5638591" y="3695000"/>
              <a:ext cx="987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sp>
          <p:nvSpPr>
            <p:cNvPr id="89" name="Google Shape;1725;p41"/>
            <p:cNvSpPr/>
            <p:nvPr/>
          </p:nvSpPr>
          <p:spPr>
            <a:xfrm>
              <a:off x="4599213" y="3062500"/>
              <a:ext cx="1379975" cy="1180100"/>
            </a:xfrm>
            <a:custGeom>
              <a:avLst/>
              <a:gdLst/>
              <a:ahLst/>
              <a:cxnLst/>
              <a:rect l="l" t="t" r="r" b="b"/>
              <a:pathLst>
                <a:path w="55199" h="47204" extrusionOk="0">
                  <a:moveTo>
                    <a:pt x="28781" y="1"/>
                  </a:moveTo>
                  <a:cubicBezTo>
                    <a:pt x="13448" y="1"/>
                    <a:pt x="1" y="12426"/>
                    <a:pt x="1" y="28856"/>
                  </a:cubicBezTo>
                  <a:lnTo>
                    <a:pt x="1" y="47203"/>
                  </a:lnTo>
                  <a:cubicBezTo>
                    <a:pt x="25599" y="46739"/>
                    <a:pt x="47257" y="30118"/>
                    <a:pt x="55198" y="7103"/>
                  </a:cubicBezTo>
                  <a:lnTo>
                    <a:pt x="37744" y="1436"/>
                  </a:lnTo>
                  <a:cubicBezTo>
                    <a:pt x="34741" y="459"/>
                    <a:pt x="31726" y="1"/>
                    <a:pt x="287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726;p41"/>
            <p:cNvSpPr/>
            <p:nvPr/>
          </p:nvSpPr>
          <p:spPr>
            <a:xfrm>
              <a:off x="4617663" y="3072325"/>
              <a:ext cx="805500" cy="591625"/>
            </a:xfrm>
            <a:custGeom>
              <a:avLst/>
              <a:gdLst/>
              <a:ahLst/>
              <a:cxnLst/>
              <a:rect l="l" t="t" r="r" b="b"/>
              <a:pathLst>
                <a:path w="32220" h="23665" extrusionOk="0">
                  <a:moveTo>
                    <a:pt x="28320" y="0"/>
                  </a:moveTo>
                  <a:cubicBezTo>
                    <a:pt x="14646" y="0"/>
                    <a:pt x="2471" y="9879"/>
                    <a:pt x="1" y="23664"/>
                  </a:cubicBezTo>
                  <a:cubicBezTo>
                    <a:pt x="14800" y="23045"/>
                    <a:pt x="27278" y="13496"/>
                    <a:pt x="32219" y="269"/>
                  </a:cubicBezTo>
                  <a:cubicBezTo>
                    <a:pt x="30911" y="88"/>
                    <a:pt x="29609" y="0"/>
                    <a:pt x="2832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727;p41"/>
            <p:cNvSpPr/>
            <p:nvPr/>
          </p:nvSpPr>
          <p:spPr>
            <a:xfrm>
              <a:off x="4735663" y="3060717"/>
              <a:ext cx="429613" cy="429613"/>
            </a:xfrm>
            <a:custGeom>
              <a:avLst/>
              <a:gdLst/>
              <a:ahLst/>
              <a:cxnLst/>
              <a:rect l="l" t="t" r="r" b="b"/>
              <a:pathLst>
                <a:path w="12788" h="12788" extrusionOk="0">
                  <a:moveTo>
                    <a:pt x="6394" y="0"/>
                  </a:moveTo>
                  <a:cubicBezTo>
                    <a:pt x="2870" y="0"/>
                    <a:pt x="0" y="2858"/>
                    <a:pt x="0" y="6394"/>
                  </a:cubicBezTo>
                  <a:cubicBezTo>
                    <a:pt x="0" y="9918"/>
                    <a:pt x="2870" y="12787"/>
                    <a:pt x="6394" y="12787"/>
                  </a:cubicBezTo>
                  <a:cubicBezTo>
                    <a:pt x="9930" y="12787"/>
                    <a:pt x="12788" y="9918"/>
                    <a:pt x="12788" y="6394"/>
                  </a:cubicBezTo>
                  <a:cubicBezTo>
                    <a:pt x="12788" y="2858"/>
                    <a:pt x="9930" y="0"/>
                    <a:pt x="63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 dirty="0">
                  <a:solidFill>
                    <a:srgbClr val="FFFFFF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 sz="1800" b="1" dirty="0">
                <a:latin typeface="Garamond" panose="02020404030301010803" pitchFamily="18" charset="0"/>
              </a:endParaRPr>
            </a:p>
          </p:txBody>
        </p:sp>
      </p:grpSp>
      <p:grpSp>
        <p:nvGrpSpPr>
          <p:cNvPr id="100" name="Google Shape;1734;p41"/>
          <p:cNvGrpSpPr/>
          <p:nvPr/>
        </p:nvGrpSpPr>
        <p:grpSpPr>
          <a:xfrm>
            <a:off x="4877793" y="1566350"/>
            <a:ext cx="3696124" cy="1622250"/>
            <a:chOff x="4911163" y="1566350"/>
            <a:chExt cx="3696124" cy="1622250"/>
          </a:xfrm>
        </p:grpSpPr>
        <p:sp>
          <p:nvSpPr>
            <p:cNvPr id="101" name="Google Shape;1735;p41"/>
            <p:cNvSpPr/>
            <p:nvPr/>
          </p:nvSpPr>
          <p:spPr>
            <a:xfrm>
              <a:off x="4911163" y="1566350"/>
              <a:ext cx="1149275" cy="1622250"/>
            </a:xfrm>
            <a:custGeom>
              <a:avLst/>
              <a:gdLst/>
              <a:ahLst/>
              <a:cxnLst/>
              <a:rect l="l" t="t" r="r" b="b"/>
              <a:pathLst>
                <a:path w="45971" h="64890" extrusionOk="0">
                  <a:moveTo>
                    <a:pt x="22301" y="0"/>
                  </a:moveTo>
                  <a:lnTo>
                    <a:pt x="11514" y="14847"/>
                  </a:lnTo>
                  <a:cubicBezTo>
                    <a:pt x="0" y="30694"/>
                    <a:pt x="7299" y="53162"/>
                    <a:pt x="25932" y="59210"/>
                  </a:cubicBezTo>
                  <a:lnTo>
                    <a:pt x="43399" y="64889"/>
                  </a:lnTo>
                  <a:cubicBezTo>
                    <a:pt x="45066" y="59388"/>
                    <a:pt x="45970" y="53554"/>
                    <a:pt x="45970" y="47518"/>
                  </a:cubicBezTo>
                  <a:cubicBezTo>
                    <a:pt x="45970" y="28111"/>
                    <a:pt x="36684" y="10871"/>
                    <a:pt x="22301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" name="Google Shape;1736;p41"/>
            <p:cNvSpPr/>
            <p:nvPr/>
          </p:nvSpPr>
          <p:spPr>
            <a:xfrm>
              <a:off x="4976638" y="2045275"/>
              <a:ext cx="574200" cy="946875"/>
            </a:xfrm>
            <a:custGeom>
              <a:avLst/>
              <a:gdLst/>
              <a:ahLst/>
              <a:cxnLst/>
              <a:rect l="l" t="t" r="r" b="b"/>
              <a:pathLst>
                <a:path w="22968" h="37875" extrusionOk="0">
                  <a:moveTo>
                    <a:pt x="6692" y="0"/>
                  </a:moveTo>
                  <a:lnTo>
                    <a:pt x="6692" y="0"/>
                  </a:lnTo>
                  <a:cubicBezTo>
                    <a:pt x="1" y="13800"/>
                    <a:pt x="5466" y="30635"/>
                    <a:pt x="18991" y="37874"/>
                  </a:cubicBezTo>
                  <a:cubicBezTo>
                    <a:pt x="22968" y="23610"/>
                    <a:pt x="17741" y="8775"/>
                    <a:pt x="669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" name="Google Shape;1738;p41"/>
            <p:cNvSpPr txBox="1"/>
            <p:nvPr/>
          </p:nvSpPr>
          <p:spPr>
            <a:xfrm>
              <a:off x="6625479" y="2295456"/>
              <a:ext cx="1981808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en-US" b="1" dirty="0">
                  <a:solidFill>
                    <a:schemeClr val="tx2">
                      <a:lumMod val="50000"/>
                    </a:schemeClr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Priority 2</a:t>
              </a:r>
              <a:r>
                <a:rPr lang="ru-RU" b="1" dirty="0">
                  <a:solidFill>
                    <a:schemeClr val="tx2">
                      <a:lumMod val="50000"/>
                    </a:schemeClr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 </a:t>
              </a:r>
              <a:r>
                <a:rPr lang="en-US" b="1" dirty="0">
                  <a:solidFill>
                    <a:schemeClr val="tx2">
                      <a:lumMod val="50000"/>
                    </a:schemeClr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Social inclusion and equal opportunities</a:t>
              </a:r>
              <a:endParaRPr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cxnSp>
          <p:nvCxnSpPr>
            <p:cNvPr id="104" name="Google Shape;1740;p41"/>
            <p:cNvCxnSpPr>
              <a:stCxn id="106" idx="1"/>
            </p:cNvCxnSpPr>
            <p:nvPr/>
          </p:nvCxnSpPr>
          <p:spPr>
            <a:xfrm flipH="1">
              <a:off x="6034779" y="2510256"/>
              <a:ext cx="590700" cy="0"/>
            </a:xfrm>
            <a:prstGeom prst="straightConnector1">
              <a:avLst/>
            </a:prstGeom>
            <a:noFill/>
            <a:ln w="9525" cap="flat" cmpd="sng">
              <a:solidFill>
                <a:schemeClr val="tx2">
                  <a:lumMod val="50000"/>
                </a:schemeClr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sp>
          <p:nvSpPr>
            <p:cNvPr id="105" name="Google Shape;1741;p41"/>
            <p:cNvSpPr/>
            <p:nvPr/>
          </p:nvSpPr>
          <p:spPr>
            <a:xfrm>
              <a:off x="4969625" y="2340679"/>
              <a:ext cx="429614" cy="429614"/>
            </a:xfrm>
            <a:custGeom>
              <a:avLst/>
              <a:gdLst/>
              <a:ahLst/>
              <a:cxnLst/>
              <a:rect l="l" t="t" r="r" b="b"/>
              <a:pathLst>
                <a:path w="12789" h="12789" extrusionOk="0">
                  <a:moveTo>
                    <a:pt x="6394" y="1"/>
                  </a:moveTo>
                  <a:cubicBezTo>
                    <a:pt x="2870" y="1"/>
                    <a:pt x="1" y="2858"/>
                    <a:pt x="1" y="6395"/>
                  </a:cubicBezTo>
                  <a:cubicBezTo>
                    <a:pt x="1" y="9919"/>
                    <a:pt x="2870" y="12788"/>
                    <a:pt x="6394" y="12788"/>
                  </a:cubicBezTo>
                  <a:cubicBezTo>
                    <a:pt x="9931" y="12788"/>
                    <a:pt x="12788" y="9919"/>
                    <a:pt x="12788" y="6395"/>
                  </a:cubicBezTo>
                  <a:cubicBezTo>
                    <a:pt x="12788" y="2858"/>
                    <a:pt x="9931" y="1"/>
                    <a:pt x="6394" y="1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b="1" dirty="0">
                  <a:solidFill>
                    <a:srgbClr val="FFFFFF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 sz="2400" b="1" dirty="0">
                <a:latin typeface="Garamond" panose="02020404030301010803" pitchFamily="18" charset="0"/>
              </a:endParaRPr>
            </a:p>
          </p:txBody>
        </p:sp>
      </p:grpSp>
      <p:sp>
        <p:nvSpPr>
          <p:cNvPr id="111" name="Google Shape;1745;p41"/>
          <p:cNvSpPr/>
          <p:nvPr/>
        </p:nvSpPr>
        <p:spPr>
          <a:xfrm>
            <a:off x="4040793" y="1841475"/>
            <a:ext cx="995675" cy="349075"/>
          </a:xfrm>
          <a:custGeom>
            <a:avLst/>
            <a:gdLst/>
            <a:ahLst/>
            <a:cxnLst/>
            <a:rect l="l" t="t" r="r" b="b"/>
            <a:pathLst>
              <a:path w="39827" h="13963" extrusionOk="0">
                <a:moveTo>
                  <a:pt x="19955" y="0"/>
                </a:moveTo>
                <a:cubicBezTo>
                  <a:pt x="12926" y="0"/>
                  <a:pt x="5960" y="2050"/>
                  <a:pt x="0" y="5997"/>
                </a:cubicBezTo>
                <a:cubicBezTo>
                  <a:pt x="5531" y="11307"/>
                  <a:pt x="12722" y="13963"/>
                  <a:pt x="19913" y="13963"/>
                </a:cubicBezTo>
                <a:cubicBezTo>
                  <a:pt x="27105" y="13963"/>
                  <a:pt x="34296" y="11307"/>
                  <a:pt x="39826" y="5997"/>
                </a:cubicBezTo>
                <a:cubicBezTo>
                  <a:pt x="33729" y="1952"/>
                  <a:pt x="26812" y="0"/>
                  <a:pt x="1995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" name="Google Shape;1746;p41"/>
          <p:cNvGrpSpPr/>
          <p:nvPr/>
        </p:nvGrpSpPr>
        <p:grpSpPr>
          <a:xfrm>
            <a:off x="3685668" y="1110713"/>
            <a:ext cx="5071213" cy="1214292"/>
            <a:chOff x="3719038" y="1110713"/>
            <a:chExt cx="5071213" cy="1214292"/>
          </a:xfrm>
        </p:grpSpPr>
        <p:sp>
          <p:nvSpPr>
            <p:cNvPr id="119" name="Google Shape;1749;p41"/>
            <p:cNvSpPr txBox="1"/>
            <p:nvPr/>
          </p:nvSpPr>
          <p:spPr>
            <a:xfrm>
              <a:off x="6331812" y="1110713"/>
              <a:ext cx="2458439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en-US" b="1" dirty="0">
                  <a:solidFill>
                    <a:schemeClr val="accent6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Priority 1</a:t>
              </a:r>
              <a:r>
                <a:rPr lang="ru-RU" b="1" dirty="0">
                  <a:solidFill>
                    <a:schemeClr val="accent6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  </a:t>
              </a:r>
              <a:r>
                <a:rPr lang="en-US" b="1" dirty="0" err="1">
                  <a:solidFill>
                    <a:schemeClr val="accent6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Labour</a:t>
              </a:r>
              <a:r>
                <a:rPr lang="en-US" b="1" dirty="0">
                  <a:solidFill>
                    <a:schemeClr val="accent6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 market and Skills</a:t>
              </a:r>
              <a:endParaRPr b="1" dirty="0">
                <a:solidFill>
                  <a:schemeClr val="accent6"/>
                </a:solidFill>
                <a:latin typeface="Garamond" panose="02020404030301010803" pitchFamily="18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cxnSp>
          <p:nvCxnSpPr>
            <p:cNvPr id="114" name="Google Shape;1750;p41"/>
            <p:cNvCxnSpPr>
              <a:stCxn id="119" idx="1"/>
            </p:cNvCxnSpPr>
            <p:nvPr/>
          </p:nvCxnSpPr>
          <p:spPr>
            <a:xfrm flipH="1">
              <a:off x="4765892" y="1325513"/>
              <a:ext cx="156592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sp>
          <p:nvSpPr>
            <p:cNvPr id="115" name="Google Shape;1751;p41"/>
            <p:cNvSpPr/>
            <p:nvPr/>
          </p:nvSpPr>
          <p:spPr>
            <a:xfrm>
              <a:off x="3719038" y="1266000"/>
              <a:ext cx="1705600" cy="936525"/>
            </a:xfrm>
            <a:custGeom>
              <a:avLst/>
              <a:gdLst/>
              <a:ahLst/>
              <a:cxnLst/>
              <a:rect l="l" t="t" r="r" b="b"/>
              <a:pathLst>
                <a:path w="68224" h="37461" extrusionOk="0">
                  <a:moveTo>
                    <a:pt x="34112" y="1"/>
                  </a:moveTo>
                  <a:cubicBezTo>
                    <a:pt x="21432" y="1"/>
                    <a:pt x="9669" y="3966"/>
                    <a:pt x="1" y="10728"/>
                  </a:cubicBezTo>
                  <a:lnTo>
                    <a:pt x="10788" y="25575"/>
                  </a:lnTo>
                  <a:cubicBezTo>
                    <a:pt x="16545" y="33499"/>
                    <a:pt x="25328" y="37461"/>
                    <a:pt x="34112" y="37461"/>
                  </a:cubicBezTo>
                  <a:cubicBezTo>
                    <a:pt x="42896" y="37461"/>
                    <a:pt x="51680" y="33499"/>
                    <a:pt x="57437" y="25575"/>
                  </a:cubicBezTo>
                  <a:lnTo>
                    <a:pt x="68224" y="10728"/>
                  </a:lnTo>
                  <a:cubicBezTo>
                    <a:pt x="58568" y="3966"/>
                    <a:pt x="46804" y="1"/>
                    <a:pt x="341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752;p41"/>
            <p:cNvSpPr/>
            <p:nvPr/>
          </p:nvSpPr>
          <p:spPr>
            <a:xfrm>
              <a:off x="4074163" y="1841475"/>
              <a:ext cx="995675" cy="349075"/>
            </a:xfrm>
            <a:custGeom>
              <a:avLst/>
              <a:gdLst/>
              <a:ahLst/>
              <a:cxnLst/>
              <a:rect l="l" t="t" r="r" b="b"/>
              <a:pathLst>
                <a:path w="39827" h="13963" extrusionOk="0">
                  <a:moveTo>
                    <a:pt x="19955" y="0"/>
                  </a:moveTo>
                  <a:cubicBezTo>
                    <a:pt x="12926" y="0"/>
                    <a:pt x="5960" y="2050"/>
                    <a:pt x="0" y="5997"/>
                  </a:cubicBezTo>
                  <a:cubicBezTo>
                    <a:pt x="5531" y="11307"/>
                    <a:pt x="12722" y="13963"/>
                    <a:pt x="19913" y="13963"/>
                  </a:cubicBezTo>
                  <a:cubicBezTo>
                    <a:pt x="27105" y="13963"/>
                    <a:pt x="34296" y="11307"/>
                    <a:pt x="39826" y="5997"/>
                  </a:cubicBezTo>
                  <a:cubicBezTo>
                    <a:pt x="33729" y="1952"/>
                    <a:pt x="26812" y="0"/>
                    <a:pt x="19955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753;p41"/>
            <p:cNvSpPr/>
            <p:nvPr/>
          </p:nvSpPr>
          <p:spPr>
            <a:xfrm>
              <a:off x="4357038" y="1895392"/>
              <a:ext cx="429613" cy="429613"/>
            </a:xfrm>
            <a:custGeom>
              <a:avLst/>
              <a:gdLst/>
              <a:ahLst/>
              <a:cxnLst/>
              <a:rect l="l" t="t" r="r" b="b"/>
              <a:pathLst>
                <a:path w="12788" h="12788" extrusionOk="0">
                  <a:moveTo>
                    <a:pt x="6394" y="0"/>
                  </a:moveTo>
                  <a:cubicBezTo>
                    <a:pt x="2870" y="0"/>
                    <a:pt x="1" y="2870"/>
                    <a:pt x="1" y="6394"/>
                  </a:cubicBezTo>
                  <a:cubicBezTo>
                    <a:pt x="1" y="9930"/>
                    <a:pt x="2870" y="12788"/>
                    <a:pt x="6394" y="12788"/>
                  </a:cubicBezTo>
                  <a:cubicBezTo>
                    <a:pt x="9930" y="12788"/>
                    <a:pt x="12788" y="9930"/>
                    <a:pt x="12788" y="6394"/>
                  </a:cubicBezTo>
                  <a:cubicBezTo>
                    <a:pt x="12788" y="2870"/>
                    <a:pt x="9930" y="0"/>
                    <a:pt x="63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 dirty="0">
                  <a:solidFill>
                    <a:srgbClr val="FFFFFF"/>
                  </a:solidFill>
                  <a:latin typeface="Garamond" panose="02020404030301010803" pitchFamily="18" charset="0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 sz="1800" b="1" dirty="0">
                <a:solidFill>
                  <a:srgbClr val="FFFFFF"/>
                </a:solidFill>
                <a:latin typeface="Garamond" panose="02020404030301010803" pitchFamily="18" charset="0"/>
              </a:endParaRPr>
            </a:p>
          </p:txBody>
        </p:sp>
      </p:grpSp>
      <p:grpSp>
        <p:nvGrpSpPr>
          <p:cNvPr id="129" name="Google Shape;7295;p41"/>
          <p:cNvGrpSpPr/>
          <p:nvPr/>
        </p:nvGrpSpPr>
        <p:grpSpPr>
          <a:xfrm>
            <a:off x="3656080" y="3547574"/>
            <a:ext cx="283882" cy="302456"/>
            <a:chOff x="-49764975" y="3551225"/>
            <a:chExt cx="299300" cy="300650"/>
          </a:xfrm>
          <a:solidFill>
            <a:srgbClr val="FFFFFF"/>
          </a:solidFill>
        </p:grpSpPr>
        <p:sp>
          <p:nvSpPr>
            <p:cNvPr id="130" name="Google Shape;7296;p41"/>
            <p:cNvSpPr/>
            <p:nvPr/>
          </p:nvSpPr>
          <p:spPr>
            <a:xfrm>
              <a:off x="-49764975" y="36573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7297;p41"/>
            <p:cNvSpPr/>
            <p:nvPr/>
          </p:nvSpPr>
          <p:spPr>
            <a:xfrm>
              <a:off x="-49763400" y="3598250"/>
              <a:ext cx="31525" cy="29950"/>
            </a:xfrm>
            <a:custGeom>
              <a:avLst/>
              <a:gdLst/>
              <a:ahLst/>
              <a:cxnLst/>
              <a:rect l="l" t="t" r="r" b="b"/>
              <a:pathLst>
                <a:path w="1261" h="1198" extrusionOk="0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7298;p41"/>
            <p:cNvSpPr/>
            <p:nvPr/>
          </p:nvSpPr>
          <p:spPr>
            <a:xfrm>
              <a:off x="-49763400" y="3703975"/>
              <a:ext cx="31525" cy="30550"/>
            </a:xfrm>
            <a:custGeom>
              <a:avLst/>
              <a:gdLst/>
              <a:ahLst/>
              <a:cxnLst/>
              <a:rect l="l" t="t" r="r" b="b"/>
              <a:pathLst>
                <a:path w="1261" h="1222" extrusionOk="0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7299;p41"/>
            <p:cNvSpPr/>
            <p:nvPr/>
          </p:nvSpPr>
          <p:spPr>
            <a:xfrm>
              <a:off x="-49501125" y="36573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7300;p41"/>
            <p:cNvSpPr/>
            <p:nvPr/>
          </p:nvSpPr>
          <p:spPr>
            <a:xfrm>
              <a:off x="-49499550" y="3598250"/>
              <a:ext cx="31525" cy="30550"/>
            </a:xfrm>
            <a:custGeom>
              <a:avLst/>
              <a:gdLst/>
              <a:ahLst/>
              <a:cxnLst/>
              <a:rect l="l" t="t" r="r" b="b"/>
              <a:pathLst>
                <a:path w="1261" h="1222" extrusionOk="0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7301;p41"/>
            <p:cNvSpPr/>
            <p:nvPr/>
          </p:nvSpPr>
          <p:spPr>
            <a:xfrm>
              <a:off x="-49499550" y="3704575"/>
              <a:ext cx="31525" cy="29950"/>
            </a:xfrm>
            <a:custGeom>
              <a:avLst/>
              <a:gdLst/>
              <a:ahLst/>
              <a:cxnLst/>
              <a:rect l="l" t="t" r="r" b="b"/>
              <a:pathLst>
                <a:path w="1261" h="1198" extrusionOk="0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7302;p41"/>
            <p:cNvSpPr/>
            <p:nvPr/>
          </p:nvSpPr>
          <p:spPr>
            <a:xfrm>
              <a:off x="-49725600" y="3551225"/>
              <a:ext cx="215050" cy="210875"/>
            </a:xfrm>
            <a:custGeom>
              <a:avLst/>
              <a:gdLst/>
              <a:ahLst/>
              <a:cxnLst/>
              <a:rect l="l" t="t" r="r" b="b"/>
              <a:pathLst>
                <a:path w="8602" h="8435" extrusionOk="0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7303;p41"/>
            <p:cNvSpPr/>
            <p:nvPr/>
          </p:nvSpPr>
          <p:spPr>
            <a:xfrm>
              <a:off x="-49633450" y="3697475"/>
              <a:ext cx="35475" cy="65400"/>
            </a:xfrm>
            <a:custGeom>
              <a:avLst/>
              <a:gdLst/>
              <a:ahLst/>
              <a:cxnLst/>
              <a:rect l="l" t="t" r="r" b="b"/>
              <a:pathLst>
                <a:path w="1419" h="2616" extrusionOk="0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7304;p41"/>
            <p:cNvSpPr/>
            <p:nvPr/>
          </p:nvSpPr>
          <p:spPr>
            <a:xfrm>
              <a:off x="-49676775" y="3780975"/>
              <a:ext cx="123675" cy="34675"/>
            </a:xfrm>
            <a:custGeom>
              <a:avLst/>
              <a:gdLst/>
              <a:ahLst/>
              <a:cxnLst/>
              <a:rect l="l" t="t" r="r" b="b"/>
              <a:pathLst>
                <a:path w="4947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7305;p41"/>
            <p:cNvSpPr/>
            <p:nvPr/>
          </p:nvSpPr>
          <p:spPr>
            <a:xfrm>
              <a:off x="-49630300" y="3651800"/>
              <a:ext cx="29150" cy="31325"/>
            </a:xfrm>
            <a:custGeom>
              <a:avLst/>
              <a:gdLst/>
              <a:ahLst/>
              <a:cxnLst/>
              <a:rect l="l" t="t" r="r" b="b"/>
              <a:pathLst>
                <a:path w="1166" h="1253" extrusionOk="0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7306;p41"/>
            <p:cNvSpPr/>
            <p:nvPr/>
          </p:nvSpPr>
          <p:spPr>
            <a:xfrm>
              <a:off x="-49657875" y="3833750"/>
              <a:ext cx="85100" cy="18125"/>
            </a:xfrm>
            <a:custGeom>
              <a:avLst/>
              <a:gdLst/>
              <a:ahLst/>
              <a:cxnLst/>
              <a:rect l="l" t="t" r="r" b="b"/>
              <a:pathLst>
                <a:path w="3404" h="725" extrusionOk="0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" name="Google Shape;7047;p40"/>
          <p:cNvGrpSpPr/>
          <p:nvPr/>
        </p:nvGrpSpPr>
        <p:grpSpPr>
          <a:xfrm>
            <a:off x="5061006" y="3601789"/>
            <a:ext cx="278554" cy="289399"/>
            <a:chOff x="-54793175" y="3982600"/>
            <a:chExt cx="279625" cy="318225"/>
          </a:xfrm>
          <a:solidFill>
            <a:srgbClr val="FFFFFF"/>
          </a:solidFill>
        </p:grpSpPr>
        <p:sp>
          <p:nvSpPr>
            <p:cNvPr id="142" name="Google Shape;7048;p40"/>
            <p:cNvSpPr/>
            <p:nvPr/>
          </p:nvSpPr>
          <p:spPr>
            <a:xfrm>
              <a:off x="-54646675" y="3982600"/>
              <a:ext cx="113425" cy="111075"/>
            </a:xfrm>
            <a:custGeom>
              <a:avLst/>
              <a:gdLst/>
              <a:ahLst/>
              <a:cxnLst/>
              <a:rect l="l" t="t" r="r" b="b"/>
              <a:pathLst>
                <a:path w="4537" h="4443" extrusionOk="0">
                  <a:moveTo>
                    <a:pt x="0" y="1"/>
                  </a:moveTo>
                  <a:cubicBezTo>
                    <a:pt x="1261" y="221"/>
                    <a:pt x="2237" y="2080"/>
                    <a:pt x="2332" y="4443"/>
                  </a:cubicBezTo>
                  <a:lnTo>
                    <a:pt x="4128" y="4443"/>
                  </a:lnTo>
                  <a:cubicBezTo>
                    <a:pt x="4380" y="4443"/>
                    <a:pt x="4537" y="4254"/>
                    <a:pt x="4506" y="4002"/>
                  </a:cubicBezTo>
                  <a:cubicBezTo>
                    <a:pt x="4128" y="1859"/>
                    <a:pt x="2300" y="158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7049;p40"/>
            <p:cNvSpPr/>
            <p:nvPr/>
          </p:nvSpPr>
          <p:spPr>
            <a:xfrm>
              <a:off x="-54644325" y="4003075"/>
              <a:ext cx="36250" cy="90600"/>
            </a:xfrm>
            <a:custGeom>
              <a:avLst/>
              <a:gdLst/>
              <a:ahLst/>
              <a:cxnLst/>
              <a:rect l="l" t="t" r="r" b="b"/>
              <a:pathLst>
                <a:path w="1450" h="3624" extrusionOk="0">
                  <a:moveTo>
                    <a:pt x="1" y="1"/>
                  </a:moveTo>
                  <a:lnTo>
                    <a:pt x="1" y="3624"/>
                  </a:lnTo>
                  <a:lnTo>
                    <a:pt x="1450" y="3624"/>
                  </a:lnTo>
                  <a:cubicBezTo>
                    <a:pt x="1419" y="1765"/>
                    <a:pt x="726" y="379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7050;p40"/>
            <p:cNvSpPr/>
            <p:nvPr/>
          </p:nvSpPr>
          <p:spPr>
            <a:xfrm>
              <a:off x="-54773475" y="3983400"/>
              <a:ext cx="113425" cy="111075"/>
            </a:xfrm>
            <a:custGeom>
              <a:avLst/>
              <a:gdLst/>
              <a:ahLst/>
              <a:cxnLst/>
              <a:rect l="l" t="t" r="r" b="b"/>
              <a:pathLst>
                <a:path w="4537" h="4443" extrusionOk="0">
                  <a:moveTo>
                    <a:pt x="4537" y="0"/>
                  </a:moveTo>
                  <a:lnTo>
                    <a:pt x="4537" y="0"/>
                  </a:lnTo>
                  <a:cubicBezTo>
                    <a:pt x="2237" y="126"/>
                    <a:pt x="378" y="1827"/>
                    <a:pt x="32" y="4033"/>
                  </a:cubicBezTo>
                  <a:cubicBezTo>
                    <a:pt x="0" y="4253"/>
                    <a:pt x="189" y="4442"/>
                    <a:pt x="378" y="4442"/>
                  </a:cubicBezTo>
                  <a:lnTo>
                    <a:pt x="2205" y="4442"/>
                  </a:lnTo>
                  <a:cubicBezTo>
                    <a:pt x="2268" y="2079"/>
                    <a:pt x="3277" y="252"/>
                    <a:pt x="4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7051;p40"/>
            <p:cNvSpPr/>
            <p:nvPr/>
          </p:nvSpPr>
          <p:spPr>
            <a:xfrm>
              <a:off x="-54699450" y="4003075"/>
              <a:ext cx="36250" cy="90600"/>
            </a:xfrm>
            <a:custGeom>
              <a:avLst/>
              <a:gdLst/>
              <a:ahLst/>
              <a:cxnLst/>
              <a:rect l="l" t="t" r="r" b="b"/>
              <a:pathLst>
                <a:path w="1450" h="3624" extrusionOk="0">
                  <a:moveTo>
                    <a:pt x="1450" y="1"/>
                  </a:moveTo>
                  <a:cubicBezTo>
                    <a:pt x="725" y="379"/>
                    <a:pt x="64" y="1765"/>
                    <a:pt x="1" y="3624"/>
                  </a:cubicBezTo>
                  <a:lnTo>
                    <a:pt x="1450" y="3624"/>
                  </a:lnTo>
                  <a:lnTo>
                    <a:pt x="14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7052;p40"/>
            <p:cNvSpPr/>
            <p:nvPr/>
          </p:nvSpPr>
          <p:spPr>
            <a:xfrm>
              <a:off x="-54756150" y="4112550"/>
              <a:ext cx="204800" cy="188275"/>
            </a:xfrm>
            <a:custGeom>
              <a:avLst/>
              <a:gdLst/>
              <a:ahLst/>
              <a:cxnLst/>
              <a:rect l="l" t="t" r="r" b="b"/>
              <a:pathLst>
                <a:path w="8192" h="7531" extrusionOk="0">
                  <a:moveTo>
                    <a:pt x="2615" y="1545"/>
                  </a:moveTo>
                  <a:cubicBezTo>
                    <a:pt x="2804" y="1545"/>
                    <a:pt x="2962" y="1671"/>
                    <a:pt x="2962" y="1891"/>
                  </a:cubicBezTo>
                  <a:cubicBezTo>
                    <a:pt x="2962" y="2080"/>
                    <a:pt x="2804" y="2238"/>
                    <a:pt x="2615" y="2238"/>
                  </a:cubicBezTo>
                  <a:cubicBezTo>
                    <a:pt x="2426" y="2238"/>
                    <a:pt x="2269" y="2080"/>
                    <a:pt x="2269" y="1891"/>
                  </a:cubicBezTo>
                  <a:cubicBezTo>
                    <a:pt x="2269" y="1702"/>
                    <a:pt x="2426" y="1545"/>
                    <a:pt x="2615" y="1545"/>
                  </a:cubicBezTo>
                  <a:close/>
                  <a:moveTo>
                    <a:pt x="5608" y="1545"/>
                  </a:moveTo>
                  <a:cubicBezTo>
                    <a:pt x="5797" y="1545"/>
                    <a:pt x="5955" y="1671"/>
                    <a:pt x="5955" y="1891"/>
                  </a:cubicBezTo>
                  <a:cubicBezTo>
                    <a:pt x="5955" y="2080"/>
                    <a:pt x="5797" y="2238"/>
                    <a:pt x="5608" y="2238"/>
                  </a:cubicBezTo>
                  <a:cubicBezTo>
                    <a:pt x="5419" y="2238"/>
                    <a:pt x="5262" y="2080"/>
                    <a:pt x="5262" y="1891"/>
                  </a:cubicBezTo>
                  <a:cubicBezTo>
                    <a:pt x="5199" y="1702"/>
                    <a:pt x="5419" y="1545"/>
                    <a:pt x="5608" y="1545"/>
                  </a:cubicBezTo>
                  <a:close/>
                  <a:moveTo>
                    <a:pt x="5163" y="4104"/>
                  </a:moveTo>
                  <a:cubicBezTo>
                    <a:pt x="5262" y="4104"/>
                    <a:pt x="5356" y="4144"/>
                    <a:pt x="5419" y="4223"/>
                  </a:cubicBezTo>
                  <a:cubicBezTo>
                    <a:pt x="5577" y="4380"/>
                    <a:pt x="5577" y="4601"/>
                    <a:pt x="5419" y="4727"/>
                  </a:cubicBezTo>
                  <a:cubicBezTo>
                    <a:pt x="5073" y="5073"/>
                    <a:pt x="4568" y="5262"/>
                    <a:pt x="4064" y="5262"/>
                  </a:cubicBezTo>
                  <a:cubicBezTo>
                    <a:pt x="3560" y="5262"/>
                    <a:pt x="3088" y="5073"/>
                    <a:pt x="2773" y="4727"/>
                  </a:cubicBezTo>
                  <a:cubicBezTo>
                    <a:pt x="2615" y="4569"/>
                    <a:pt x="2615" y="4317"/>
                    <a:pt x="2773" y="4223"/>
                  </a:cubicBezTo>
                  <a:cubicBezTo>
                    <a:pt x="2851" y="4144"/>
                    <a:pt x="2946" y="4104"/>
                    <a:pt x="3040" y="4104"/>
                  </a:cubicBezTo>
                  <a:cubicBezTo>
                    <a:pt x="3135" y="4104"/>
                    <a:pt x="3229" y="4144"/>
                    <a:pt x="3308" y="4223"/>
                  </a:cubicBezTo>
                  <a:cubicBezTo>
                    <a:pt x="3529" y="4427"/>
                    <a:pt x="3820" y="4530"/>
                    <a:pt x="4108" y="4530"/>
                  </a:cubicBezTo>
                  <a:cubicBezTo>
                    <a:pt x="4395" y="4530"/>
                    <a:pt x="4679" y="4427"/>
                    <a:pt x="4883" y="4223"/>
                  </a:cubicBezTo>
                  <a:cubicBezTo>
                    <a:pt x="4962" y="4144"/>
                    <a:pt x="5065" y="4104"/>
                    <a:pt x="5163" y="4104"/>
                  </a:cubicBezTo>
                  <a:close/>
                  <a:moveTo>
                    <a:pt x="0" y="1"/>
                  </a:moveTo>
                  <a:lnTo>
                    <a:pt x="0" y="3435"/>
                  </a:lnTo>
                  <a:cubicBezTo>
                    <a:pt x="0" y="5672"/>
                    <a:pt x="1859" y="7531"/>
                    <a:pt x="4096" y="7531"/>
                  </a:cubicBezTo>
                  <a:cubicBezTo>
                    <a:pt x="6364" y="7531"/>
                    <a:pt x="8191" y="5672"/>
                    <a:pt x="8191" y="3435"/>
                  </a:cubicBezTo>
                  <a:lnTo>
                    <a:pt x="819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7053;p40"/>
            <p:cNvSpPr/>
            <p:nvPr/>
          </p:nvSpPr>
          <p:spPr>
            <a:xfrm>
              <a:off x="-54532475" y="4136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2"/>
                  </a:lnTo>
                  <a:cubicBezTo>
                    <a:pt x="442" y="2300"/>
                    <a:pt x="757" y="1828"/>
                    <a:pt x="757" y="1261"/>
                  </a:cubicBezTo>
                  <a:cubicBezTo>
                    <a:pt x="757" y="757"/>
                    <a:pt x="442" y="28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7054;p40"/>
            <p:cNvSpPr/>
            <p:nvPr/>
          </p:nvSpPr>
          <p:spPr>
            <a:xfrm>
              <a:off x="-54793175" y="4136975"/>
              <a:ext cx="18925" cy="65400"/>
            </a:xfrm>
            <a:custGeom>
              <a:avLst/>
              <a:gdLst/>
              <a:ahLst/>
              <a:cxnLst/>
              <a:rect l="l" t="t" r="r" b="b"/>
              <a:pathLst>
                <a:path w="757" h="2616" extrusionOk="0">
                  <a:moveTo>
                    <a:pt x="757" y="1"/>
                  </a:moveTo>
                  <a:cubicBezTo>
                    <a:pt x="316" y="284"/>
                    <a:pt x="0" y="757"/>
                    <a:pt x="0" y="1292"/>
                  </a:cubicBezTo>
                  <a:cubicBezTo>
                    <a:pt x="0" y="1859"/>
                    <a:pt x="316" y="2332"/>
                    <a:pt x="757" y="2615"/>
                  </a:cubicBezTo>
                  <a:lnTo>
                    <a:pt x="7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" name="Google Shape;6401;p39"/>
          <p:cNvGrpSpPr/>
          <p:nvPr/>
        </p:nvGrpSpPr>
        <p:grpSpPr>
          <a:xfrm>
            <a:off x="5558261" y="2315113"/>
            <a:ext cx="317637" cy="284160"/>
            <a:chOff x="4991425" y="3617150"/>
            <a:chExt cx="296175" cy="260725"/>
          </a:xfrm>
          <a:solidFill>
            <a:srgbClr val="FFFFFF"/>
          </a:solidFill>
        </p:grpSpPr>
        <p:sp>
          <p:nvSpPr>
            <p:cNvPr id="150" name="Google Shape;6402;p39"/>
            <p:cNvSpPr/>
            <p:nvPr/>
          </p:nvSpPr>
          <p:spPr>
            <a:xfrm>
              <a:off x="5069400" y="3738450"/>
              <a:ext cx="139425" cy="139425"/>
            </a:xfrm>
            <a:custGeom>
              <a:avLst/>
              <a:gdLst/>
              <a:ahLst/>
              <a:cxnLst/>
              <a:rect l="l" t="t" r="r" b="b"/>
              <a:pathLst>
                <a:path w="5577" h="5577" extrusionOk="0">
                  <a:moveTo>
                    <a:pt x="2804" y="0"/>
                  </a:moveTo>
                  <a:cubicBezTo>
                    <a:pt x="1607" y="0"/>
                    <a:pt x="1450" y="725"/>
                    <a:pt x="1009" y="3308"/>
                  </a:cubicBezTo>
                  <a:cubicBezTo>
                    <a:pt x="946" y="3749"/>
                    <a:pt x="851" y="4285"/>
                    <a:pt x="757" y="4883"/>
                  </a:cubicBezTo>
                  <a:lnTo>
                    <a:pt x="347" y="4883"/>
                  </a:lnTo>
                  <a:cubicBezTo>
                    <a:pt x="158" y="4883"/>
                    <a:pt x="0" y="5041"/>
                    <a:pt x="0" y="5230"/>
                  </a:cubicBezTo>
                  <a:cubicBezTo>
                    <a:pt x="0" y="5419"/>
                    <a:pt x="158" y="5576"/>
                    <a:pt x="347" y="5576"/>
                  </a:cubicBezTo>
                  <a:lnTo>
                    <a:pt x="5230" y="5576"/>
                  </a:lnTo>
                  <a:cubicBezTo>
                    <a:pt x="5419" y="5545"/>
                    <a:pt x="5577" y="5387"/>
                    <a:pt x="5577" y="5198"/>
                  </a:cubicBezTo>
                  <a:cubicBezTo>
                    <a:pt x="5577" y="5009"/>
                    <a:pt x="5419" y="4852"/>
                    <a:pt x="5230" y="4852"/>
                  </a:cubicBezTo>
                  <a:lnTo>
                    <a:pt x="4852" y="4852"/>
                  </a:lnTo>
                  <a:cubicBezTo>
                    <a:pt x="4726" y="4253"/>
                    <a:pt x="4632" y="3749"/>
                    <a:pt x="4569" y="3277"/>
                  </a:cubicBezTo>
                  <a:cubicBezTo>
                    <a:pt x="4128" y="756"/>
                    <a:pt x="3970" y="0"/>
                    <a:pt x="2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6403;p39"/>
            <p:cNvSpPr/>
            <p:nvPr/>
          </p:nvSpPr>
          <p:spPr>
            <a:xfrm>
              <a:off x="5200150" y="3617150"/>
              <a:ext cx="69325" cy="69325"/>
            </a:xfrm>
            <a:custGeom>
              <a:avLst/>
              <a:gdLst/>
              <a:ahLst/>
              <a:cxnLst/>
              <a:rect l="l" t="t" r="r" b="b"/>
              <a:pathLst>
                <a:path w="2773" h="2773" extrusionOk="0">
                  <a:moveTo>
                    <a:pt x="1386" y="0"/>
                  </a:moveTo>
                  <a:cubicBezTo>
                    <a:pt x="630" y="0"/>
                    <a:pt x="0" y="630"/>
                    <a:pt x="0" y="1387"/>
                  </a:cubicBezTo>
                  <a:cubicBezTo>
                    <a:pt x="0" y="2111"/>
                    <a:pt x="630" y="2773"/>
                    <a:pt x="1386" y="2773"/>
                  </a:cubicBezTo>
                  <a:cubicBezTo>
                    <a:pt x="2143" y="2773"/>
                    <a:pt x="2773" y="2111"/>
                    <a:pt x="2773" y="1387"/>
                  </a:cubicBezTo>
                  <a:cubicBezTo>
                    <a:pt x="2773" y="630"/>
                    <a:pt x="2143" y="0"/>
                    <a:pt x="1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6404;p39"/>
            <p:cNvSpPr/>
            <p:nvPr/>
          </p:nvSpPr>
          <p:spPr>
            <a:xfrm>
              <a:off x="5009550" y="3617150"/>
              <a:ext cx="68525" cy="69325"/>
            </a:xfrm>
            <a:custGeom>
              <a:avLst/>
              <a:gdLst/>
              <a:ahLst/>
              <a:cxnLst/>
              <a:rect l="l" t="t" r="r" b="b"/>
              <a:pathLst>
                <a:path w="2741" h="2773" extrusionOk="0">
                  <a:moveTo>
                    <a:pt x="1355" y="0"/>
                  </a:moveTo>
                  <a:cubicBezTo>
                    <a:pt x="599" y="0"/>
                    <a:pt x="0" y="630"/>
                    <a:pt x="0" y="1387"/>
                  </a:cubicBezTo>
                  <a:cubicBezTo>
                    <a:pt x="0" y="2143"/>
                    <a:pt x="599" y="2773"/>
                    <a:pt x="1355" y="2773"/>
                  </a:cubicBezTo>
                  <a:cubicBezTo>
                    <a:pt x="2111" y="2773"/>
                    <a:pt x="2741" y="2143"/>
                    <a:pt x="2741" y="1387"/>
                  </a:cubicBezTo>
                  <a:cubicBezTo>
                    <a:pt x="2741" y="630"/>
                    <a:pt x="2111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6405;p39"/>
            <p:cNvSpPr/>
            <p:nvPr/>
          </p:nvSpPr>
          <p:spPr>
            <a:xfrm>
              <a:off x="4991425" y="3686450"/>
              <a:ext cx="104775" cy="52025"/>
            </a:xfrm>
            <a:custGeom>
              <a:avLst/>
              <a:gdLst/>
              <a:ahLst/>
              <a:cxnLst/>
              <a:rect l="l" t="t" r="r" b="b"/>
              <a:pathLst>
                <a:path w="4191" h="2081" extrusionOk="0">
                  <a:moveTo>
                    <a:pt x="568" y="1"/>
                  </a:moveTo>
                  <a:cubicBezTo>
                    <a:pt x="252" y="347"/>
                    <a:pt x="0" y="851"/>
                    <a:pt x="0" y="1356"/>
                  </a:cubicBezTo>
                  <a:lnTo>
                    <a:pt x="0" y="1734"/>
                  </a:lnTo>
                  <a:cubicBezTo>
                    <a:pt x="0" y="1923"/>
                    <a:pt x="158" y="2080"/>
                    <a:pt x="347" y="2080"/>
                  </a:cubicBezTo>
                  <a:lnTo>
                    <a:pt x="3813" y="2080"/>
                  </a:lnTo>
                  <a:cubicBezTo>
                    <a:pt x="4033" y="2080"/>
                    <a:pt x="4191" y="1923"/>
                    <a:pt x="4191" y="1734"/>
                  </a:cubicBezTo>
                  <a:lnTo>
                    <a:pt x="4191" y="1356"/>
                  </a:lnTo>
                  <a:cubicBezTo>
                    <a:pt x="4191" y="820"/>
                    <a:pt x="3970" y="347"/>
                    <a:pt x="3624" y="1"/>
                  </a:cubicBezTo>
                  <a:cubicBezTo>
                    <a:pt x="3245" y="410"/>
                    <a:pt x="2678" y="694"/>
                    <a:pt x="2080" y="694"/>
                  </a:cubicBezTo>
                  <a:cubicBezTo>
                    <a:pt x="1513" y="694"/>
                    <a:pt x="946" y="410"/>
                    <a:pt x="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6406;p39"/>
            <p:cNvSpPr/>
            <p:nvPr/>
          </p:nvSpPr>
          <p:spPr>
            <a:xfrm>
              <a:off x="5183600" y="3686450"/>
              <a:ext cx="104000" cy="52025"/>
            </a:xfrm>
            <a:custGeom>
              <a:avLst/>
              <a:gdLst/>
              <a:ahLst/>
              <a:cxnLst/>
              <a:rect l="l" t="t" r="r" b="b"/>
              <a:pathLst>
                <a:path w="4160" h="2081" extrusionOk="0">
                  <a:moveTo>
                    <a:pt x="536" y="1"/>
                  </a:moveTo>
                  <a:cubicBezTo>
                    <a:pt x="221" y="347"/>
                    <a:pt x="1" y="851"/>
                    <a:pt x="1" y="1356"/>
                  </a:cubicBezTo>
                  <a:lnTo>
                    <a:pt x="1" y="1702"/>
                  </a:lnTo>
                  <a:cubicBezTo>
                    <a:pt x="1" y="1923"/>
                    <a:pt x="158" y="2080"/>
                    <a:pt x="347" y="2080"/>
                  </a:cubicBezTo>
                  <a:lnTo>
                    <a:pt x="3813" y="2080"/>
                  </a:lnTo>
                  <a:cubicBezTo>
                    <a:pt x="4002" y="2080"/>
                    <a:pt x="4159" y="1923"/>
                    <a:pt x="4159" y="1702"/>
                  </a:cubicBezTo>
                  <a:lnTo>
                    <a:pt x="4159" y="1356"/>
                  </a:lnTo>
                  <a:cubicBezTo>
                    <a:pt x="4159" y="820"/>
                    <a:pt x="3970" y="347"/>
                    <a:pt x="3624" y="1"/>
                  </a:cubicBezTo>
                  <a:cubicBezTo>
                    <a:pt x="3214" y="410"/>
                    <a:pt x="2679" y="694"/>
                    <a:pt x="2080" y="694"/>
                  </a:cubicBezTo>
                  <a:cubicBezTo>
                    <a:pt x="1450" y="694"/>
                    <a:pt x="946" y="410"/>
                    <a:pt x="5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6407;p39"/>
            <p:cNvSpPr/>
            <p:nvPr/>
          </p:nvSpPr>
          <p:spPr>
            <a:xfrm>
              <a:off x="5187550" y="3755775"/>
              <a:ext cx="100050" cy="52800"/>
            </a:xfrm>
            <a:custGeom>
              <a:avLst/>
              <a:gdLst/>
              <a:ahLst/>
              <a:cxnLst/>
              <a:rect l="l" t="t" r="r" b="b"/>
              <a:pathLst>
                <a:path w="4002" h="2112" extrusionOk="0">
                  <a:moveTo>
                    <a:pt x="0" y="0"/>
                  </a:moveTo>
                  <a:cubicBezTo>
                    <a:pt x="189" y="567"/>
                    <a:pt x="315" y="1229"/>
                    <a:pt x="473" y="2111"/>
                  </a:cubicBezTo>
                  <a:lnTo>
                    <a:pt x="3655" y="2111"/>
                  </a:lnTo>
                  <a:cubicBezTo>
                    <a:pt x="3844" y="2111"/>
                    <a:pt x="4001" y="1954"/>
                    <a:pt x="4001" y="1733"/>
                  </a:cubicBezTo>
                  <a:lnTo>
                    <a:pt x="4001" y="378"/>
                  </a:lnTo>
                  <a:cubicBezTo>
                    <a:pt x="3970" y="158"/>
                    <a:pt x="3844" y="0"/>
                    <a:pt x="3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6408;p39"/>
            <p:cNvSpPr/>
            <p:nvPr/>
          </p:nvSpPr>
          <p:spPr>
            <a:xfrm>
              <a:off x="4991425" y="3755775"/>
              <a:ext cx="100850" cy="52000"/>
            </a:xfrm>
            <a:custGeom>
              <a:avLst/>
              <a:gdLst/>
              <a:ahLst/>
              <a:cxnLst/>
              <a:rect l="l" t="t" r="r" b="b"/>
              <a:pathLst>
                <a:path w="4034" h="2080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0" y="1954"/>
                    <a:pt x="158" y="2080"/>
                    <a:pt x="347" y="2080"/>
                  </a:cubicBezTo>
                  <a:lnTo>
                    <a:pt x="3561" y="2080"/>
                  </a:lnTo>
                  <a:cubicBezTo>
                    <a:pt x="3718" y="1229"/>
                    <a:pt x="3813" y="567"/>
                    <a:pt x="40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" name="Google Shape;6126;p39"/>
          <p:cNvGrpSpPr/>
          <p:nvPr/>
        </p:nvGrpSpPr>
        <p:grpSpPr>
          <a:xfrm>
            <a:off x="4377581" y="1396747"/>
            <a:ext cx="330722" cy="306574"/>
            <a:chOff x="-59447250" y="3706150"/>
            <a:chExt cx="319000" cy="308775"/>
          </a:xfrm>
          <a:solidFill>
            <a:srgbClr val="FFFFFF"/>
          </a:solidFill>
        </p:grpSpPr>
        <p:sp>
          <p:nvSpPr>
            <p:cNvPr id="158" name="Google Shape;6127;p39"/>
            <p:cNvSpPr/>
            <p:nvPr/>
          </p:nvSpPr>
          <p:spPr>
            <a:xfrm>
              <a:off x="-59381875" y="3922750"/>
              <a:ext cx="79575" cy="29950"/>
            </a:xfrm>
            <a:custGeom>
              <a:avLst/>
              <a:gdLst/>
              <a:ahLst/>
              <a:cxnLst/>
              <a:rect l="l" t="t" r="r" b="b"/>
              <a:pathLst>
                <a:path w="3183" h="1198" extrusionOk="0">
                  <a:moveTo>
                    <a:pt x="1607" y="0"/>
                  </a:moveTo>
                  <a:cubicBezTo>
                    <a:pt x="820" y="0"/>
                    <a:pt x="190" y="504"/>
                    <a:pt x="1" y="1197"/>
                  </a:cubicBezTo>
                  <a:lnTo>
                    <a:pt x="3183" y="1197"/>
                  </a:lnTo>
                  <a:cubicBezTo>
                    <a:pt x="3025" y="536"/>
                    <a:pt x="2363" y="0"/>
                    <a:pt x="16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6128;p39"/>
            <p:cNvSpPr/>
            <p:nvPr/>
          </p:nvSpPr>
          <p:spPr>
            <a:xfrm>
              <a:off x="-59364550" y="3861525"/>
              <a:ext cx="43350" cy="40900"/>
            </a:xfrm>
            <a:custGeom>
              <a:avLst/>
              <a:gdLst/>
              <a:ahLst/>
              <a:cxnLst/>
              <a:rect l="l" t="t" r="r" b="b"/>
              <a:pathLst>
                <a:path w="1734" h="1636" extrusionOk="0">
                  <a:moveTo>
                    <a:pt x="858" y="0"/>
                  </a:moveTo>
                  <a:cubicBezTo>
                    <a:pt x="784" y="0"/>
                    <a:pt x="707" y="8"/>
                    <a:pt x="631" y="23"/>
                  </a:cubicBezTo>
                  <a:cubicBezTo>
                    <a:pt x="347" y="118"/>
                    <a:pt x="127" y="307"/>
                    <a:pt x="95" y="590"/>
                  </a:cubicBezTo>
                  <a:cubicBezTo>
                    <a:pt x="1" y="906"/>
                    <a:pt x="95" y="1189"/>
                    <a:pt x="284" y="1410"/>
                  </a:cubicBezTo>
                  <a:cubicBezTo>
                    <a:pt x="446" y="1548"/>
                    <a:pt x="658" y="1636"/>
                    <a:pt x="871" y="1636"/>
                  </a:cubicBezTo>
                  <a:cubicBezTo>
                    <a:pt x="949" y="1636"/>
                    <a:pt x="1027" y="1624"/>
                    <a:pt x="1103" y="1599"/>
                  </a:cubicBezTo>
                  <a:cubicBezTo>
                    <a:pt x="1387" y="1536"/>
                    <a:pt x="1607" y="1347"/>
                    <a:pt x="1670" y="1063"/>
                  </a:cubicBezTo>
                  <a:cubicBezTo>
                    <a:pt x="1733" y="748"/>
                    <a:pt x="1670" y="464"/>
                    <a:pt x="1450" y="244"/>
                  </a:cubicBezTo>
                  <a:cubicBezTo>
                    <a:pt x="1307" y="77"/>
                    <a:pt x="1091" y="0"/>
                    <a:pt x="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6129;p39"/>
            <p:cNvSpPr/>
            <p:nvPr/>
          </p:nvSpPr>
          <p:spPr>
            <a:xfrm>
              <a:off x="-59447250" y="3706150"/>
              <a:ext cx="319000" cy="308775"/>
            </a:xfrm>
            <a:custGeom>
              <a:avLst/>
              <a:gdLst/>
              <a:ahLst/>
              <a:cxnLst/>
              <a:rect l="l" t="t" r="r" b="b"/>
              <a:pathLst>
                <a:path w="12760" h="12351" extrusionOk="0">
                  <a:moveTo>
                    <a:pt x="6428" y="820"/>
                  </a:moveTo>
                  <a:cubicBezTo>
                    <a:pt x="6900" y="820"/>
                    <a:pt x="7247" y="1166"/>
                    <a:pt x="7247" y="1639"/>
                  </a:cubicBezTo>
                  <a:lnTo>
                    <a:pt x="7247" y="4128"/>
                  </a:lnTo>
                  <a:lnTo>
                    <a:pt x="5609" y="4128"/>
                  </a:lnTo>
                  <a:lnTo>
                    <a:pt x="5609" y="1639"/>
                  </a:lnTo>
                  <a:cubicBezTo>
                    <a:pt x="5609" y="1166"/>
                    <a:pt x="5955" y="820"/>
                    <a:pt x="6428" y="820"/>
                  </a:cubicBezTo>
                  <a:close/>
                  <a:moveTo>
                    <a:pt x="10681" y="6616"/>
                  </a:moveTo>
                  <a:cubicBezTo>
                    <a:pt x="10901" y="6616"/>
                    <a:pt x="11059" y="6805"/>
                    <a:pt x="11059" y="6994"/>
                  </a:cubicBezTo>
                  <a:cubicBezTo>
                    <a:pt x="11122" y="7247"/>
                    <a:pt x="10901" y="7436"/>
                    <a:pt x="10681" y="7436"/>
                  </a:cubicBezTo>
                  <a:lnTo>
                    <a:pt x="8192" y="7436"/>
                  </a:lnTo>
                  <a:cubicBezTo>
                    <a:pt x="7971" y="7436"/>
                    <a:pt x="7751" y="7247"/>
                    <a:pt x="7751" y="6994"/>
                  </a:cubicBezTo>
                  <a:cubicBezTo>
                    <a:pt x="7751" y="6742"/>
                    <a:pt x="7971" y="6616"/>
                    <a:pt x="8192" y="6616"/>
                  </a:cubicBezTo>
                  <a:close/>
                  <a:moveTo>
                    <a:pt x="10681" y="8255"/>
                  </a:moveTo>
                  <a:cubicBezTo>
                    <a:pt x="10901" y="8255"/>
                    <a:pt x="11059" y="8444"/>
                    <a:pt x="11059" y="8696"/>
                  </a:cubicBezTo>
                  <a:cubicBezTo>
                    <a:pt x="11122" y="8885"/>
                    <a:pt x="10901" y="9074"/>
                    <a:pt x="10681" y="9074"/>
                  </a:cubicBezTo>
                  <a:lnTo>
                    <a:pt x="8192" y="9074"/>
                  </a:lnTo>
                  <a:cubicBezTo>
                    <a:pt x="7971" y="9074"/>
                    <a:pt x="7751" y="8885"/>
                    <a:pt x="7751" y="8696"/>
                  </a:cubicBezTo>
                  <a:cubicBezTo>
                    <a:pt x="7751" y="8444"/>
                    <a:pt x="7971" y="8255"/>
                    <a:pt x="8192" y="8255"/>
                  </a:cubicBezTo>
                  <a:close/>
                  <a:moveTo>
                    <a:pt x="4233" y="5360"/>
                  </a:moveTo>
                  <a:cubicBezTo>
                    <a:pt x="4671" y="5360"/>
                    <a:pt x="5082" y="5531"/>
                    <a:pt x="5388" y="5860"/>
                  </a:cubicBezTo>
                  <a:cubicBezTo>
                    <a:pt x="5829" y="6301"/>
                    <a:pt x="5987" y="6868"/>
                    <a:pt x="5829" y="7467"/>
                  </a:cubicBezTo>
                  <a:cubicBezTo>
                    <a:pt x="5766" y="7751"/>
                    <a:pt x="5640" y="7971"/>
                    <a:pt x="5451" y="8192"/>
                  </a:cubicBezTo>
                  <a:cubicBezTo>
                    <a:pt x="6176" y="8601"/>
                    <a:pt x="6711" y="9389"/>
                    <a:pt x="6711" y="10334"/>
                  </a:cubicBezTo>
                  <a:cubicBezTo>
                    <a:pt x="6711" y="10555"/>
                    <a:pt x="6491" y="10744"/>
                    <a:pt x="6270" y="10744"/>
                  </a:cubicBezTo>
                  <a:lnTo>
                    <a:pt x="2143" y="10744"/>
                  </a:lnTo>
                  <a:cubicBezTo>
                    <a:pt x="1891" y="10744"/>
                    <a:pt x="1733" y="10555"/>
                    <a:pt x="1733" y="10303"/>
                  </a:cubicBezTo>
                  <a:cubicBezTo>
                    <a:pt x="1733" y="9357"/>
                    <a:pt x="2238" y="8570"/>
                    <a:pt x="3025" y="8129"/>
                  </a:cubicBezTo>
                  <a:cubicBezTo>
                    <a:pt x="2647" y="7688"/>
                    <a:pt x="2490" y="7121"/>
                    <a:pt x="2647" y="6553"/>
                  </a:cubicBezTo>
                  <a:cubicBezTo>
                    <a:pt x="2805" y="6018"/>
                    <a:pt x="3246" y="5577"/>
                    <a:pt x="3781" y="5419"/>
                  </a:cubicBezTo>
                  <a:cubicBezTo>
                    <a:pt x="3933" y="5379"/>
                    <a:pt x="4084" y="5360"/>
                    <a:pt x="4233" y="5360"/>
                  </a:cubicBezTo>
                  <a:close/>
                  <a:moveTo>
                    <a:pt x="10681" y="9893"/>
                  </a:moveTo>
                  <a:cubicBezTo>
                    <a:pt x="10901" y="9893"/>
                    <a:pt x="11059" y="10113"/>
                    <a:pt x="11059" y="10303"/>
                  </a:cubicBezTo>
                  <a:cubicBezTo>
                    <a:pt x="11122" y="10555"/>
                    <a:pt x="10901" y="10744"/>
                    <a:pt x="10681" y="10744"/>
                  </a:cubicBezTo>
                  <a:lnTo>
                    <a:pt x="8192" y="10744"/>
                  </a:lnTo>
                  <a:cubicBezTo>
                    <a:pt x="7971" y="10744"/>
                    <a:pt x="7751" y="10555"/>
                    <a:pt x="7751" y="10303"/>
                  </a:cubicBezTo>
                  <a:cubicBezTo>
                    <a:pt x="7751" y="10050"/>
                    <a:pt x="7971" y="9893"/>
                    <a:pt x="8192" y="9893"/>
                  </a:cubicBezTo>
                  <a:close/>
                  <a:moveTo>
                    <a:pt x="6396" y="0"/>
                  </a:moveTo>
                  <a:cubicBezTo>
                    <a:pt x="5483" y="0"/>
                    <a:pt x="4726" y="725"/>
                    <a:pt x="4726" y="1639"/>
                  </a:cubicBezTo>
                  <a:lnTo>
                    <a:pt x="4726" y="2458"/>
                  </a:lnTo>
                  <a:lnTo>
                    <a:pt x="1261" y="2458"/>
                  </a:lnTo>
                  <a:cubicBezTo>
                    <a:pt x="599" y="2458"/>
                    <a:pt x="1" y="3025"/>
                    <a:pt x="1" y="3686"/>
                  </a:cubicBezTo>
                  <a:lnTo>
                    <a:pt x="1" y="11122"/>
                  </a:lnTo>
                  <a:cubicBezTo>
                    <a:pt x="1" y="11815"/>
                    <a:pt x="568" y="12350"/>
                    <a:pt x="1261" y="12350"/>
                  </a:cubicBezTo>
                  <a:lnTo>
                    <a:pt x="11468" y="12350"/>
                  </a:lnTo>
                  <a:cubicBezTo>
                    <a:pt x="12130" y="12350"/>
                    <a:pt x="12697" y="11815"/>
                    <a:pt x="12697" y="11122"/>
                  </a:cubicBezTo>
                  <a:lnTo>
                    <a:pt x="12697" y="3686"/>
                  </a:lnTo>
                  <a:cubicBezTo>
                    <a:pt x="12760" y="3025"/>
                    <a:pt x="12162" y="2458"/>
                    <a:pt x="11500" y="2458"/>
                  </a:cubicBezTo>
                  <a:lnTo>
                    <a:pt x="8034" y="2458"/>
                  </a:lnTo>
                  <a:lnTo>
                    <a:pt x="8034" y="1639"/>
                  </a:lnTo>
                  <a:cubicBezTo>
                    <a:pt x="8034" y="725"/>
                    <a:pt x="7278" y="0"/>
                    <a:pt x="6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6130;p39"/>
            <p:cNvSpPr/>
            <p:nvPr/>
          </p:nvSpPr>
          <p:spPr>
            <a:xfrm>
              <a:off x="-59293650" y="3740025"/>
              <a:ext cx="14175" cy="14200"/>
            </a:xfrm>
            <a:custGeom>
              <a:avLst/>
              <a:gdLst/>
              <a:ahLst/>
              <a:cxnLst/>
              <a:rect l="l" t="t" r="r" b="b"/>
              <a:pathLst>
                <a:path w="567" h="568" extrusionOk="0">
                  <a:moveTo>
                    <a:pt x="284" y="0"/>
                  </a:moveTo>
                  <a:cubicBezTo>
                    <a:pt x="126" y="0"/>
                    <a:pt x="0" y="126"/>
                    <a:pt x="0" y="284"/>
                  </a:cubicBezTo>
                  <a:cubicBezTo>
                    <a:pt x="0" y="441"/>
                    <a:pt x="126" y="567"/>
                    <a:pt x="284" y="567"/>
                  </a:cubicBezTo>
                  <a:cubicBezTo>
                    <a:pt x="441" y="567"/>
                    <a:pt x="567" y="441"/>
                    <a:pt x="567" y="284"/>
                  </a:cubicBezTo>
                  <a:cubicBezTo>
                    <a:pt x="567" y="126"/>
                    <a:pt x="441" y="0"/>
                    <a:pt x="2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" name="Google Shape;6373;p39"/>
          <p:cNvGrpSpPr/>
          <p:nvPr/>
        </p:nvGrpSpPr>
        <p:grpSpPr>
          <a:xfrm>
            <a:off x="3224806" y="2299796"/>
            <a:ext cx="321073" cy="315086"/>
            <a:chOff x="1310075" y="3253275"/>
            <a:chExt cx="296950" cy="296150"/>
          </a:xfrm>
          <a:solidFill>
            <a:srgbClr val="FFFFFF"/>
          </a:solidFill>
        </p:grpSpPr>
        <p:sp>
          <p:nvSpPr>
            <p:cNvPr id="169" name="Google Shape;6374;p39"/>
            <p:cNvSpPr/>
            <p:nvPr/>
          </p:nvSpPr>
          <p:spPr>
            <a:xfrm>
              <a:off x="1423475" y="3359600"/>
              <a:ext cx="69350" cy="68550"/>
            </a:xfrm>
            <a:custGeom>
              <a:avLst/>
              <a:gdLst/>
              <a:ahLst/>
              <a:cxnLst/>
              <a:rect l="l" t="t" r="r" b="b"/>
              <a:pathLst>
                <a:path w="2774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55"/>
                  </a:cubicBezTo>
                  <a:cubicBezTo>
                    <a:pt x="1" y="2111"/>
                    <a:pt x="631" y="2741"/>
                    <a:pt x="1387" y="2741"/>
                  </a:cubicBezTo>
                  <a:cubicBezTo>
                    <a:pt x="2143" y="2741"/>
                    <a:pt x="2773" y="2111"/>
                    <a:pt x="2773" y="1355"/>
                  </a:cubicBezTo>
                  <a:cubicBezTo>
                    <a:pt x="2773" y="630"/>
                    <a:pt x="2143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6375;p39"/>
            <p:cNvSpPr/>
            <p:nvPr/>
          </p:nvSpPr>
          <p:spPr>
            <a:xfrm>
              <a:off x="1310075" y="3253275"/>
              <a:ext cx="296950" cy="296150"/>
            </a:xfrm>
            <a:custGeom>
              <a:avLst/>
              <a:gdLst/>
              <a:ahLst/>
              <a:cxnLst/>
              <a:rect l="l" t="t" r="r" b="b"/>
              <a:pathLst>
                <a:path w="11878" h="11846" extrusionOk="0">
                  <a:moveTo>
                    <a:pt x="5923" y="2111"/>
                  </a:moveTo>
                  <a:cubicBezTo>
                    <a:pt x="8003" y="2111"/>
                    <a:pt x="9735" y="3812"/>
                    <a:pt x="9735" y="5923"/>
                  </a:cubicBezTo>
                  <a:cubicBezTo>
                    <a:pt x="9735" y="8034"/>
                    <a:pt x="8034" y="9767"/>
                    <a:pt x="5923" y="9767"/>
                  </a:cubicBezTo>
                  <a:cubicBezTo>
                    <a:pt x="3844" y="9767"/>
                    <a:pt x="2080" y="8065"/>
                    <a:pt x="2080" y="5923"/>
                  </a:cubicBezTo>
                  <a:cubicBezTo>
                    <a:pt x="2111" y="3844"/>
                    <a:pt x="3844" y="2111"/>
                    <a:pt x="5923" y="2111"/>
                  </a:cubicBezTo>
                  <a:close/>
                  <a:moveTo>
                    <a:pt x="5262" y="0"/>
                  </a:moveTo>
                  <a:cubicBezTo>
                    <a:pt x="5104" y="0"/>
                    <a:pt x="4947" y="95"/>
                    <a:pt x="4884" y="252"/>
                  </a:cubicBezTo>
                  <a:lnTo>
                    <a:pt x="4726" y="1166"/>
                  </a:lnTo>
                  <a:cubicBezTo>
                    <a:pt x="4253" y="1292"/>
                    <a:pt x="3844" y="1481"/>
                    <a:pt x="3434" y="1733"/>
                  </a:cubicBezTo>
                  <a:lnTo>
                    <a:pt x="2678" y="1197"/>
                  </a:lnTo>
                  <a:cubicBezTo>
                    <a:pt x="2641" y="1160"/>
                    <a:pt x="2584" y="1142"/>
                    <a:pt x="2523" y="1142"/>
                  </a:cubicBezTo>
                  <a:cubicBezTo>
                    <a:pt x="2429" y="1142"/>
                    <a:pt x="2326" y="1184"/>
                    <a:pt x="2269" y="1260"/>
                  </a:cubicBezTo>
                  <a:lnTo>
                    <a:pt x="1260" y="2237"/>
                  </a:lnTo>
                  <a:cubicBezTo>
                    <a:pt x="1166" y="2363"/>
                    <a:pt x="1166" y="2552"/>
                    <a:pt x="1229" y="2678"/>
                  </a:cubicBezTo>
                  <a:lnTo>
                    <a:pt x="1733" y="3403"/>
                  </a:lnTo>
                  <a:cubicBezTo>
                    <a:pt x="1512" y="3812"/>
                    <a:pt x="1323" y="4253"/>
                    <a:pt x="1197" y="4726"/>
                  </a:cubicBezTo>
                  <a:lnTo>
                    <a:pt x="284" y="4883"/>
                  </a:lnTo>
                  <a:cubicBezTo>
                    <a:pt x="126" y="4915"/>
                    <a:pt x="0" y="5041"/>
                    <a:pt x="0" y="5230"/>
                  </a:cubicBezTo>
                  <a:lnTo>
                    <a:pt x="0" y="6616"/>
                  </a:lnTo>
                  <a:cubicBezTo>
                    <a:pt x="0" y="6805"/>
                    <a:pt x="126" y="6963"/>
                    <a:pt x="284" y="6963"/>
                  </a:cubicBezTo>
                  <a:lnTo>
                    <a:pt x="1197" y="7120"/>
                  </a:lnTo>
                  <a:cubicBezTo>
                    <a:pt x="1292" y="7593"/>
                    <a:pt x="1512" y="8002"/>
                    <a:pt x="1733" y="8412"/>
                  </a:cubicBezTo>
                  <a:lnTo>
                    <a:pt x="1229" y="9168"/>
                  </a:lnTo>
                  <a:cubicBezTo>
                    <a:pt x="1103" y="9263"/>
                    <a:pt x="1166" y="9483"/>
                    <a:pt x="1260" y="9578"/>
                  </a:cubicBezTo>
                  <a:lnTo>
                    <a:pt x="2269" y="10586"/>
                  </a:lnTo>
                  <a:cubicBezTo>
                    <a:pt x="2321" y="10638"/>
                    <a:pt x="2411" y="10661"/>
                    <a:pt x="2497" y="10661"/>
                  </a:cubicBezTo>
                  <a:cubicBezTo>
                    <a:pt x="2568" y="10661"/>
                    <a:pt x="2636" y="10646"/>
                    <a:pt x="2678" y="10617"/>
                  </a:cubicBezTo>
                  <a:lnTo>
                    <a:pt x="3434" y="10113"/>
                  </a:lnTo>
                  <a:cubicBezTo>
                    <a:pt x="3844" y="10334"/>
                    <a:pt x="4253" y="10554"/>
                    <a:pt x="4726" y="10649"/>
                  </a:cubicBezTo>
                  <a:lnTo>
                    <a:pt x="4884" y="11562"/>
                  </a:lnTo>
                  <a:cubicBezTo>
                    <a:pt x="4947" y="11720"/>
                    <a:pt x="5041" y="11846"/>
                    <a:pt x="5262" y="11846"/>
                  </a:cubicBezTo>
                  <a:lnTo>
                    <a:pt x="6616" y="11846"/>
                  </a:lnTo>
                  <a:cubicBezTo>
                    <a:pt x="6774" y="11846"/>
                    <a:pt x="6931" y="11720"/>
                    <a:pt x="6994" y="11562"/>
                  </a:cubicBezTo>
                  <a:lnTo>
                    <a:pt x="7152" y="10649"/>
                  </a:lnTo>
                  <a:cubicBezTo>
                    <a:pt x="7624" y="10523"/>
                    <a:pt x="8034" y="10334"/>
                    <a:pt x="8444" y="10113"/>
                  </a:cubicBezTo>
                  <a:lnTo>
                    <a:pt x="9200" y="10617"/>
                  </a:lnTo>
                  <a:cubicBezTo>
                    <a:pt x="9242" y="10646"/>
                    <a:pt x="9310" y="10661"/>
                    <a:pt x="9381" y="10661"/>
                  </a:cubicBezTo>
                  <a:cubicBezTo>
                    <a:pt x="9467" y="10661"/>
                    <a:pt x="9557" y="10638"/>
                    <a:pt x="9609" y="10586"/>
                  </a:cubicBezTo>
                  <a:lnTo>
                    <a:pt x="10617" y="9578"/>
                  </a:lnTo>
                  <a:cubicBezTo>
                    <a:pt x="10712" y="9483"/>
                    <a:pt x="10712" y="9263"/>
                    <a:pt x="10649" y="9168"/>
                  </a:cubicBezTo>
                  <a:lnTo>
                    <a:pt x="10145" y="8412"/>
                  </a:lnTo>
                  <a:cubicBezTo>
                    <a:pt x="10365" y="8002"/>
                    <a:pt x="10554" y="7593"/>
                    <a:pt x="10680" y="7120"/>
                  </a:cubicBezTo>
                  <a:lnTo>
                    <a:pt x="11594" y="6963"/>
                  </a:lnTo>
                  <a:cubicBezTo>
                    <a:pt x="11752" y="6900"/>
                    <a:pt x="11878" y="6805"/>
                    <a:pt x="11878" y="6616"/>
                  </a:cubicBezTo>
                  <a:lnTo>
                    <a:pt x="11878" y="5230"/>
                  </a:lnTo>
                  <a:cubicBezTo>
                    <a:pt x="11878" y="5072"/>
                    <a:pt x="11752" y="4915"/>
                    <a:pt x="11594" y="4883"/>
                  </a:cubicBezTo>
                  <a:lnTo>
                    <a:pt x="10680" y="4726"/>
                  </a:lnTo>
                  <a:cubicBezTo>
                    <a:pt x="10554" y="4253"/>
                    <a:pt x="10365" y="3812"/>
                    <a:pt x="10145" y="3403"/>
                  </a:cubicBezTo>
                  <a:lnTo>
                    <a:pt x="10649" y="2678"/>
                  </a:lnTo>
                  <a:cubicBezTo>
                    <a:pt x="10775" y="2552"/>
                    <a:pt x="10712" y="2363"/>
                    <a:pt x="10617" y="2237"/>
                  </a:cubicBezTo>
                  <a:lnTo>
                    <a:pt x="9609" y="1260"/>
                  </a:lnTo>
                  <a:cubicBezTo>
                    <a:pt x="9554" y="1187"/>
                    <a:pt x="9455" y="1156"/>
                    <a:pt x="9364" y="1156"/>
                  </a:cubicBezTo>
                  <a:cubicBezTo>
                    <a:pt x="9300" y="1156"/>
                    <a:pt x="9239" y="1171"/>
                    <a:pt x="9200" y="1197"/>
                  </a:cubicBezTo>
                  <a:lnTo>
                    <a:pt x="8444" y="1733"/>
                  </a:lnTo>
                  <a:cubicBezTo>
                    <a:pt x="8034" y="1481"/>
                    <a:pt x="7624" y="1292"/>
                    <a:pt x="7152" y="1166"/>
                  </a:cubicBezTo>
                  <a:lnTo>
                    <a:pt x="6994" y="252"/>
                  </a:lnTo>
                  <a:cubicBezTo>
                    <a:pt x="6931" y="95"/>
                    <a:pt x="6837" y="0"/>
                    <a:pt x="66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6376;p39"/>
            <p:cNvSpPr/>
            <p:nvPr/>
          </p:nvSpPr>
          <p:spPr>
            <a:xfrm>
              <a:off x="1399850" y="3426550"/>
              <a:ext cx="116600" cy="52800"/>
            </a:xfrm>
            <a:custGeom>
              <a:avLst/>
              <a:gdLst/>
              <a:ahLst/>
              <a:cxnLst/>
              <a:rect l="l" t="t" r="r" b="b"/>
              <a:pathLst>
                <a:path w="4664" h="2112" extrusionOk="0">
                  <a:moveTo>
                    <a:pt x="725" y="0"/>
                  </a:moveTo>
                  <a:cubicBezTo>
                    <a:pt x="410" y="252"/>
                    <a:pt x="127" y="662"/>
                    <a:pt x="1" y="1103"/>
                  </a:cubicBezTo>
                  <a:cubicBezTo>
                    <a:pt x="599" y="1733"/>
                    <a:pt x="1387" y="2111"/>
                    <a:pt x="2332" y="2111"/>
                  </a:cubicBezTo>
                  <a:cubicBezTo>
                    <a:pt x="3246" y="2111"/>
                    <a:pt x="4065" y="1733"/>
                    <a:pt x="4664" y="1103"/>
                  </a:cubicBezTo>
                  <a:cubicBezTo>
                    <a:pt x="4538" y="662"/>
                    <a:pt x="4254" y="252"/>
                    <a:pt x="3939" y="0"/>
                  </a:cubicBezTo>
                  <a:cubicBezTo>
                    <a:pt x="3561" y="473"/>
                    <a:pt x="2994" y="788"/>
                    <a:pt x="2332" y="788"/>
                  </a:cubicBezTo>
                  <a:cubicBezTo>
                    <a:pt x="1702" y="788"/>
                    <a:pt x="1103" y="473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007" y="0"/>
            <a:ext cx="1767993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915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PRIORITY 4 - SOCIAL INNOVATIONS</a:t>
            </a: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151" y="1263408"/>
            <a:ext cx="807265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sym typeface="Barlow Condensed SemiBold"/>
              </a:rPr>
              <a:t>SPECIFIC OBJECTIVE 1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(Art. 4 (1) (а) of Regulation 2021/1057 on ESF+) </a:t>
            </a:r>
            <a:endParaRPr lang="bg-BG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/>
              <a:t>IMPROVING ACCESS TO EMPLOYMENT AND ACTIVATION MEASURES FOR ALL JOBSEEKERS, IN PARTICULAR YOUNG PEOPLE</a:t>
            </a:r>
            <a:endParaRPr lang="bg-BG" dirty="0"/>
          </a:p>
          <a:p>
            <a:endParaRPr lang="en-US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/>
              <a:t>EUR 8 000 000 - for innovative projects in the field of </a:t>
            </a:r>
            <a:r>
              <a:rPr lang="en-US" dirty="0" err="1"/>
              <a:t>labour</a:t>
            </a:r>
            <a:r>
              <a:rPr lang="en-US" dirty="0"/>
              <a:t> market </a:t>
            </a:r>
            <a:endParaRPr lang="bg-BG" dirty="0"/>
          </a:p>
          <a:p>
            <a:pPr>
              <a:spcAft>
                <a:spcPts val="600"/>
              </a:spcAft>
            </a:pPr>
            <a:endParaRPr lang="bg-BG" dirty="0"/>
          </a:p>
          <a:p>
            <a:r>
              <a:rPr lang="bg-BG" b="1" dirty="0">
                <a:solidFill>
                  <a:srgbClr val="002060"/>
                </a:solidFill>
              </a:rPr>
              <a:t>SPECIFIC OBJECTIVE </a:t>
            </a:r>
            <a:r>
              <a:rPr lang="en-US" b="1" dirty="0">
                <a:solidFill>
                  <a:srgbClr val="002060"/>
                </a:solidFill>
              </a:rPr>
              <a:t>2 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bg-BG" dirty="0" err="1">
                <a:solidFill>
                  <a:schemeClr val="accent2">
                    <a:lumMod val="75000"/>
                  </a:schemeClr>
                </a:solidFill>
              </a:rPr>
              <a:t>Art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</a:rPr>
              <a:t>. 4 (1) (к) </a:t>
            </a:r>
            <a:r>
              <a:rPr lang="bg-BG" dirty="0" err="1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bg-BG" dirty="0" err="1">
                <a:solidFill>
                  <a:schemeClr val="accent2">
                    <a:lumMod val="75000"/>
                  </a:schemeClr>
                </a:solidFill>
              </a:rPr>
              <a:t>Regulation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</a:rPr>
              <a:t> 2021/1057)</a:t>
            </a:r>
          </a:p>
          <a:p>
            <a:r>
              <a:rPr lang="bg-BG" dirty="0"/>
              <a:t>ENHANCING EQUAL AND TIMELY ACCESS TO QUALITY, SUSTAINABLE AND AFFORDABLE SERVICES</a:t>
            </a:r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EUR 2 000 000 - innovations in the social sphere</a:t>
            </a:r>
          </a:p>
          <a:p>
            <a:endParaRPr lang="en-US" dirty="0"/>
          </a:p>
          <a:p>
            <a:endParaRPr lang="bg-BG" dirty="0"/>
          </a:p>
          <a:p>
            <a:r>
              <a:rPr lang="en-US" b="1" dirty="0">
                <a:solidFill>
                  <a:srgbClr val="002060"/>
                </a:solidFill>
              </a:rPr>
              <a:t>Total budget for social innovations:</a:t>
            </a:r>
            <a:r>
              <a:rPr lang="en-US" dirty="0">
                <a:solidFill>
                  <a:srgbClr val="002060"/>
                </a:solidFill>
              </a:rPr>
              <a:t>  EUR 10 000 000</a:t>
            </a:r>
            <a:endParaRPr lang="bg-BG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Indicator:</a:t>
            </a:r>
            <a:r>
              <a:rPr lang="en-US" dirty="0">
                <a:solidFill>
                  <a:srgbClr val="002060"/>
                </a:solidFill>
              </a:rPr>
              <a:t> At least </a:t>
            </a:r>
            <a:r>
              <a:rPr lang="bg-BG" dirty="0">
                <a:solidFill>
                  <a:srgbClr val="002060"/>
                </a:solidFill>
              </a:rPr>
              <a:t>200 </a:t>
            </a:r>
            <a:r>
              <a:rPr lang="en-US" dirty="0">
                <a:solidFill>
                  <a:srgbClr val="002060"/>
                </a:solidFill>
              </a:rPr>
              <a:t>social innovations supported</a:t>
            </a:r>
            <a:endParaRPr lang="bg-BG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007" y="0"/>
            <a:ext cx="1767993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33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COMMON ACTIVITIES </a:t>
            </a: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8208" y="1541901"/>
            <a:ext cx="807265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dirty="0"/>
              <a:t>Introduction of social innovations in the respective field - </a:t>
            </a:r>
            <a:r>
              <a:rPr lang="en-US" dirty="0" err="1"/>
              <a:t>labour</a:t>
            </a:r>
            <a:r>
              <a:rPr lang="en-US" dirty="0"/>
              <a:t> market and social policy</a:t>
            </a:r>
            <a:endParaRPr lang="bg-BG" dirty="0"/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dirty="0"/>
              <a:t>Development of innovative ideas for practices, products, services and models</a:t>
            </a:r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dirty="0"/>
              <a:t>Piloting of the developed innovative approaches and models</a:t>
            </a:r>
            <a:endParaRPr lang="bg-BG" dirty="0"/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dirty="0"/>
              <a:t>Social experimentation by adapting and/or validating innovative models, practices, services and products</a:t>
            </a:r>
            <a:endParaRPr lang="bg-BG" dirty="0"/>
          </a:p>
          <a:p>
            <a:r>
              <a:rPr lang="en-US" i="1" dirty="0"/>
              <a:t>	</a:t>
            </a:r>
          </a:p>
          <a:p>
            <a:endParaRPr lang="en-US" i="1" dirty="0"/>
          </a:p>
          <a:p>
            <a:pPr algn="ctr"/>
            <a:r>
              <a:rPr lang="en-US" i="1" dirty="0">
                <a:solidFill>
                  <a:srgbClr val="002060"/>
                </a:solidFill>
              </a:rPr>
              <a:t>Response to social needs and creation of new social relationships 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007" y="0"/>
            <a:ext cx="1767993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13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ACTIVITIES IN THE FIELD OF LABOUR MARKET </a:t>
            </a: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621" y="1166499"/>
            <a:ext cx="774035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/>
              <a:t>Implementation of social innovations in relation to the introduction of new forms of employment and optimization of work processes</a:t>
            </a:r>
            <a:endParaRPr lang="bg-BG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/>
              <a:t>Creation and development of social innovations in the context of corporate social responsibility (CSR)</a:t>
            </a:r>
            <a:endParaRPr lang="bg-BG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/>
              <a:t>Implementing new approaches for quality and sustainable green and white jobs, including in the ICT</a:t>
            </a:r>
            <a:endParaRPr lang="bg-BG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/>
              <a:t>Testing new approaches to promote internal </a:t>
            </a:r>
            <a:r>
              <a:rPr lang="en-US" dirty="0" err="1"/>
              <a:t>labour</a:t>
            </a:r>
            <a:r>
              <a:rPr lang="en-US" dirty="0"/>
              <a:t> mobility</a:t>
            </a:r>
            <a:endParaRPr lang="bg-BG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/>
              <a:t>Stimulating innovative activities to create and enhance the competitiveness of social enterprises</a:t>
            </a:r>
            <a:endParaRPr lang="bg-BG" dirty="0"/>
          </a:p>
          <a:p>
            <a:endParaRPr lang="en-US" dirty="0"/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Main target groups: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inactive and unemployed people, incl. long-term unemployed;  youth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marginalized communities such as the Roma; disadvantaged participants</a:t>
            </a:r>
            <a:endParaRPr lang="bg-B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employed in social organizations; employees and self-employed</a:t>
            </a:r>
            <a:endParaRPr lang="bg-BG" dirty="0"/>
          </a:p>
          <a:p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007" y="0"/>
            <a:ext cx="1767993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93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ALMA - AIM, LEARN, MASTER, ACHIEVE</a:t>
            </a: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1217" y="1124458"/>
            <a:ext cx="78339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39665" y="1267858"/>
            <a:ext cx="7898295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/>
              <a:t>Support to young disadvantaged people to improve their employment opportunities through participation in cross-border cooperation measures, incl. internships abroad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/>
              <a:t>Budget: EUR 1 500 000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Three phases of participation:</a:t>
            </a:r>
          </a:p>
          <a:p>
            <a:pPr marL="342900" indent="-342900">
              <a:spcBef>
                <a:spcPts val="600"/>
              </a:spcBef>
              <a:buAutoNum type="arabicParenR"/>
            </a:pPr>
            <a:r>
              <a:rPr lang="en-US" dirty="0"/>
              <a:t>provision of training and consultation in Bulgaria</a:t>
            </a:r>
          </a:p>
          <a:p>
            <a:pPr marL="342900" indent="-342900">
              <a:spcBef>
                <a:spcPts val="600"/>
              </a:spcBef>
              <a:buAutoNum type="arabicParenR"/>
            </a:pPr>
            <a:r>
              <a:rPr lang="en-US" dirty="0"/>
              <a:t>work in another EU Member state for a period of 2 to 6 months</a:t>
            </a:r>
          </a:p>
          <a:p>
            <a:pPr marL="342900" indent="-342900">
              <a:spcBef>
                <a:spcPts val="600"/>
              </a:spcBef>
              <a:buAutoNum type="arabicParenR"/>
            </a:pPr>
            <a:r>
              <a:rPr lang="en-US" dirty="0"/>
              <a:t>support for finding employment opportunities in Bulgaria upon returning</a:t>
            </a:r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/>
              <a:t>100 young people to be involved in ALMA interventions</a:t>
            </a:r>
          </a:p>
          <a:p>
            <a:pPr marL="342900" indent="-342900">
              <a:spcBef>
                <a:spcPts val="600"/>
              </a:spcBef>
              <a:buAutoNum type="arabicParenR"/>
            </a:pPr>
            <a:endParaRPr lang="en-US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007" y="0"/>
            <a:ext cx="1767993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758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ACTIVITIES IN THE FIELD OF SOCIAL INCLUSION</a:t>
            </a: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1445" y="1124458"/>
            <a:ext cx="777368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/>
              <a:t>Innovative tools and models in the provision of care services for vulnerable groups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/>
              <a:t>Innovative home and community-based services for people with disabilities, elderly, people unable to self-care; person-</a:t>
            </a:r>
            <a:r>
              <a:rPr lang="en-US" dirty="0" err="1"/>
              <a:t>centred</a:t>
            </a:r>
            <a:r>
              <a:rPr lang="en-US" dirty="0"/>
              <a:t> care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/>
              <a:t>Modernizing the social protection systems, promoting access to social protection, improving accessibility for people with disabilities and increasing the efficiency of the social services/social care system</a:t>
            </a:r>
          </a:p>
          <a:p>
            <a:pPr lvl="0">
              <a:spcBef>
                <a:spcPts val="600"/>
              </a:spcBef>
            </a:pPr>
            <a:endParaRPr lang="en-US" dirty="0"/>
          </a:p>
          <a:p>
            <a:pPr lvl="0">
              <a:spcBef>
                <a:spcPts val="600"/>
              </a:spcBef>
            </a:pPr>
            <a:endParaRPr lang="en-US" dirty="0"/>
          </a:p>
          <a:p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Main target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disadvantaged participants and their families</a:t>
            </a:r>
            <a:endParaRPr lang="bg-B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children at risk and their families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children, youth and adults, incl. people with disabilities, using social services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employees in health and social services, in residential care services; other employees involved in the social protection system</a:t>
            </a:r>
            <a:endParaRPr lang="bg-BG" dirty="0"/>
          </a:p>
          <a:p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007" y="0"/>
            <a:ext cx="1767993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975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26"/>
          <p:cNvSpPr txBox="1">
            <a:spLocks noGrp="1"/>
          </p:cNvSpPr>
          <p:nvPr>
            <p:ph type="ctrTitle"/>
          </p:nvPr>
        </p:nvSpPr>
        <p:spPr>
          <a:xfrm>
            <a:off x="1020516" y="1056805"/>
            <a:ext cx="5999106" cy="19798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br>
              <a:rPr lang="en-US" sz="4000" dirty="0">
                <a:solidFill>
                  <a:srgbClr val="002060"/>
                </a:solidFill>
                <a:latin typeface="Barlow Condensed SemiBold" panose="020B0604020202020204" charset="0"/>
              </a:rPr>
            </a:br>
            <a:r>
              <a:rPr lang="en-US" sz="4000" dirty="0">
                <a:solidFill>
                  <a:srgbClr val="002060"/>
                </a:solidFill>
                <a:latin typeface="Barlow Condensed SemiBold" panose="020B0604020202020204" charset="0"/>
              </a:rPr>
              <a:t>Thank you for your attention</a:t>
            </a:r>
            <a:r>
              <a:rPr lang="bg-BG" sz="4000" dirty="0">
                <a:solidFill>
                  <a:srgbClr val="002060"/>
                </a:solidFill>
                <a:latin typeface="Garamond" panose="02020404030301010803" pitchFamily="18" charset="0"/>
              </a:rPr>
              <a:t>!</a:t>
            </a:r>
            <a:br>
              <a:rPr lang="bg-BG" sz="2000" dirty="0">
                <a:latin typeface="Garamond" panose="02020404030301010803" pitchFamily="18" charset="0"/>
              </a:rPr>
            </a:br>
            <a:br>
              <a:rPr lang="en-US" sz="2000" b="1" dirty="0">
                <a:latin typeface="Garamond" panose="02020404030301010803" pitchFamily="18" charset="0"/>
              </a:rPr>
            </a:br>
            <a:br>
              <a:rPr lang="en-US" sz="1400" b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br>
              <a:rPr lang="en-US" sz="1400" b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br>
              <a:rPr lang="en-US" sz="1400" b="1" dirty="0">
                <a:latin typeface="Garamond" panose="02020404030301010803" pitchFamily="18" charset="0"/>
              </a:rPr>
            </a:br>
            <a:br>
              <a:rPr lang="bg-BG" sz="1200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endParaRPr sz="1200" dirty="0">
              <a:latin typeface="Garamond" panose="020204040303010108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67993" cy="3718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20069" y="2828991"/>
            <a:ext cx="38896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1200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</a:br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Ministry of </a:t>
            </a:r>
            <a:r>
              <a:rPr lang="en-US" b="1" dirty="0" err="1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Labour</a:t>
            </a:r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 and Social Policy</a:t>
            </a:r>
            <a:br>
              <a:rPr lang="en-US" b="1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</a:br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General Directorate “European Funds, International </a:t>
            </a:r>
            <a:r>
              <a:rPr lang="en-US" dirty="0" err="1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Programmes</a:t>
            </a:r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 and Projects”</a:t>
            </a:r>
            <a:br>
              <a:rPr lang="bg-BG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</a:br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2, </a:t>
            </a:r>
            <a:r>
              <a:rPr lang="en-US" dirty="0" err="1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Triaditza</a:t>
            </a:r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Str</a:t>
            </a:r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, Sofia 1051, Bulgaria</a:t>
            </a:r>
            <a:br>
              <a:rPr lang="ru-RU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</a:br>
            <a:r>
              <a:rPr lang="ru-RU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Т</a:t>
            </a:r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el</a:t>
            </a:r>
            <a:r>
              <a:rPr lang="ru-RU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: 0</a:t>
            </a:r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0359 </a:t>
            </a:r>
            <a:r>
              <a:rPr lang="ru-RU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2 8119 600</a:t>
            </a:r>
            <a:br>
              <a:rPr lang="ru-RU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</a:br>
            <a:r>
              <a:rPr lang="ru-RU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Email: </a:t>
            </a:r>
            <a:r>
              <a:rPr lang="ru-RU" dirty="0">
                <a:solidFill>
                  <a:srgbClr val="FF823B">
                    <a:lumMod val="75000"/>
                  </a:srgbClr>
                </a:solidFill>
                <a:latin typeface="Garamond" panose="02020404030301010803" pitchFamily="18" charset="0"/>
                <a:sym typeface="Barlow Condensed Medium"/>
                <a:hlinkClick r:id="rId4"/>
              </a:rPr>
              <a:t>efipp@mlsp.government.bg</a:t>
            </a:r>
            <a:r>
              <a:rPr lang="ru-RU" dirty="0">
                <a:solidFill>
                  <a:srgbClr val="FF823B">
                    <a:lumMod val="75000"/>
                  </a:srgbClr>
                </a:solidFill>
                <a:latin typeface="Garamond" panose="02020404030301010803" pitchFamily="18" charset="0"/>
                <a:sym typeface="Barlow Condensed Medium"/>
              </a:rPr>
              <a:t> </a:t>
            </a:r>
            <a:br>
              <a:rPr lang="ru-RU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</a:br>
            <a:r>
              <a:rPr lang="ru-RU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</a:rPr>
              <a:t> </a:t>
            </a:r>
            <a:r>
              <a:rPr lang="ru-RU" dirty="0">
                <a:solidFill>
                  <a:srgbClr val="002060"/>
                </a:solidFill>
                <a:latin typeface="Garamond" panose="02020404030301010803" pitchFamily="18" charset="0"/>
                <a:sym typeface="Barlow Condensed Medium"/>
                <a:hlinkClick r:id="rId5"/>
              </a:rPr>
              <a:t>https://esf.bg/</a:t>
            </a:r>
            <a:r>
              <a:rPr lang="ru-RU" dirty="0">
                <a:solidFill>
                  <a:srgbClr val="434343"/>
                </a:solidFill>
                <a:latin typeface="Garamond" panose="02020404030301010803" pitchFamily="18" charset="0"/>
                <a:sym typeface="Barlow Condensed Medium"/>
                <a:hlinkClick r:id="rId5"/>
              </a:rPr>
              <a:t> </a:t>
            </a:r>
            <a:endParaRPr lang="bg-B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y Creative CV by slidesgo">
  <a:themeElements>
    <a:clrScheme name="Simple Light">
      <a:dk1>
        <a:srgbClr val="E9E6E1"/>
      </a:dk1>
      <a:lt1>
        <a:srgbClr val="434343"/>
      </a:lt1>
      <a:dk2>
        <a:srgbClr val="0C2E3A"/>
      </a:dk2>
      <a:lt2>
        <a:srgbClr val="018790"/>
      </a:lt2>
      <a:accent1>
        <a:srgbClr val="FFD497"/>
      </a:accent1>
      <a:accent2>
        <a:srgbClr val="1DCDC3"/>
      </a:accent2>
      <a:accent3>
        <a:srgbClr val="78001B"/>
      </a:accent3>
      <a:accent4>
        <a:srgbClr val="F5340B"/>
      </a:accent4>
      <a:accent5>
        <a:srgbClr val="FF823B"/>
      </a:accent5>
      <a:accent6>
        <a:srgbClr val="FFA73B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3904</TotalTime>
  <Words>620</Words>
  <Application>Microsoft Macintosh PowerPoint</Application>
  <PresentationFormat>On-screen Show (16:9)</PresentationFormat>
  <Paragraphs>72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Barlow Condensed SemiBold</vt:lpstr>
      <vt:lpstr>Garamond</vt:lpstr>
      <vt:lpstr>Arvo</vt:lpstr>
      <vt:lpstr>Wingdings</vt:lpstr>
      <vt:lpstr>Arial</vt:lpstr>
      <vt:lpstr>Barlow Condensed Medium</vt:lpstr>
      <vt:lpstr>My Creative CV by slidesgo</vt:lpstr>
      <vt:lpstr>  HUMAN RESOURCES DEVELOPMENT PROGRAMME 2021-2027  Ministry of Labour and Social Policy Bulgaria  </vt:lpstr>
      <vt:lpstr>TOTAL PROGRAMME BUDGET – EUR 1 967 512 066</vt:lpstr>
      <vt:lpstr>PRIORITY 4 - SOCIAL INNOVATIONS</vt:lpstr>
      <vt:lpstr>COMMON ACTIVITIES </vt:lpstr>
      <vt:lpstr>ACTIVITIES IN THE FIELD OF LABOUR MARKET </vt:lpstr>
      <vt:lpstr>ALMA - AIM, LEARN, MASTER, ACHIEVE</vt:lpstr>
      <vt:lpstr>ACTIVITIES IN THE FIELD OF SOCIAL INCLUSION</vt:lpstr>
      <vt:lpstr> Thank you for your attention!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 PRESENTATION</dc:title>
  <dc:creator>Miglena Slavova</dc:creator>
  <cp:lastModifiedBy>Denitsa Lozanova</cp:lastModifiedBy>
  <cp:revision>631</cp:revision>
  <dcterms:modified xsi:type="dcterms:W3CDTF">2022-10-10T06:54:19Z</dcterms:modified>
</cp:coreProperties>
</file>