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64" r:id="rId3"/>
    <p:sldId id="265" r:id="rId4"/>
    <p:sldId id="258" r:id="rId5"/>
    <p:sldId id="266" r:id="rId6"/>
    <p:sldId id="261" r:id="rId7"/>
    <p:sldId id="267" r:id="rId8"/>
    <p:sldId id="268" r:id="rId9"/>
    <p:sldId id="269" r:id="rId10"/>
    <p:sldId id="272" r:id="rId11"/>
    <p:sldId id="273" r:id="rId12"/>
    <p:sldId id="270" r:id="rId13"/>
    <p:sldId id="271" r:id="rId14"/>
    <p:sldId id="263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4A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808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-munkalap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-munkalap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Tabelle1!$H$75</c:f>
              <c:strCache>
                <c:ptCount val="1"/>
                <c:pt idx="0">
                  <c:v>Strongly agree </c:v>
                </c:pt>
              </c:strCache>
            </c:strRef>
          </c:tx>
          <c:spPr>
            <a:solidFill>
              <a:srgbClr val="B01E2D"/>
            </a:solidFill>
            <a:ln w="3175">
              <a:solidFill>
                <a:srgbClr val="B01E2D"/>
              </a:solidFill>
              <a:prstDash val="solid"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213E-4524-87C2-A6EE0617CC94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13E-4524-87C2-A6EE0617CC9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213E-4524-87C2-A6EE0617CC9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13E-4524-87C2-A6EE0617CC94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213E-4524-87C2-A6EE0617CC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Tabelle1!$G$76:$G$80</c:f>
              <c:strCache>
                <c:ptCount val="5"/>
                <c:pt idx="0">
                  <c:v>Measures and projects initiated by the government or a public authority can be compatible with the principles of social innovation as well ("top-down")</c:v>
                </c:pt>
                <c:pt idx="1">
                  <c:v>Social innovative projects must follow a bottom-up approach, i.e. changes are initiated by those affected. </c:v>
                </c:pt>
                <c:pt idx="2">
                  <c:v>Social innovation must promote cooperation between civil society stakeholders and administrative authorities</c:v>
                </c:pt>
                <c:pt idx="3">
                  <c:v>Social innovation must contribute to the improved participation of those groups that are restricted in their scope of action (keyword: "empowerment")</c:v>
                </c:pt>
                <c:pt idx="4">
                  <c:v>Social innovation can also include projects/initiatives on a local level and does not necessarily have to claim to have a supra-regional impact.</c:v>
                </c:pt>
              </c:strCache>
            </c:strRef>
          </c:cat>
          <c:val>
            <c:numRef>
              <c:f>Tabelle1!$H$76:$H$80</c:f>
              <c:numCache>
                <c:formatCode>0%</c:formatCode>
                <c:ptCount val="5"/>
                <c:pt idx="0">
                  <c:v>0.23400000000000001</c:v>
                </c:pt>
                <c:pt idx="1">
                  <c:v>0.23300000000000001</c:v>
                </c:pt>
                <c:pt idx="2">
                  <c:v>0.34300000000000003</c:v>
                </c:pt>
                <c:pt idx="3">
                  <c:v>0.59099999999999997</c:v>
                </c:pt>
                <c:pt idx="4">
                  <c:v>0.83499999999999996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13E-4524-87C2-A6EE0617CC94}"/>
            </c:ext>
          </c:extLst>
        </c:ser>
        <c:ser>
          <c:idx val="1"/>
          <c:order val="1"/>
          <c:tx>
            <c:strRef>
              <c:f>Tabelle1!$I$75</c:f>
              <c:strCache>
                <c:ptCount val="1"/>
                <c:pt idx="0">
                  <c:v>Rather agree</c:v>
                </c:pt>
              </c:strCache>
            </c:strRef>
          </c:tx>
          <c:spPr>
            <a:solidFill>
              <a:srgbClr val="D79B7A"/>
            </a:solidFill>
            <a:ln w="3175">
              <a:solidFill>
                <a:srgbClr val="D79B7A"/>
              </a:solidFill>
              <a:prstDash val="solid"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213E-4524-87C2-A6EE0617CC94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213E-4524-87C2-A6EE0617CC9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213E-4524-87C2-A6EE0617CC9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213E-4524-87C2-A6EE0617CC94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213E-4524-87C2-A6EE0617CC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Tabelle1!$G$76:$G$80</c:f>
              <c:strCache>
                <c:ptCount val="5"/>
                <c:pt idx="0">
                  <c:v>Measures and projects initiated by the government or a public authority can be compatible with the principles of social innovation as well ("top-down")</c:v>
                </c:pt>
                <c:pt idx="1">
                  <c:v>Social innovative projects must follow a bottom-up approach, i.e. changes are initiated by those affected. </c:v>
                </c:pt>
                <c:pt idx="2">
                  <c:v>Social innovation must promote cooperation between civil society stakeholders and administrative authorities</c:v>
                </c:pt>
                <c:pt idx="3">
                  <c:v>Social innovation must contribute to the improved participation of those groups that are restricted in their scope of action (keyword: "empowerment")</c:v>
                </c:pt>
                <c:pt idx="4">
                  <c:v>Social innovation can also include projects/initiatives on a local level and does not necessarily have to claim to have a supra-regional impact.</c:v>
                </c:pt>
              </c:strCache>
            </c:strRef>
          </c:cat>
          <c:val>
            <c:numRef>
              <c:f>Tabelle1!$I$76:$I$80</c:f>
              <c:numCache>
                <c:formatCode>0%</c:formatCode>
                <c:ptCount val="5"/>
                <c:pt idx="0">
                  <c:v>0.504</c:v>
                </c:pt>
                <c:pt idx="1">
                  <c:v>0.48699999999999999</c:v>
                </c:pt>
                <c:pt idx="2">
                  <c:v>0.43099999999999999</c:v>
                </c:pt>
                <c:pt idx="3">
                  <c:v>0.32200000000000001</c:v>
                </c:pt>
                <c:pt idx="4">
                  <c:v>0.14499999999999999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13E-4524-87C2-A6EE0617CC94}"/>
            </c:ext>
          </c:extLst>
        </c:ser>
        <c:ser>
          <c:idx val="2"/>
          <c:order val="2"/>
          <c:tx>
            <c:strRef>
              <c:f>Tabelle1!$J$75</c:f>
              <c:strCache>
                <c:ptCount val="1"/>
                <c:pt idx="0">
                  <c:v>Rather disagree</c:v>
                </c:pt>
              </c:strCache>
            </c:strRef>
          </c:tx>
          <c:spPr>
            <a:solidFill>
              <a:srgbClr val="E8D8C1"/>
            </a:solidFill>
            <a:ln w="3175">
              <a:solidFill>
                <a:srgbClr val="E8D8C1"/>
              </a:solidFill>
              <a:prstDash val="solid"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213E-4524-87C2-A6EE0617CC94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213E-4524-87C2-A6EE0617CC9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213E-4524-87C2-A6EE0617CC9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213E-4524-87C2-A6EE0617CC94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13E-4524-87C2-A6EE0617CC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Tabelle1!$G$76:$G$80</c:f>
              <c:strCache>
                <c:ptCount val="5"/>
                <c:pt idx="0">
                  <c:v>Measures and projects initiated by the government or a public authority can be compatible with the principles of social innovation as well ("top-down")</c:v>
                </c:pt>
                <c:pt idx="1">
                  <c:v>Social innovative projects must follow a bottom-up approach, i.e. changes are initiated by those affected. </c:v>
                </c:pt>
                <c:pt idx="2">
                  <c:v>Social innovation must promote cooperation between civil society stakeholders and administrative authorities</c:v>
                </c:pt>
                <c:pt idx="3">
                  <c:v>Social innovation must contribute to the improved participation of those groups that are restricted in their scope of action (keyword: "empowerment")</c:v>
                </c:pt>
                <c:pt idx="4">
                  <c:v>Social innovation can also include projects/initiatives on a local level and does not necessarily have to claim to have a supra-regional impact.</c:v>
                </c:pt>
              </c:strCache>
            </c:strRef>
          </c:cat>
          <c:val>
            <c:numRef>
              <c:f>Tabelle1!$J$76:$J$80</c:f>
              <c:numCache>
                <c:formatCode>0%</c:formatCode>
                <c:ptCount val="5"/>
                <c:pt idx="0">
                  <c:v>0.22800000000000001</c:v>
                </c:pt>
                <c:pt idx="1">
                  <c:v>0.23</c:v>
                </c:pt>
                <c:pt idx="2">
                  <c:v>0.16600000000000001</c:v>
                </c:pt>
                <c:pt idx="3">
                  <c:v>7.9000000000000001E-2</c:v>
                </c:pt>
                <c:pt idx="4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213E-4524-87C2-A6EE0617CC94}"/>
            </c:ext>
          </c:extLst>
        </c:ser>
        <c:ser>
          <c:idx val="3"/>
          <c:order val="3"/>
          <c:tx>
            <c:strRef>
              <c:f>Tabelle1!$K$75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7F5DA"/>
            </a:solidFill>
            <a:ln w="3175">
              <a:solidFill>
                <a:srgbClr val="BCBBA8"/>
              </a:solidFill>
              <a:prstDash val="solid"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213E-4524-87C2-A6EE0617CC94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213E-4524-87C2-A6EE0617CC9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4-213E-4524-87C2-A6EE0617CC94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213E-4524-87C2-A6EE0617CC94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213E-4524-87C2-A6EE0617CC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Tabelle1!$G$76:$G$80</c:f>
              <c:strCache>
                <c:ptCount val="5"/>
                <c:pt idx="0">
                  <c:v>Measures and projects initiated by the government or a public authority can be compatible with the principles of social innovation as well ("top-down")</c:v>
                </c:pt>
                <c:pt idx="1">
                  <c:v>Social innovative projects must follow a bottom-up approach, i.e. changes are initiated by those affected. </c:v>
                </c:pt>
                <c:pt idx="2">
                  <c:v>Social innovation must promote cooperation between civil society stakeholders and administrative authorities</c:v>
                </c:pt>
                <c:pt idx="3">
                  <c:v>Social innovation must contribute to the improved participation of those groups that are restricted in their scope of action (keyword: "empowerment")</c:v>
                </c:pt>
                <c:pt idx="4">
                  <c:v>Social innovation can also include projects/initiatives on a local level and does not necessarily have to claim to have a supra-regional impact.</c:v>
                </c:pt>
              </c:strCache>
            </c:strRef>
          </c:cat>
          <c:val>
            <c:numRef>
              <c:f>Tabelle1!$K$76:$K$80</c:f>
              <c:numCache>
                <c:formatCode>0%</c:formatCode>
                <c:ptCount val="5"/>
                <c:pt idx="0">
                  <c:v>3.3000000000000002E-2</c:v>
                </c:pt>
                <c:pt idx="1">
                  <c:v>0.05</c:v>
                </c:pt>
                <c:pt idx="2">
                  <c:v>0.06</c:v>
                </c:pt>
                <c:pt idx="3">
                  <c:v>8.9999999999999993E-3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213E-4524-87C2-A6EE0617CC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28764368"/>
        <c:axId val="528758136"/>
      </c:barChart>
      <c:catAx>
        <c:axId val="528764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28758136"/>
        <c:crosses val="autoZero"/>
        <c:auto val="1"/>
        <c:lblAlgn val="ctr"/>
        <c:lblOffset val="100"/>
        <c:noMultiLvlLbl val="0"/>
      </c:catAx>
      <c:valAx>
        <c:axId val="528758136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2876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rgbClr val="FFFFFF"/>
        </a:solidFill>
        <a:ln w="12700">
          <a:solidFill>
            <a:srgbClr val="808080"/>
          </a:solidFill>
          <a:prstDash val="solid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80808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12700" cap="flat" cmpd="sng" algn="ctr">
      <a:solidFill>
        <a:srgbClr val="808080"/>
      </a:solidFill>
      <a:prstDash val="solid"/>
      <a:round/>
    </a:ln>
    <a:effectLst/>
  </c:spPr>
  <c:txPr>
    <a:bodyPr/>
    <a:lstStyle/>
    <a:p>
      <a:pPr>
        <a:defRPr sz="900" b="0" i="0">
          <a:latin typeface="Arial"/>
          <a:ea typeface="Arial"/>
          <a:cs typeface="Arial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Tabelle1!$H$110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B01E2D"/>
            </a:solidFill>
            <a:ln w="3175">
              <a:solidFill>
                <a:srgbClr val="B01E2D"/>
              </a:solidFill>
              <a:prstDash val="solid"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3E5E-4E6B-970B-A788F77F02B5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E5E-4E6B-970B-A788F77F02B5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3E5E-4E6B-970B-A788F77F02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Tabelle1!$G$111:$G$113</c:f>
              <c:strCache>
                <c:ptCount val="3"/>
                <c:pt idx="0">
                  <c:v>The initiative for the project must derive from the target group. </c:v>
                </c:pt>
                <c:pt idx="1">
                  <c:v>The target group(s) must be actively involved already during the conception stage.</c:v>
                </c:pt>
                <c:pt idx="2">
                  <c:v>The target group(s) must be actively involved in the implementation. </c:v>
                </c:pt>
              </c:strCache>
            </c:strRef>
          </c:cat>
          <c:val>
            <c:numRef>
              <c:f>Tabelle1!$H$111:$H$113</c:f>
              <c:numCache>
                <c:formatCode>0%</c:formatCode>
                <c:ptCount val="3"/>
                <c:pt idx="0">
                  <c:v>5.7000000000000002E-2</c:v>
                </c:pt>
                <c:pt idx="1">
                  <c:v>0.41199999999999998</c:v>
                </c:pt>
                <c:pt idx="2">
                  <c:v>0.63600000000000001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5E-4E6B-970B-A788F77F02B5}"/>
            </c:ext>
          </c:extLst>
        </c:ser>
        <c:ser>
          <c:idx val="1"/>
          <c:order val="1"/>
          <c:tx>
            <c:strRef>
              <c:f>Tabelle1!$I$110</c:f>
              <c:strCache>
                <c:ptCount val="1"/>
                <c:pt idx="0">
                  <c:v>Rather agree</c:v>
                </c:pt>
              </c:strCache>
            </c:strRef>
          </c:tx>
          <c:spPr>
            <a:solidFill>
              <a:srgbClr val="D79B7A"/>
            </a:solidFill>
            <a:ln w="3175">
              <a:solidFill>
                <a:srgbClr val="D79B7A"/>
              </a:solidFill>
              <a:prstDash val="solid"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3E5E-4E6B-970B-A788F77F02B5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3E5E-4E6B-970B-A788F77F02B5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3E5E-4E6B-970B-A788F77F02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Tabelle1!$G$111:$G$113</c:f>
              <c:strCache>
                <c:ptCount val="3"/>
                <c:pt idx="0">
                  <c:v>The initiative for the project must derive from the target group. </c:v>
                </c:pt>
                <c:pt idx="1">
                  <c:v>The target group(s) must be actively involved already during the conception stage.</c:v>
                </c:pt>
                <c:pt idx="2">
                  <c:v>The target group(s) must be actively involved in the implementation. </c:v>
                </c:pt>
              </c:strCache>
            </c:strRef>
          </c:cat>
          <c:val>
            <c:numRef>
              <c:f>Tabelle1!$I$111:$I$113</c:f>
              <c:numCache>
                <c:formatCode>0%</c:formatCode>
                <c:ptCount val="3"/>
                <c:pt idx="0">
                  <c:v>0.26800000000000002</c:v>
                </c:pt>
                <c:pt idx="1">
                  <c:v>0.442</c:v>
                </c:pt>
                <c:pt idx="2">
                  <c:v>0.312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E5E-4E6B-970B-A788F77F02B5}"/>
            </c:ext>
          </c:extLst>
        </c:ser>
        <c:ser>
          <c:idx val="2"/>
          <c:order val="2"/>
          <c:tx>
            <c:strRef>
              <c:f>Tabelle1!$J$110</c:f>
              <c:strCache>
                <c:ptCount val="1"/>
                <c:pt idx="0">
                  <c:v>Rather disagree</c:v>
                </c:pt>
              </c:strCache>
            </c:strRef>
          </c:tx>
          <c:spPr>
            <a:solidFill>
              <a:srgbClr val="E8D8C1"/>
            </a:solidFill>
            <a:ln w="3175">
              <a:solidFill>
                <a:srgbClr val="E8D8C1"/>
              </a:solidFill>
              <a:prstDash val="solid"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3E5E-4E6B-970B-A788F77F02B5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3E5E-4E6B-970B-A788F77F02B5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3E5E-4E6B-970B-A788F77F02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Tabelle1!$G$111:$G$113</c:f>
              <c:strCache>
                <c:ptCount val="3"/>
                <c:pt idx="0">
                  <c:v>The initiative for the project must derive from the target group. </c:v>
                </c:pt>
                <c:pt idx="1">
                  <c:v>The target group(s) must be actively involved already during the conception stage.</c:v>
                </c:pt>
                <c:pt idx="2">
                  <c:v>The target group(s) must be actively involved in the implementation. </c:v>
                </c:pt>
              </c:strCache>
            </c:strRef>
          </c:cat>
          <c:val>
            <c:numRef>
              <c:f>Tabelle1!$J$111:$J$113</c:f>
              <c:numCache>
                <c:formatCode>0%</c:formatCode>
                <c:ptCount val="3"/>
                <c:pt idx="0">
                  <c:v>0.45800000000000002</c:v>
                </c:pt>
                <c:pt idx="1">
                  <c:v>0.13500000000000001</c:v>
                </c:pt>
                <c:pt idx="2">
                  <c:v>4.1000000000000002E-2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3E5E-4E6B-970B-A788F77F02B5}"/>
            </c:ext>
          </c:extLst>
        </c:ser>
        <c:ser>
          <c:idx val="3"/>
          <c:order val="3"/>
          <c:tx>
            <c:strRef>
              <c:f>Tabelle1!$K$110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7F5DA"/>
            </a:solidFill>
            <a:ln w="3175">
              <a:solidFill>
                <a:srgbClr val="BCBBA8"/>
              </a:solidFill>
              <a:prstDash val="solid"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3E5E-4E6B-970B-A788F77F02B5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E5E-4E6B-970B-A788F77F02B5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E5E-4E6B-970B-A788F77F02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Tabelle1!$G$111:$G$113</c:f>
              <c:strCache>
                <c:ptCount val="3"/>
                <c:pt idx="0">
                  <c:v>The initiative for the project must derive from the target group. </c:v>
                </c:pt>
                <c:pt idx="1">
                  <c:v>The target group(s) must be actively involved already during the conception stage.</c:v>
                </c:pt>
                <c:pt idx="2">
                  <c:v>The target group(s) must be actively involved in the implementation. </c:v>
                </c:pt>
              </c:strCache>
            </c:strRef>
          </c:cat>
          <c:val>
            <c:numRef>
              <c:f>Tabelle1!$K$111:$K$113</c:f>
              <c:numCache>
                <c:formatCode>0%</c:formatCode>
                <c:ptCount val="3"/>
                <c:pt idx="0">
                  <c:v>0.217</c:v>
                </c:pt>
                <c:pt idx="1">
                  <c:v>1.2E-2</c:v>
                </c:pt>
                <c:pt idx="2">
                  <c:v>1.2E-2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3E5E-4E6B-970B-A788F77F02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29956976"/>
        <c:axId val="532651480"/>
      </c:barChart>
      <c:catAx>
        <c:axId val="529956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32651480"/>
        <c:crosses val="autoZero"/>
        <c:auto val="1"/>
        <c:lblAlgn val="ctr"/>
        <c:lblOffset val="100"/>
        <c:noMultiLvlLbl val="0"/>
      </c:catAx>
      <c:valAx>
        <c:axId val="532651480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29956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rgbClr val="FFFFFF"/>
        </a:solidFill>
        <a:ln w="12700">
          <a:solidFill>
            <a:srgbClr val="808080"/>
          </a:solidFill>
          <a:prstDash val="solid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80808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12700" cap="flat" cmpd="sng" algn="ctr">
      <a:solidFill>
        <a:srgbClr val="808080"/>
      </a:solidFill>
      <a:prstDash val="solid"/>
      <a:round/>
    </a:ln>
    <a:effectLst/>
  </c:spPr>
  <c:txPr>
    <a:bodyPr/>
    <a:lstStyle/>
    <a:p>
      <a:pPr>
        <a:defRPr sz="900" b="0" i="0">
          <a:latin typeface="Arial"/>
          <a:ea typeface="Arial"/>
          <a:cs typeface="Arial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ef775a0d4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ef775a0d4a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021c1af1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021c1af1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2707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021c1af1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021c1af1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0408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021c1af1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021c1af1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021c1af1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021c1af1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3213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cb26e53d4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cb26e53d4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cb26e53d4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cb26e53d4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1891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021c1af1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021c1af1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7359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021c1af1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021c1af1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5415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021c1af1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021c1af1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64992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021c1af1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021c1af1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97360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021c1af1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021c1af1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3461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021c1af1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021c1af1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02559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f021c1af1d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f021c1af1d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plus.at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65F2A51-2E6B-48EB-968E-37DD856B9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657" y="249025"/>
            <a:ext cx="1641292" cy="953008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AB90AFE8-3747-464D-8B19-2E54449C327F}"/>
              </a:ext>
            </a:extLst>
          </p:cNvPr>
          <p:cNvSpPr txBox="1"/>
          <p:nvPr/>
        </p:nvSpPr>
        <p:spPr>
          <a:xfrm>
            <a:off x="1191491" y="1496291"/>
            <a:ext cx="69505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b="1" dirty="0">
                <a:solidFill>
                  <a:srgbClr val="C00000"/>
                </a:solidFill>
                <a:latin typeface="+mj-lt"/>
              </a:rPr>
              <a:t>MAPPING </a:t>
            </a:r>
            <a:r>
              <a:rPr lang="de-AT" sz="2000" b="1" dirty="0" err="1">
                <a:solidFill>
                  <a:srgbClr val="C00000"/>
                </a:solidFill>
                <a:latin typeface="+mj-lt"/>
              </a:rPr>
              <a:t>of</a:t>
            </a:r>
            <a:r>
              <a:rPr lang="de-AT" sz="2000" b="1" dirty="0">
                <a:solidFill>
                  <a:srgbClr val="C00000"/>
                </a:solidFill>
                <a:latin typeface="+mj-lt"/>
              </a:rPr>
              <a:t> the Eco-System </a:t>
            </a:r>
            <a:r>
              <a:rPr lang="de-AT" sz="2000" b="1" dirty="0" err="1">
                <a:solidFill>
                  <a:srgbClr val="C00000"/>
                </a:solidFill>
                <a:latin typeface="+mj-lt"/>
              </a:rPr>
              <a:t>for</a:t>
            </a:r>
            <a:r>
              <a:rPr lang="de-AT" sz="20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de-AT" sz="2000" b="1" dirty="0" err="1">
                <a:solidFill>
                  <a:srgbClr val="C00000"/>
                </a:solidFill>
                <a:latin typeface="+mj-lt"/>
              </a:rPr>
              <a:t>Social</a:t>
            </a:r>
            <a:r>
              <a:rPr lang="de-AT" sz="2000" b="1" dirty="0">
                <a:solidFill>
                  <a:srgbClr val="C00000"/>
                </a:solidFill>
                <a:latin typeface="+mj-lt"/>
              </a:rPr>
              <a:t> Innovation, Austria</a:t>
            </a:r>
          </a:p>
        </p:txBody>
      </p:sp>
      <p:pic>
        <p:nvPicPr>
          <p:cNvPr id="6" name="Google Shape;63;p14">
            <a:extLst>
              <a:ext uri="{FF2B5EF4-FFF2-40B4-BE49-F238E27FC236}">
                <a16:creationId xmlns:a16="http://schemas.microsoft.com/office/drawing/2014/main" id="{4CF24865-38A1-4EB6-8E6C-4A46119C375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2100" y="3435926"/>
            <a:ext cx="922045" cy="1056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62;p14">
            <a:extLst>
              <a:ext uri="{FF2B5EF4-FFF2-40B4-BE49-F238E27FC236}">
                <a16:creationId xmlns:a16="http://schemas.microsoft.com/office/drawing/2014/main" id="{841B7D01-51F3-4F71-A422-E31DFC22E5F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03225" y="3588326"/>
            <a:ext cx="2333993" cy="607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610429A-8CA5-40C0-B156-7AC243B96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0847" y="7331"/>
            <a:ext cx="2280542" cy="2333950"/>
          </a:xfrm>
          <a:prstGeom prst="rect">
            <a:avLst/>
          </a:prstGeom>
        </p:spPr>
      </p:pic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SI – What does it mean?</a:t>
            </a:r>
            <a:endParaRPr sz="2820" b="1"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" sz="2000" b="1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Calibri"/>
              </a:rPr>
              <a:t>AIM: </a:t>
            </a:r>
            <a:r>
              <a:rPr lang="de" sz="2000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Calibri"/>
              </a:rPr>
              <a:t>A common understanding (base: Definition </a:t>
            </a:r>
            <a:br>
              <a:rPr lang="de" sz="2000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e" sz="2000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Calibri"/>
              </a:rPr>
              <a:t>ESF-Regulation)</a:t>
            </a: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" sz="2000" b="1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Calibri"/>
              </a:rPr>
              <a:t>Dimensions for Operationalisation:</a:t>
            </a:r>
          </a:p>
          <a:p>
            <a:pPr lvl="1"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" sz="1600" b="1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Calibri"/>
              </a:rPr>
              <a:t>Novelty</a:t>
            </a:r>
          </a:p>
          <a:p>
            <a:pPr lvl="1"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" sz="1600" b="1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Calibri"/>
              </a:rPr>
              <a:t>Social needs and societal challenges</a:t>
            </a:r>
          </a:p>
          <a:p>
            <a:pPr lvl="1"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" sz="1600" b="1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Calibri"/>
              </a:rPr>
              <a:t>Approach and methods (focus on cooperation and participation)</a:t>
            </a:r>
          </a:p>
          <a:p>
            <a:pPr lvl="1"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" sz="1600" b="1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Calibri"/>
              </a:rPr>
              <a:t>Aims and intensions</a:t>
            </a:r>
            <a:endParaRPr sz="1600" dirty="0">
              <a:solidFill>
                <a:srgbClr val="284A7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7C7385F-B85A-4BE5-A2EC-39A33E3A5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602" y="214239"/>
            <a:ext cx="1781245" cy="103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509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623400" y="58518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Characteristics ofSI</a:t>
            </a:r>
            <a:endParaRPr sz="2820" b="1"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2820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81A3D6"/>
              </a:buClr>
              <a:buSzPts val="2000"/>
              <a:buFont typeface="Calibri"/>
              <a:buChar char="●"/>
            </a:pPr>
            <a:endParaRPr sz="16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3063386-250E-4618-BC5D-192943E95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1055" y="142093"/>
            <a:ext cx="1781245" cy="1034271"/>
          </a:xfrm>
          <a:prstGeom prst="rect">
            <a:avLst/>
          </a:prstGeom>
        </p:spPr>
      </p:pic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FC9BBFC0-2E55-480B-AD59-785D9EA238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5562394"/>
              </p:ext>
            </p:extLst>
          </p:nvPr>
        </p:nvGraphicFramePr>
        <p:xfrm>
          <a:off x="385330" y="1219982"/>
          <a:ext cx="7366288" cy="3781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48314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623400" y="58518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Role of the Target Group</a:t>
            </a:r>
            <a:endParaRPr sz="2820" b="1"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2820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81A3D6"/>
              </a:buClr>
              <a:buSzPts val="2000"/>
              <a:buFont typeface="Calibri"/>
              <a:buChar char="●"/>
            </a:pPr>
            <a:endParaRPr sz="16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3063386-250E-4618-BC5D-192943E95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502" y="158279"/>
            <a:ext cx="1781245" cy="1034271"/>
          </a:xfrm>
          <a:prstGeom prst="rect">
            <a:avLst/>
          </a:prstGeom>
        </p:spPr>
      </p:pic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C813E7D7-8710-4862-8D98-94EA377755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3965745"/>
              </p:ext>
            </p:extLst>
          </p:nvPr>
        </p:nvGraphicFramePr>
        <p:xfrm>
          <a:off x="408710" y="1254643"/>
          <a:ext cx="7065818" cy="314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623400" y="58518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Political Framework</a:t>
            </a:r>
            <a:endParaRPr sz="2820" b="1"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2820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National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level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government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programme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(2020-2024): Just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one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mention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tax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benefit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non profit-organisation and check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further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funding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social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innovation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; Promotion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innovative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projects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in the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field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soical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enterprises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participation</a:t>
            </a:r>
            <a:endParaRPr lang="de-AT" sz="16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Regional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level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: Just in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two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regions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explicit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reference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SI;</a:t>
            </a:r>
          </a:p>
          <a:p>
            <a:pPr lvl="1"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-AT" sz="12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Kärnten: </a:t>
            </a:r>
            <a:r>
              <a:rPr lang="de-AT" sz="12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Necessity</a:t>
            </a:r>
            <a:r>
              <a:rPr lang="de-AT" sz="12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2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AT" sz="12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2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technological</a:t>
            </a:r>
            <a:r>
              <a:rPr lang="de-AT" sz="12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and social </a:t>
            </a:r>
            <a:r>
              <a:rPr lang="de-AT" sz="12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innovation</a:t>
            </a:r>
            <a:endParaRPr lang="de-AT" sz="12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1"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-AT" sz="12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Vienna: Smart-City-Concept and the </a:t>
            </a:r>
            <a:r>
              <a:rPr lang="de-AT" sz="12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necessity</a:t>
            </a:r>
            <a:r>
              <a:rPr lang="de-AT" sz="12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2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AT" sz="12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social </a:t>
            </a:r>
            <a:r>
              <a:rPr lang="de-AT" sz="12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innovation</a:t>
            </a:r>
            <a:endParaRPr lang="de-AT" sz="12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BUT: Open Innovation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Strategy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Austria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including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social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innovation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with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the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aim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implement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an open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innovation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platform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Social</a:t>
            </a:r>
            <a:r>
              <a:rPr lang="de-A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Innovation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3063386-250E-4618-BC5D-192943E95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502" y="158279"/>
            <a:ext cx="1781245" cy="103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516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Funding Structures</a:t>
            </a:r>
            <a:endParaRPr sz="2820" b="1"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0850">
              <a:lnSpc>
                <a:spcPct val="100000"/>
              </a:lnSpc>
              <a:buClr>
                <a:srgbClr val="81A3D6"/>
              </a:buClr>
              <a:buSzPts val="1900"/>
            </a:pP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ESF+ SI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as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cross-cutting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issue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as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an own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priority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axe</a:t>
            </a:r>
            <a:endParaRPr lang="de-AT" sz="19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0850">
              <a:lnSpc>
                <a:spcPct val="100000"/>
              </a:lnSpc>
              <a:buClr>
                <a:srgbClr val="81A3D6"/>
              </a:buClr>
              <a:buSzPts val="1900"/>
            </a:pP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ESF 14-20: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no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systematic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embedding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SI, but an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emphasis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priority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equality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between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women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men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as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well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as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social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inclusion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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many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projects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, but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no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scaling-strategy</a:t>
            </a:r>
            <a:endParaRPr lang="de-AT" sz="1900" b="1" dirty="0">
              <a:solidFill>
                <a:srgbClr val="002060"/>
              </a:solidFill>
              <a:latin typeface="Calibri"/>
              <a:ea typeface="Calibri"/>
              <a:cs typeface="Calibri"/>
              <a:sym typeface="Wingdings" panose="05000000000000000000" pitchFamily="2" charset="2"/>
            </a:endParaRPr>
          </a:p>
          <a:p>
            <a:pPr marL="450850">
              <a:lnSpc>
                <a:spcPct val="100000"/>
              </a:lnSpc>
              <a:buClr>
                <a:srgbClr val="81A3D6"/>
              </a:buClr>
              <a:buSzPts val="1900"/>
            </a:pP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ELER/LEADER: </a:t>
            </a:r>
          </a:p>
          <a:p>
            <a:pPr marL="908050" lvl="1">
              <a:lnSpc>
                <a:spcPct val="100000"/>
              </a:lnSpc>
              <a:buClr>
                <a:srgbClr val="81A3D6"/>
              </a:buClr>
              <a:buSzPts val="1900"/>
            </a:pPr>
            <a:r>
              <a:rPr lang="de-AT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Local</a:t>
            </a: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Action Groups/</a:t>
            </a:r>
            <a:r>
              <a:rPr lang="de-AT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Local</a:t>
            </a: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Development </a:t>
            </a:r>
            <a:r>
              <a:rPr lang="de-AT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Strategies</a:t>
            </a: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on </a:t>
            </a:r>
            <a:r>
              <a:rPr lang="de-AT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bottom-up</a:t>
            </a: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</a:t>
            </a:r>
            <a:r>
              <a:rPr lang="de-AT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approaches</a:t>
            </a:r>
            <a:endParaRPr lang="de-AT" sz="1500" b="1" dirty="0">
              <a:solidFill>
                <a:srgbClr val="002060"/>
              </a:solidFill>
              <a:latin typeface="Calibri"/>
              <a:ea typeface="Calibri"/>
              <a:cs typeface="Calibri"/>
              <a:sym typeface="Wingdings" panose="05000000000000000000" pitchFamily="2" charset="2"/>
            </a:endParaRPr>
          </a:p>
          <a:p>
            <a:pPr marL="908050" lvl="1">
              <a:lnSpc>
                <a:spcPct val="100000"/>
              </a:lnSpc>
              <a:buClr>
                <a:srgbClr val="81A3D6"/>
              </a:buClr>
              <a:buSzPts val="1900"/>
            </a:pPr>
            <a:r>
              <a:rPr lang="en-US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Development and expansion of important functions and structures for the common good (in the area of ​​services, local supply, regional learning and participatory culture) </a:t>
            </a:r>
          </a:p>
          <a:p>
            <a:pPr marL="908050" lvl="1">
              <a:lnSpc>
                <a:spcPct val="100000"/>
              </a:lnSpc>
              <a:buClr>
                <a:srgbClr val="81A3D6"/>
              </a:buClr>
              <a:buSzPts val="1900"/>
            </a:pP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More </a:t>
            </a:r>
            <a:r>
              <a:rPr lang="de-AT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than</a:t>
            </a: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800 </a:t>
            </a:r>
            <a:r>
              <a:rPr lang="de-AT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projects</a:t>
            </a: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since</a:t>
            </a: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2007</a:t>
            </a:r>
          </a:p>
          <a:p>
            <a:pPr marL="450850">
              <a:lnSpc>
                <a:spcPct val="100000"/>
              </a:lnSpc>
              <a:buClr>
                <a:srgbClr val="81A3D6"/>
              </a:buClr>
              <a:buSzPts val="1900"/>
            </a:pP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EFRE/INTERREG</a:t>
            </a:r>
          </a:p>
          <a:p>
            <a:pPr marL="908050" lvl="1">
              <a:lnSpc>
                <a:spcPct val="100000"/>
              </a:lnSpc>
              <a:buClr>
                <a:srgbClr val="81A3D6"/>
              </a:buClr>
              <a:buSzPts val="1900"/>
            </a:pP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IWB/EFRE – </a:t>
            </a:r>
            <a:r>
              <a:rPr lang="de-AT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no</a:t>
            </a: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emphasis</a:t>
            </a: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on SI</a:t>
            </a:r>
          </a:p>
          <a:p>
            <a:pPr marL="908050" lvl="1">
              <a:lnSpc>
                <a:spcPct val="100000"/>
              </a:lnSpc>
              <a:buClr>
                <a:srgbClr val="81A3D6"/>
              </a:buClr>
              <a:buSzPts val="1900"/>
            </a:pP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INTERREG – social </a:t>
            </a:r>
            <a:r>
              <a:rPr lang="de-AT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innovation</a:t>
            </a: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not in </a:t>
            </a:r>
            <a:r>
              <a:rPr lang="de-AT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each</a:t>
            </a: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de-AT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explicitly</a:t>
            </a: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mentioned</a:t>
            </a: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, but </a:t>
            </a:r>
            <a:r>
              <a:rPr lang="de-AT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innovation</a:t>
            </a: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a MUST </a:t>
            </a: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 a </a:t>
            </a:r>
            <a:r>
              <a:rPr lang="de-AT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lot</a:t>
            </a: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</a:t>
            </a:r>
            <a:r>
              <a:rPr lang="de-AT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of</a:t>
            </a: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</a:t>
            </a:r>
            <a:r>
              <a:rPr lang="de-AT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projects</a:t>
            </a: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(</a:t>
            </a:r>
            <a:r>
              <a:rPr lang="de-AT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without</a:t>
            </a: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</a:t>
            </a:r>
            <a:r>
              <a:rPr lang="de-AT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nearly</a:t>
            </a: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</a:t>
            </a:r>
            <a:r>
              <a:rPr lang="de-AT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any</a:t>
            </a: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</a:t>
            </a:r>
            <a:r>
              <a:rPr lang="de-AT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connex</a:t>
            </a: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</a:t>
            </a:r>
            <a:r>
              <a:rPr lang="de-AT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to</a:t>
            </a: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ESF </a:t>
            </a:r>
            <a:r>
              <a:rPr lang="de-AT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or</a:t>
            </a:r>
            <a:r>
              <a:rPr lang="de-AT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LEADER)</a:t>
            </a:r>
            <a:endParaRPr lang="de-AT" sz="15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08050" lvl="1">
              <a:lnSpc>
                <a:spcPct val="100000"/>
              </a:lnSpc>
              <a:buClr>
                <a:srgbClr val="81A3D6"/>
              </a:buClr>
              <a:buSzPts val="1900"/>
            </a:pPr>
            <a:endParaRPr lang="de-AT" sz="15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DA8CD0D-FD4E-4078-9213-7B6E5ACCB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7490" y="169730"/>
            <a:ext cx="1756702" cy="83635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5581E0-ED23-480D-A53F-C65E1DEC9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9715"/>
            <a:ext cx="65" cy="25776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9522" rIns="0" bIns="-952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National Fundings – some examples</a:t>
            </a:r>
            <a:endParaRPr sz="2820" b="1"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0850">
              <a:lnSpc>
                <a:spcPct val="100000"/>
              </a:lnSpc>
              <a:buClr>
                <a:srgbClr val="81A3D6"/>
              </a:buClr>
              <a:buSzPts val="1900"/>
            </a:pPr>
            <a:r>
              <a:rPr lang="de-DE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SozialMarie</a:t>
            </a:r>
            <a:r>
              <a:rPr lang="de-DE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: The </a:t>
            </a:r>
            <a:r>
              <a:rPr lang="de-DE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first</a:t>
            </a:r>
            <a:r>
              <a:rPr lang="de-DE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price</a:t>
            </a:r>
            <a:r>
              <a:rPr lang="de-DE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</a:t>
            </a:r>
            <a:r>
              <a:rPr lang="de-DE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Social</a:t>
            </a:r>
            <a:r>
              <a:rPr lang="de-DE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Innovation in Europe (2004): </a:t>
            </a:r>
            <a:r>
              <a:rPr lang="de-DE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Each</a:t>
            </a:r>
            <a:r>
              <a:rPr lang="de-DE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year</a:t>
            </a:r>
            <a:r>
              <a:rPr lang="de-DE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15 </a:t>
            </a:r>
            <a:r>
              <a:rPr lang="de-DE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projects</a:t>
            </a:r>
            <a:r>
              <a:rPr lang="de-DE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are</a:t>
            </a:r>
            <a:r>
              <a:rPr lang="de-DE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awarded</a:t>
            </a:r>
            <a:r>
              <a:rPr lang="de-DE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de-DE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financed</a:t>
            </a:r>
            <a:r>
              <a:rPr lang="de-DE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de-DE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different private </a:t>
            </a:r>
            <a:r>
              <a:rPr lang="de-DE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foundations</a:t>
            </a:r>
            <a:r>
              <a:rPr lang="de-DE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, like ESSL </a:t>
            </a:r>
            <a:r>
              <a:rPr lang="de-DE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Foundation</a:t>
            </a:r>
            <a:r>
              <a:rPr lang="de-DE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lang="de-AT" sz="19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0850">
              <a:lnSpc>
                <a:spcPct val="100000"/>
              </a:lnSpc>
              <a:buClr>
                <a:srgbClr val="81A3D6"/>
              </a:buClr>
              <a:buSzPts val="1900"/>
            </a:pP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Ministry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Social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Affairs: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Social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Impact Bond and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aws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Social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Business Call</a:t>
            </a:r>
          </a:p>
          <a:p>
            <a:pPr marL="450850">
              <a:lnSpc>
                <a:spcPct val="100000"/>
              </a:lnSpc>
              <a:buClr>
                <a:srgbClr val="81A3D6"/>
              </a:buClr>
              <a:buSzPts val="1900"/>
            </a:pP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Some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regional initiatives, e.g.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Social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Innovation Vienna –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Social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Projects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with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emphasis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neighbourly</a:t>
            </a:r>
            <a:r>
              <a:rPr lang="de-AT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9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help</a:t>
            </a:r>
            <a:endParaRPr lang="de-AT" sz="19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0850">
              <a:lnSpc>
                <a:spcPct val="100000"/>
              </a:lnSpc>
              <a:buClr>
                <a:srgbClr val="81A3D6"/>
              </a:buClr>
              <a:buSzPts val="1900"/>
            </a:pPr>
            <a:r>
              <a:rPr lang="en-US" sz="19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Austrian Research Promotion Agency (FFG): </a:t>
            </a:r>
          </a:p>
          <a:p>
            <a:pPr marL="908050" lvl="1">
              <a:lnSpc>
                <a:spcPct val="100000"/>
              </a:lnSpc>
              <a:buClr>
                <a:srgbClr val="81A3D6"/>
              </a:buClr>
              <a:buSzPts val="1900"/>
            </a:pPr>
            <a:r>
              <a:rPr lang="en-US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Social Crowdfunding</a:t>
            </a:r>
          </a:p>
          <a:p>
            <a:pPr marL="908050" lvl="1">
              <a:lnSpc>
                <a:spcPct val="100000"/>
              </a:lnSpc>
              <a:buClr>
                <a:srgbClr val="81A3D6"/>
              </a:buClr>
              <a:buSzPts val="1900"/>
            </a:pPr>
            <a:r>
              <a:rPr lang="en-US" sz="15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Lighthouses for resilient cities in 2040</a:t>
            </a:r>
          </a:p>
          <a:p>
            <a:pPr marL="908050" lvl="1">
              <a:lnSpc>
                <a:spcPct val="100000"/>
              </a:lnSpc>
              <a:buClr>
                <a:srgbClr val="81A3D6"/>
              </a:buClr>
              <a:buSzPts val="1900"/>
            </a:pPr>
            <a:r>
              <a:rPr lang="en-US" sz="15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Innovation.Rooms</a:t>
            </a:r>
            <a:endParaRPr lang="en-US" sz="15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0850">
              <a:lnSpc>
                <a:spcPct val="100000"/>
              </a:lnSpc>
              <a:buClr>
                <a:srgbClr val="81A3D6"/>
              </a:buClr>
              <a:buSzPts val="1900"/>
            </a:pPr>
            <a:endParaRPr lang="de-DE" sz="19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DA8CD0D-FD4E-4078-9213-7B6E5ACCB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7490" y="169730"/>
            <a:ext cx="1756702" cy="83635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5581E0-ED23-480D-A53F-C65E1DEC9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9715"/>
            <a:ext cx="65" cy="25776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9522" rIns="0" bIns="-952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228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623400" y="58518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Relevant Stakeholders</a:t>
            </a:r>
            <a:endParaRPr sz="2820" b="1"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3063386-250E-4618-BC5D-192943E95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502" y="158279"/>
            <a:ext cx="1781245" cy="1034271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E10DA91-27F1-45AF-AA0C-3049D48CD1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911" y="1337203"/>
            <a:ext cx="6860621" cy="2653822"/>
          </a:xfrm>
          <a:prstGeom prst="rect">
            <a:avLst/>
          </a:prstGeo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F2E4613-5C76-4E57-953F-A4BC7C48A3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de-DE" dirty="0"/>
          </a:p>
          <a:p>
            <a:pPr marL="114300" indent="0">
              <a:buNone/>
            </a:pPr>
            <a:endParaRPr lang="de-AT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5BEDB37-8152-4644-ADFC-0AD6E723D851}"/>
              </a:ext>
            </a:extLst>
          </p:cNvPr>
          <p:cNvSpPr txBox="1"/>
          <p:nvPr/>
        </p:nvSpPr>
        <p:spPr>
          <a:xfrm>
            <a:off x="902911" y="3991025"/>
            <a:ext cx="686062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000" dirty="0"/>
              <a:t>Source: L&amp;R </a:t>
            </a:r>
            <a:r>
              <a:rPr lang="de-AT" sz="1000" dirty="0" err="1"/>
              <a:t>Datafile</a:t>
            </a:r>
            <a:r>
              <a:rPr lang="de-AT" sz="1000" dirty="0"/>
              <a:t> 'Survey: </a:t>
            </a:r>
            <a:r>
              <a:rPr lang="de-AT" sz="1000" dirty="0" err="1"/>
              <a:t>Social</a:t>
            </a:r>
            <a:r>
              <a:rPr lang="de-AT" sz="1000" dirty="0"/>
              <a:t> Innovation in Austria', 2021 n=346 </a:t>
            </a:r>
            <a:r>
              <a:rPr lang="de-AT" sz="1000" dirty="0" err="1"/>
              <a:t>nmiss</a:t>
            </a:r>
            <a:r>
              <a:rPr lang="de-AT" sz="1000" dirty="0"/>
              <a:t>= 66; Question: </a:t>
            </a:r>
            <a:r>
              <a:rPr lang="en-US" sz="1000" dirty="0">
                <a:latin typeface="Arial" panose="020B0604020202020204" pitchFamily="34" charset="0"/>
                <a:cs typeface="Times New Roman" panose="02020603050405020304" pitchFamily="18" charset="0"/>
              </a:rPr>
              <a:t>W</a:t>
            </a:r>
            <a:r>
              <a:rPr lang="en-U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hich actors provide the most important impetus for social innovation?</a:t>
            </a:r>
            <a:endParaRPr lang="de-AT" sz="1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AT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7408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623400" y="58518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Projects: Focus of Action</a:t>
            </a:r>
            <a:endParaRPr sz="2820" b="1"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3063386-250E-4618-BC5D-192943E95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502" y="158279"/>
            <a:ext cx="1781245" cy="1034271"/>
          </a:xfrm>
          <a:prstGeom prst="rect">
            <a:avLst/>
          </a:prstGeom>
        </p:spPr>
      </p:pic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A1489220-744A-43AE-9721-6CC9D3C174C6}"/>
              </a:ext>
            </a:extLst>
          </p:cNvPr>
          <p:cNvGraphicFramePr>
            <a:graphicFrameLocks noGrp="1"/>
          </p:cNvGraphicFramePr>
          <p:nvPr/>
        </p:nvGraphicFramePr>
        <p:xfrm>
          <a:off x="878758" y="1452939"/>
          <a:ext cx="5315563" cy="27673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53615">
                  <a:extLst>
                    <a:ext uri="{9D8B030D-6E8A-4147-A177-3AD203B41FA5}">
                      <a16:colId xmlns:a16="http://schemas.microsoft.com/office/drawing/2014/main" val="2179220655"/>
                    </a:ext>
                  </a:extLst>
                </a:gridCol>
                <a:gridCol w="930974">
                  <a:extLst>
                    <a:ext uri="{9D8B030D-6E8A-4147-A177-3AD203B41FA5}">
                      <a16:colId xmlns:a16="http://schemas.microsoft.com/office/drawing/2014/main" val="1232462829"/>
                    </a:ext>
                  </a:extLst>
                </a:gridCol>
                <a:gridCol w="930974">
                  <a:extLst>
                    <a:ext uri="{9D8B030D-6E8A-4147-A177-3AD203B41FA5}">
                      <a16:colId xmlns:a16="http://schemas.microsoft.com/office/drawing/2014/main" val="871235699"/>
                    </a:ext>
                  </a:extLst>
                </a:gridCol>
              </a:tblGrid>
              <a:tr h="212870"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u="none" strike="noStrike" dirty="0" err="1">
                          <a:effectLst/>
                        </a:rPr>
                        <a:t>Vocational</a:t>
                      </a:r>
                      <a:r>
                        <a:rPr lang="de-AT" sz="1100" u="none" strike="noStrike" dirty="0">
                          <a:effectLst/>
                        </a:rPr>
                        <a:t> </a:t>
                      </a:r>
                      <a:r>
                        <a:rPr lang="de-AT" sz="1100" u="none" strike="noStrike" dirty="0" err="1">
                          <a:effectLst/>
                        </a:rPr>
                        <a:t>orientation</a:t>
                      </a:r>
                      <a:r>
                        <a:rPr lang="de-AT" sz="1100" u="none" strike="noStrike" dirty="0">
                          <a:effectLst/>
                        </a:rPr>
                        <a:t>/ </a:t>
                      </a:r>
                      <a:r>
                        <a:rPr lang="de-AT" sz="1100" u="none" strike="noStrike" dirty="0" err="1">
                          <a:effectLst/>
                        </a:rPr>
                        <a:t>qualification</a:t>
                      </a:r>
                      <a:r>
                        <a:rPr lang="de-AT" sz="1100" u="none" strike="noStrike" dirty="0">
                          <a:effectLst/>
                        </a:rPr>
                        <a:t>/ </a:t>
                      </a:r>
                      <a:r>
                        <a:rPr lang="de-AT" sz="1100" u="none" strike="noStrike" dirty="0" err="1">
                          <a:effectLst/>
                        </a:rPr>
                        <a:t>coaching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67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24%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76217257"/>
                  </a:ext>
                </a:extLst>
              </a:tr>
              <a:tr h="212870"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u="none" strike="noStrike">
                          <a:effectLst/>
                        </a:rPr>
                        <a:t>Consulting/Support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59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21%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50115789"/>
                  </a:ext>
                </a:extLst>
              </a:tr>
              <a:tr h="212870">
                <a:tc>
                  <a:txBody>
                    <a:bodyPr/>
                    <a:lstStyle/>
                    <a:p>
                      <a:pPr algn="l" fontAlgn="t"/>
                      <a:r>
                        <a:rPr lang="de-AT" sz="1100" u="none" strike="noStrike">
                          <a:effectLst/>
                        </a:rPr>
                        <a:t>Employment project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39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14%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94172757"/>
                  </a:ext>
                </a:extLst>
              </a:tr>
              <a:tr h="212870">
                <a:tc>
                  <a:txBody>
                    <a:bodyPr/>
                    <a:lstStyle/>
                    <a:p>
                      <a:pPr algn="l" fontAlgn="t"/>
                      <a:r>
                        <a:rPr lang="de-AT" sz="1100" u="none" strike="noStrike" dirty="0" err="1">
                          <a:effectLst/>
                        </a:rPr>
                        <a:t>Inclusion</a:t>
                      </a:r>
                      <a:r>
                        <a:rPr lang="de-AT" sz="1100" u="none" strike="noStrike" dirty="0">
                          <a:effectLst/>
                        </a:rPr>
                        <a:t>/ non-</a:t>
                      </a:r>
                      <a:r>
                        <a:rPr lang="de-AT" sz="1100" u="none" strike="noStrike" dirty="0" err="1">
                          <a:effectLst/>
                        </a:rPr>
                        <a:t>discrimination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24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8%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50433339"/>
                  </a:ext>
                </a:extLst>
              </a:tr>
              <a:tr h="212870">
                <a:tc>
                  <a:txBody>
                    <a:bodyPr/>
                    <a:lstStyle/>
                    <a:p>
                      <a:pPr algn="l" fontAlgn="t"/>
                      <a:r>
                        <a:rPr lang="de-AT" sz="1100" u="none" strike="noStrike">
                          <a:effectLst/>
                        </a:rPr>
                        <a:t>Sustainability/CO2-reduction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17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6%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7168703"/>
                  </a:ext>
                </a:extLst>
              </a:tr>
              <a:tr h="212870">
                <a:tc>
                  <a:txBody>
                    <a:bodyPr/>
                    <a:lstStyle/>
                    <a:p>
                      <a:pPr algn="l" fontAlgn="t"/>
                      <a:r>
                        <a:rPr lang="de-AT" sz="1100" u="none" strike="noStrike">
                          <a:effectLst/>
                        </a:rPr>
                        <a:t>Communication / Participation / Housing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17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6%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6089450"/>
                  </a:ext>
                </a:extLst>
              </a:tr>
              <a:tr h="212870">
                <a:tc>
                  <a:txBody>
                    <a:bodyPr/>
                    <a:lstStyle/>
                    <a:p>
                      <a:pPr algn="l" fontAlgn="t"/>
                      <a:r>
                        <a:rPr lang="de-AT" sz="1100" u="none" strike="noStrike">
                          <a:effectLst/>
                        </a:rPr>
                        <a:t>Neighborhood/citizen participation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12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4%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41735930"/>
                  </a:ext>
                </a:extLst>
              </a:tr>
              <a:tr h="212870"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u="none" strike="noStrike">
                          <a:effectLst/>
                        </a:rPr>
                        <a:t>Digital skills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7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2%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92001442"/>
                  </a:ext>
                </a:extLst>
              </a:tr>
              <a:tr h="212870">
                <a:tc>
                  <a:txBody>
                    <a:bodyPr/>
                    <a:lstStyle/>
                    <a:p>
                      <a:pPr algn="l" fontAlgn="t"/>
                      <a:r>
                        <a:rPr lang="de-AT" sz="1100" u="none" strike="noStrike">
                          <a:effectLst/>
                        </a:rPr>
                        <a:t>Healthcare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5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2%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55487715"/>
                  </a:ext>
                </a:extLst>
              </a:tr>
              <a:tr h="212870">
                <a:tc>
                  <a:txBody>
                    <a:bodyPr/>
                    <a:lstStyle/>
                    <a:p>
                      <a:pPr algn="l" fontAlgn="t"/>
                      <a:r>
                        <a:rPr lang="de-AT" sz="1100" u="none" strike="noStrike">
                          <a:effectLst/>
                        </a:rPr>
                        <a:t>Social Entrepeneurship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5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2%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15768938"/>
                  </a:ext>
                </a:extLst>
              </a:tr>
              <a:tr h="212870">
                <a:tc>
                  <a:txBody>
                    <a:bodyPr/>
                    <a:lstStyle/>
                    <a:p>
                      <a:pPr algn="l" fontAlgn="t"/>
                      <a:r>
                        <a:rPr lang="de-AT" sz="1100" u="none" strike="noStrike">
                          <a:effectLst/>
                        </a:rPr>
                        <a:t>Development/Research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4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1%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37781064"/>
                  </a:ext>
                </a:extLst>
              </a:tr>
              <a:tr h="212870">
                <a:tc>
                  <a:txBody>
                    <a:bodyPr/>
                    <a:lstStyle/>
                    <a:p>
                      <a:pPr algn="l" fontAlgn="t"/>
                      <a:r>
                        <a:rPr lang="de-AT" sz="1100" u="none" strike="noStrike">
                          <a:effectLst/>
                        </a:rPr>
                        <a:t>Other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27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10%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65131438"/>
                  </a:ext>
                </a:extLst>
              </a:tr>
              <a:tr h="212870">
                <a:tc>
                  <a:txBody>
                    <a:bodyPr/>
                    <a:lstStyle/>
                    <a:p>
                      <a:pPr algn="l" fontAlgn="t"/>
                      <a:r>
                        <a:rPr lang="de-AT" sz="1100" u="none" strike="noStrike">
                          <a:effectLst/>
                        </a:rPr>
                        <a:t>Total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>
                          <a:effectLst/>
                        </a:rPr>
                        <a:t>283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u="none" strike="noStrike" dirty="0">
                          <a:effectLst/>
                        </a:rPr>
                        <a:t>100%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06293951"/>
                  </a:ext>
                </a:extLst>
              </a:tr>
            </a:tbl>
          </a:graphicData>
        </a:graphic>
      </p:graphicFrame>
      <p:sp>
        <p:nvSpPr>
          <p:cNvPr id="11" name="Textfeld 10">
            <a:extLst>
              <a:ext uri="{FF2B5EF4-FFF2-40B4-BE49-F238E27FC236}">
                <a16:creationId xmlns:a16="http://schemas.microsoft.com/office/drawing/2014/main" id="{4C9E0EEF-CC00-4057-9ED9-096892F8257D}"/>
              </a:ext>
            </a:extLst>
          </p:cNvPr>
          <p:cNvSpPr txBox="1"/>
          <p:nvPr/>
        </p:nvSpPr>
        <p:spPr>
          <a:xfrm>
            <a:off x="825910" y="4254910"/>
            <a:ext cx="772078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000" dirty="0"/>
              <a:t>Source: L&amp;R </a:t>
            </a:r>
            <a:r>
              <a:rPr lang="de-AT" sz="1000" dirty="0" err="1"/>
              <a:t>Datafile</a:t>
            </a:r>
            <a:r>
              <a:rPr lang="de-AT" sz="1000" dirty="0"/>
              <a:t> 'Survey: </a:t>
            </a:r>
            <a:r>
              <a:rPr lang="de-AT" sz="1000" dirty="0" err="1"/>
              <a:t>Social</a:t>
            </a:r>
            <a:r>
              <a:rPr lang="de-AT" sz="1000" dirty="0"/>
              <a:t> Innovation in Austria', 2021 n=346 </a:t>
            </a:r>
            <a:endParaRPr lang="de-AT" sz="1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589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623400" y="58518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240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Examples for projects I (voc.orientation / qual.)</a:t>
            </a:r>
            <a:endParaRPr sz="2400" b="1"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2820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01600" indent="0">
              <a:buClr>
                <a:srgbClr val="81A3D6"/>
              </a:buClr>
              <a:buSzPts val="2000"/>
              <a:buNone/>
            </a:pPr>
            <a:r>
              <a:rPr lang="en-US" sz="1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Habibi und Hawara</a:t>
            </a:r>
          </a:p>
          <a:p>
            <a:pPr marL="101600" indent="0">
              <a:buClr>
                <a:srgbClr val="81A3D6"/>
              </a:buClr>
              <a:buSzPts val="2000"/>
              <a:buNone/>
            </a:pPr>
            <a:r>
              <a:rPr lang="en-US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private and independent training and integration program for people with a refugee or migration background (5 restaurants)</a:t>
            </a:r>
          </a:p>
          <a:p>
            <a:pPr marL="101600" indent="0">
              <a:buClr>
                <a:srgbClr val="81A3D6"/>
              </a:buClr>
              <a:buSzPts val="2000"/>
              <a:buNone/>
            </a:pPr>
            <a:endParaRPr lang="en-US" sz="16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1600" indent="0">
              <a:buClr>
                <a:srgbClr val="81A3D6"/>
              </a:buClr>
              <a:buSzPts val="2000"/>
              <a:buNone/>
            </a:pPr>
            <a:r>
              <a:rPr lang="en-US" sz="1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Discovering Hands</a:t>
            </a:r>
          </a:p>
          <a:p>
            <a:pPr marL="101600" indent="0">
              <a:buClr>
                <a:srgbClr val="81A3D6"/>
              </a:buClr>
              <a:buSzPts val="2000"/>
              <a:buNone/>
            </a:pPr>
            <a:r>
              <a:rPr lang="en-US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Early detection of breast cancer; new work area and job description for blind and visually impaired people</a:t>
            </a:r>
          </a:p>
          <a:p>
            <a:pPr marL="101600" indent="0">
              <a:buClr>
                <a:srgbClr val="81A3D6"/>
              </a:buClr>
              <a:buSzPts val="2000"/>
              <a:buNone/>
            </a:pPr>
            <a:endParaRPr lang="en-US" sz="16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1600" indent="0">
              <a:buClr>
                <a:srgbClr val="81A3D6"/>
              </a:buClr>
              <a:buSzPts val="2000"/>
              <a:buNone/>
            </a:pPr>
            <a:r>
              <a:rPr lang="en-US" sz="1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AUFLEB</a:t>
            </a:r>
          </a:p>
          <a:p>
            <a:pPr marL="101600" indent="0">
              <a:buClr>
                <a:srgbClr val="81A3D6"/>
              </a:buClr>
              <a:buSzPts val="2000"/>
              <a:buNone/>
            </a:pPr>
            <a:r>
              <a:rPr lang="en-US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Training, upgrading and placement of unemployed people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3063386-250E-4618-BC5D-192943E95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502" y="158279"/>
            <a:ext cx="1781245" cy="103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049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623400" y="58518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240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Examples for projects II (consulting/ support)</a:t>
            </a:r>
            <a:endParaRPr sz="2400" b="1"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2820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01600" indent="0">
              <a:buClr>
                <a:srgbClr val="81A3D6"/>
              </a:buClr>
              <a:buSzPts val="2000"/>
              <a:buNone/>
            </a:pPr>
            <a:r>
              <a:rPr lang="en-US" sz="16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Neunerhaus</a:t>
            </a:r>
            <a:r>
              <a:rPr lang="en-US" sz="1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- Mental health offer</a:t>
            </a:r>
          </a:p>
          <a:p>
            <a:pPr marL="101600" indent="0">
              <a:buClr>
                <a:srgbClr val="81A3D6"/>
              </a:buClr>
              <a:buSzPts val="2000"/>
              <a:buNone/>
            </a:pPr>
            <a:r>
              <a:rPr lang="en-US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 new service for homeless and uninsured people responds to the rise in mental stress</a:t>
            </a:r>
          </a:p>
          <a:p>
            <a:pPr marL="101600" indent="0">
              <a:buClr>
                <a:srgbClr val="81A3D6"/>
              </a:buClr>
              <a:buSzPts val="2000"/>
              <a:buNone/>
            </a:pPr>
            <a:endParaRPr lang="en-US" sz="16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1600" indent="0">
              <a:buClr>
                <a:srgbClr val="81A3D6"/>
              </a:buClr>
              <a:buSzPts val="2000"/>
              <a:buNone/>
            </a:pPr>
            <a:r>
              <a:rPr lang="en-US" sz="16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Specialisterne</a:t>
            </a:r>
            <a:endParaRPr lang="en-US" sz="16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1600" indent="0">
              <a:buClr>
                <a:srgbClr val="81A3D6"/>
              </a:buClr>
              <a:buSzPts val="2000"/>
              <a:buNone/>
            </a:pPr>
            <a:r>
              <a:rPr lang="en-US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Specialisterne</a:t>
            </a:r>
            <a:r>
              <a:rPr lang="en-US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Academy prepares people on the autism spectrum for their career path. Support in career orientation, development of individual strengths</a:t>
            </a:r>
          </a:p>
          <a:p>
            <a:pPr marL="101600" indent="0">
              <a:buClr>
                <a:srgbClr val="81A3D6"/>
              </a:buClr>
              <a:buSzPts val="2000"/>
              <a:buNone/>
            </a:pPr>
            <a:endParaRPr lang="en-US" sz="16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1600" indent="0">
              <a:buClr>
                <a:srgbClr val="81A3D6"/>
              </a:buClr>
              <a:buSzPts val="2000"/>
              <a:buNone/>
            </a:pPr>
            <a:r>
              <a:rPr lang="en-US" sz="1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Silver Girls </a:t>
            </a:r>
          </a:p>
          <a:p>
            <a:pPr marL="101600" indent="0">
              <a:buClr>
                <a:srgbClr val="81A3D6"/>
              </a:buClr>
              <a:buSzPts val="2000"/>
              <a:buNone/>
            </a:pPr>
            <a:r>
              <a:rPr lang="en-US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This education and counseling program aims at women from middle age who want to change careers or reorient themselves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3063386-250E-4618-BC5D-192943E95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502" y="158279"/>
            <a:ext cx="1781245" cy="103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641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623400" y="58518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240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Examples for projects II (employment projects)</a:t>
            </a:r>
            <a:endParaRPr sz="2400" b="1"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2820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01600" indent="0">
              <a:buClr>
                <a:srgbClr val="81A3D6"/>
              </a:buClr>
              <a:buSzPts val="2000"/>
              <a:buNone/>
            </a:pPr>
            <a:r>
              <a:rPr lang="en-US" sz="16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Heidenspass</a:t>
            </a:r>
            <a:endParaRPr lang="en-US" sz="16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1600" indent="0">
              <a:buClr>
                <a:srgbClr val="81A3D6"/>
              </a:buClr>
              <a:buSzPts val="2000"/>
              <a:buNone/>
            </a:pPr>
            <a:r>
              <a:rPr lang="en-US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Low-threshold employment for young people: Upcycling social project, development and sale of products from used materials</a:t>
            </a:r>
          </a:p>
          <a:p>
            <a:pPr marL="101600" indent="0">
              <a:buClr>
                <a:srgbClr val="81A3D6"/>
              </a:buClr>
              <a:buSzPts val="2000"/>
              <a:buNone/>
            </a:pPr>
            <a:endParaRPr lang="en-US" sz="16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1600" indent="0">
              <a:buClr>
                <a:srgbClr val="81A3D6"/>
              </a:buClr>
              <a:buSzPts val="2000"/>
              <a:buNone/>
            </a:pPr>
            <a:r>
              <a:rPr lang="en-US" sz="16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Chancenforum</a:t>
            </a:r>
            <a:r>
              <a:rPr lang="en-US" sz="1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autArK</a:t>
            </a:r>
            <a:endParaRPr lang="en-US" sz="16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1600" indent="0">
              <a:buClr>
                <a:srgbClr val="81A3D6"/>
              </a:buClr>
              <a:buSzPts val="2000"/>
              <a:buNone/>
            </a:pPr>
            <a:r>
              <a:rPr lang="en-US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Employment project for people with disabilities </a:t>
            </a:r>
          </a:p>
          <a:p>
            <a:pPr marL="101600" indent="0">
              <a:buClr>
                <a:srgbClr val="81A3D6"/>
              </a:buClr>
              <a:buSzPts val="2000"/>
              <a:buNone/>
            </a:pPr>
            <a:endParaRPr lang="en-US" sz="16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1600" indent="0">
              <a:buClr>
                <a:srgbClr val="81A3D6"/>
              </a:buClr>
              <a:buSzPts val="2000"/>
              <a:buNone/>
            </a:pPr>
            <a:r>
              <a:rPr lang="en-US" sz="16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Vollpension</a:t>
            </a:r>
            <a:endParaRPr lang="en-US" sz="16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1600" indent="0">
              <a:buClr>
                <a:srgbClr val="81A3D6"/>
              </a:buClr>
              <a:buSzPts val="2000"/>
              <a:buNone/>
            </a:pPr>
            <a:r>
              <a:rPr lang="en-US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generation café in Vienna, baking academy, older (retired) women bake and work in the cafe, they have additional income opportunities</a:t>
            </a:r>
          </a:p>
          <a:p>
            <a:pPr marL="101600" indent="0">
              <a:buClr>
                <a:srgbClr val="81A3D6"/>
              </a:buClr>
              <a:buSzPts val="2000"/>
              <a:buNone/>
            </a:pPr>
            <a:endParaRPr lang="en-US" sz="16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3063386-250E-4618-BC5D-192943E95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502" y="158279"/>
            <a:ext cx="1781245" cy="103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240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623400" y="58518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240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Examples for projects: Others</a:t>
            </a:r>
            <a:endParaRPr sz="2400" b="1"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2820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01600" indent="0">
              <a:buClr>
                <a:srgbClr val="81A3D6"/>
              </a:buClr>
              <a:buSzPts val="2000"/>
              <a:buNone/>
            </a:pPr>
            <a:r>
              <a:rPr lang="en-US" sz="1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Climatubers</a:t>
            </a:r>
          </a:p>
          <a:p>
            <a:pPr marL="101600" indent="0">
              <a:buClr>
                <a:srgbClr val="81A3D6"/>
              </a:buClr>
              <a:buSzPts val="2000"/>
              <a:buNone/>
            </a:pPr>
            <a:r>
              <a:rPr lang="en-US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Participatory video and digital storytelling to address climate-related inequalities, digital technologies to be connected to social action</a:t>
            </a:r>
          </a:p>
          <a:p>
            <a:pPr marL="101600" indent="0">
              <a:buClr>
                <a:srgbClr val="81A3D6"/>
              </a:buClr>
              <a:buSzPts val="2000"/>
              <a:buNone/>
            </a:pPr>
            <a:endParaRPr lang="en-US" sz="16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1600" indent="0">
              <a:buClr>
                <a:srgbClr val="81A3D6"/>
              </a:buClr>
              <a:buSzPts val="2000"/>
              <a:buNone/>
            </a:pPr>
            <a:r>
              <a:rPr lang="en-US" sz="1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SILC - Social Innovation Lab Carinthia / Social Innovation Vienna</a:t>
            </a:r>
          </a:p>
          <a:p>
            <a:pPr marL="101600" indent="0">
              <a:buClr>
                <a:srgbClr val="81A3D6"/>
              </a:buClr>
              <a:buSzPts val="2000"/>
              <a:buNone/>
            </a:pPr>
            <a:r>
              <a:rPr lang="en-US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Ideas competition, for innovative solutions with sustainable impact </a:t>
            </a:r>
          </a:p>
          <a:p>
            <a:pPr marL="101600" indent="0">
              <a:buClr>
                <a:srgbClr val="81A3D6"/>
              </a:buClr>
              <a:buSzPts val="2000"/>
              <a:buNone/>
            </a:pPr>
            <a:endParaRPr lang="en-US" sz="16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1600" indent="0">
              <a:buClr>
                <a:srgbClr val="81A3D6"/>
              </a:buClr>
              <a:buSzPts val="2000"/>
              <a:buNone/>
            </a:pPr>
            <a:r>
              <a:rPr lang="en-US" sz="16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Plaudertischerl</a:t>
            </a:r>
            <a:endParaRPr lang="en-US" sz="16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1600" indent="0">
              <a:buClr>
                <a:srgbClr val="81A3D6"/>
              </a:buClr>
              <a:buSzPts val="2000"/>
              <a:buNone/>
            </a:pPr>
            <a:r>
              <a:rPr lang="en-US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project of the </a:t>
            </a:r>
            <a:r>
              <a:rPr lang="en-US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Diakonie</a:t>
            </a:r>
            <a:r>
              <a:rPr lang="en-US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, the table  is marked in the participating restaurants with a sign and you can simply sit at this table and communicate with others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3063386-250E-4618-BC5D-192943E95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502" y="158279"/>
            <a:ext cx="1781245" cy="103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394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>
            <a:spLocks noGrp="1"/>
          </p:cNvSpPr>
          <p:nvPr>
            <p:ph type="body" idx="1"/>
          </p:nvPr>
        </p:nvSpPr>
        <p:spPr>
          <a:xfrm>
            <a:off x="131490" y="551774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lang="de"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de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Many thanks for your attention!</a:t>
            </a:r>
            <a:endParaRPr b="1"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" dirty="0">
                <a:solidFill>
                  <a:srgbClr val="284A7C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www.siplus.at</a:t>
            </a:r>
            <a:endParaRPr dirty="0">
              <a:solidFill>
                <a:srgbClr val="284A7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59407C3-E070-492A-94D5-B5C163517D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478" y="2967385"/>
            <a:ext cx="3324225" cy="1704975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DFEB9F26-CC9E-4DB9-88ED-E8AE9B47D4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9352" y="3113871"/>
            <a:ext cx="2942599" cy="17086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749</Words>
  <Application>Microsoft Office PowerPoint</Application>
  <PresentationFormat>Diavetítés a képernyőre (16:9 oldalarány)</PresentationFormat>
  <Paragraphs>118</Paragraphs>
  <Slides>14</Slides>
  <Notes>14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Simple Light</vt:lpstr>
      <vt:lpstr>PowerPoint-bemutató</vt:lpstr>
      <vt:lpstr>SI – What does it mean?</vt:lpstr>
      <vt:lpstr>Characteristics ofSI</vt:lpstr>
      <vt:lpstr>Role of the Target Group</vt:lpstr>
      <vt:lpstr>Political Framework</vt:lpstr>
      <vt:lpstr>Funding Structures</vt:lpstr>
      <vt:lpstr>National Fundings – some examples</vt:lpstr>
      <vt:lpstr>Relevant Stakeholders</vt:lpstr>
      <vt:lpstr>Projects: Focus of Action</vt:lpstr>
      <vt:lpstr>Examples for projects I (voc.orientation / qual.)</vt:lpstr>
      <vt:lpstr>Examples for projects II (consulting/ support)</vt:lpstr>
      <vt:lpstr>Examples for projects II (employment projects)</vt:lpstr>
      <vt:lpstr>Examples for projects: Others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L&amp;R MobilUser</dc:creator>
  <cp:lastModifiedBy>Szenttamási IStván Tamás</cp:lastModifiedBy>
  <cp:revision>13</cp:revision>
  <dcterms:modified xsi:type="dcterms:W3CDTF">2022-09-14T18:20:07Z</dcterms:modified>
</cp:coreProperties>
</file>