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8" r:id="rId2"/>
    <p:sldId id="290" r:id="rId3"/>
    <p:sldId id="286" r:id="rId4"/>
    <p:sldId id="287" r:id="rId5"/>
    <p:sldId id="288" r:id="rId6"/>
    <p:sldId id="289" r:id="rId7"/>
    <p:sldId id="274" r:id="rId8"/>
    <p:sldId id="28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NGENG Laura (EMPL)" initials="ML(" lastIdx="1" clrIdx="0">
    <p:extLst>
      <p:ext uri="{19B8F6BF-5375-455C-9EA6-DF929625EA0E}">
        <p15:presenceInfo xmlns:p15="http://schemas.microsoft.com/office/powerpoint/2012/main" userId="S-1-5-21-1606980848-2025429265-839522115-1305505" providerId="AD"/>
      </p:ext>
    </p:extLst>
  </p:cmAuthor>
  <p:cmAuthor id="2" name="RAIVIO Risto (EMPL)" initials="RR(" lastIdx="9" clrIdx="1">
    <p:extLst>
      <p:ext uri="{19B8F6BF-5375-455C-9EA6-DF929625EA0E}">
        <p15:presenceInfo xmlns:p15="http://schemas.microsoft.com/office/powerpoint/2012/main" userId="S::Risto.RAIVIO@ec.europa.eu::2ad4f162-8595-4b16-bd18-cb33952cc52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4EA2"/>
    <a:srgbClr val="FFC000"/>
    <a:srgbClr val="479EE5"/>
    <a:srgbClr val="8DC3EF"/>
    <a:srgbClr val="E2AC00"/>
    <a:srgbClr val="F2AE6A"/>
    <a:srgbClr val="97C8F1"/>
    <a:srgbClr val="E1EFFB"/>
    <a:srgbClr val="86BFEE"/>
    <a:srgbClr val="A7A7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51" autoAdjust="0"/>
    <p:restoredTop sz="69372" autoAdjust="0"/>
  </p:normalViewPr>
  <p:slideViewPr>
    <p:cSldViewPr snapToGrid="0">
      <p:cViewPr varScale="1">
        <p:scale>
          <a:sx n="48" d="100"/>
          <a:sy n="48" d="100"/>
        </p:scale>
        <p:origin x="1492" y="24"/>
      </p:cViewPr>
      <p:guideLst>
        <p:guide orient="horz" pos="2092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939EFE-0303-44F6-9A16-FD3B5E015DB1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04766-77AF-4EBE-9704-229FD5F6A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89881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B926D1-0013-4A80-B64E-9D824EE65210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CF2995-AB43-4B7C-B8CD-9DC7C3692A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7846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ohesiondata.ec.europa.eu/2021-2027-Finances/Copy-of-2021-2027-ERDF-and-ESF-initial-allocations/ye46-pszx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829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375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2317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Budget allocations for the dedicated priority on social innovation were calculated based on (draft) numbers provided by the geographical desks of DG EMPL in proportion to the 2021-2027 ESF+ initial allocations by country in current prices using the following data source: </a:t>
            </a:r>
            <a:r>
              <a:rPr lang="en-GB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Copy of 2021-2027 ERDF and ESF+ initial allocations (current prices) | Data | European Structural and Investment Funds (europa.eu)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(accessed 25/04/2022).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00613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83760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9794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519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12192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0" y="1078173"/>
            <a:ext cx="12192000" cy="5779827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>
              <a:solidFill>
                <a:schemeClr val="accent4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933" y="258042"/>
            <a:ext cx="1659793" cy="115246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071350" y="1992572"/>
            <a:ext cx="10065224" cy="2149523"/>
          </a:xfrm>
        </p:spPr>
        <p:txBody>
          <a:bodyPr wrap="none" anchor="t">
            <a:noAutofit/>
          </a:bodyPr>
          <a:lstStyle>
            <a:lvl1pPr algn="l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1978925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071351" y="4418049"/>
            <a:ext cx="10065224" cy="897754"/>
          </a:xfrm>
        </p:spPr>
        <p:txBody>
          <a:bodyPr>
            <a:noAutofit/>
          </a:bodyPr>
          <a:lstStyle>
            <a:lvl1pPr marL="0" indent="0" algn="l">
              <a:buNone/>
              <a:defRPr sz="2800" i="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6096000" y="5557903"/>
            <a:ext cx="5040313" cy="528998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2183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50288"/>
            <a:ext cx="12192000" cy="501834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12192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0" y="1078174"/>
            <a:ext cx="12192000" cy="2890800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>
              <a:solidFill>
                <a:schemeClr val="accent4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933" y="258042"/>
            <a:ext cx="1659793" cy="115246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071350" y="1992572"/>
            <a:ext cx="10065224" cy="872647"/>
          </a:xfrm>
        </p:spPr>
        <p:txBody>
          <a:bodyPr anchor="t">
            <a:normAutofit/>
          </a:bodyPr>
          <a:lstStyle>
            <a:lvl1pPr algn="l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1978925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071351" y="3067468"/>
            <a:ext cx="10065224" cy="897754"/>
          </a:xfrm>
        </p:spPr>
        <p:txBody>
          <a:bodyPr>
            <a:noAutofit/>
          </a:bodyPr>
          <a:lstStyle>
            <a:lvl1pPr marL="0" indent="0" algn="l">
              <a:buNone/>
              <a:defRPr sz="2800" i="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6096000" y="5783535"/>
            <a:ext cx="5040313" cy="528998"/>
          </a:xfrm>
        </p:spPr>
        <p:txBody>
          <a:bodyPr anchor="b" anchorCtr="0">
            <a:noAutofit/>
          </a:bodyPr>
          <a:lstStyle>
            <a:lvl1pPr marL="0" indent="0" algn="r">
              <a:buFontTx/>
              <a:buNone/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99858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02219"/>
            <a:ext cx="12192000" cy="6059194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5289" y="1078173"/>
            <a:ext cx="12197346" cy="5783239"/>
          </a:xfrm>
          <a:prstGeom prst="rect">
            <a:avLst/>
          </a:prstGeom>
          <a:solidFill>
            <a:srgbClr val="024EA2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>
              <a:solidFill>
                <a:schemeClr val="accent4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12192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071350" y="1992572"/>
            <a:ext cx="10065224" cy="2149523"/>
          </a:xfrm>
        </p:spPr>
        <p:txBody>
          <a:bodyPr wrap="none" anchor="t">
            <a:noAutofit/>
          </a:bodyPr>
          <a:lstStyle>
            <a:lvl1pPr algn="l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1978925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071351" y="4418049"/>
            <a:ext cx="10065224" cy="897754"/>
          </a:xfrm>
        </p:spPr>
        <p:txBody>
          <a:bodyPr wrap="none">
            <a:noAutofit/>
          </a:bodyPr>
          <a:lstStyle>
            <a:lvl1pPr marL="0" indent="0" algn="l">
              <a:buNone/>
              <a:defRPr sz="2800" i="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933" y="258042"/>
            <a:ext cx="1659793" cy="1152460"/>
          </a:xfrm>
          <a:prstGeom prst="rect">
            <a:avLst/>
          </a:prstGeom>
        </p:spPr>
      </p:pic>
      <p:sp>
        <p:nvSpPr>
          <p:cNvPr id="16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6096000" y="5557903"/>
            <a:ext cx="5040313" cy="528998"/>
          </a:xfrm>
        </p:spPr>
        <p:txBody>
          <a:bodyPr wrap="none">
            <a:noAutofit/>
          </a:bodyPr>
          <a:lstStyle>
            <a:lvl1pPr marL="0" indent="0" algn="r">
              <a:buFontTx/>
              <a:buNone/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244287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0189" y="1122363"/>
            <a:ext cx="10676038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0189" y="3602038"/>
            <a:ext cx="10676038" cy="165576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0"/>
            <a:ext cx="0" cy="3295934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7715" y="6045257"/>
            <a:ext cx="1718512" cy="45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699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3852" y="6045865"/>
            <a:ext cx="1716200" cy="45054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077013" y="1122363"/>
            <a:ext cx="10156297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838200" y="0"/>
            <a:ext cx="0" cy="3295934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070189" y="3602038"/>
            <a:ext cx="10156297" cy="165576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2509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(option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"/>
            <a:ext cx="12192000" cy="34289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077013" y="1122363"/>
            <a:ext cx="10156297" cy="1240348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838200" y="0"/>
            <a:ext cx="0" cy="2362711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838200" y="4160826"/>
            <a:ext cx="10889439" cy="1620145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86048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(option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"/>
            <a:ext cx="12192000" cy="3428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077013" y="1122363"/>
            <a:ext cx="10156297" cy="1240348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838200" y="0"/>
            <a:ext cx="0" cy="2362711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838200" y="4160826"/>
            <a:ext cx="10889439" cy="1620145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83397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905699" cy="388190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1pPr>
            <a:lvl2pPr>
              <a:lnSpc>
                <a:spcPct val="100000"/>
              </a:lnSpc>
              <a:spcAft>
                <a:spcPts val="1800"/>
              </a:spcAft>
              <a:defRPr/>
            </a:lvl2pPr>
            <a:lvl3pPr>
              <a:lnSpc>
                <a:spcPct val="100000"/>
              </a:lnSpc>
              <a:spcAft>
                <a:spcPts val="1800"/>
              </a:spcAft>
              <a:defRPr/>
            </a:lvl3pPr>
            <a:lvl4pPr>
              <a:lnSpc>
                <a:spcPct val="100000"/>
              </a:lnSpc>
              <a:spcAft>
                <a:spcPts val="1800"/>
              </a:spcAft>
              <a:defRPr/>
            </a:lvl4pPr>
            <a:lvl5pPr>
              <a:lnSpc>
                <a:spcPct val="100000"/>
              </a:lnSpc>
              <a:spcAft>
                <a:spcPts val="1800"/>
              </a:spcAft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2341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8" y="1825625"/>
            <a:ext cx="5328000" cy="3906435"/>
          </a:xfrm>
        </p:spPr>
        <p:txBody>
          <a:bodyPr>
            <a:noAutofit/>
          </a:bodyPr>
          <a:lstStyle>
            <a:lvl1pPr>
              <a:spcAft>
                <a:spcPts val="1800"/>
              </a:spcAft>
              <a:defRPr/>
            </a:lvl1pPr>
            <a:lvl2pPr>
              <a:spcAft>
                <a:spcPts val="1800"/>
              </a:spcAft>
              <a:defRPr/>
            </a:lvl2pPr>
            <a:lvl3pPr>
              <a:spcAft>
                <a:spcPts val="1800"/>
              </a:spcAft>
              <a:defRPr/>
            </a:lvl3pPr>
            <a:lvl4pPr>
              <a:spcAft>
                <a:spcPts val="1800"/>
              </a:spcAft>
              <a:defRPr/>
            </a:lvl4pPr>
            <a:lvl5pPr>
              <a:spcAft>
                <a:spcPts val="1800"/>
              </a:spcAft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2250" y="1825625"/>
            <a:ext cx="5328000" cy="3906435"/>
          </a:xfrm>
          <a:noFill/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3839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8" y="1825625"/>
            <a:ext cx="5328000" cy="3906435"/>
          </a:xfrm>
        </p:spPr>
        <p:txBody>
          <a:bodyPr>
            <a:noAutofit/>
          </a:bodyPr>
          <a:lstStyle>
            <a:lvl3pPr>
              <a:spcBef>
                <a:spcPts val="0"/>
              </a:spcBef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2250" y="1825625"/>
            <a:ext cx="5328000" cy="390643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6774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8" y="1825626"/>
            <a:ext cx="3358489" cy="3763134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604979" y="1825625"/>
            <a:ext cx="3358489" cy="3763134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8371761" y="1825625"/>
            <a:ext cx="3358489" cy="3763134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7101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wrap="square" anchor="b">
            <a:no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097331"/>
          </a:xfrm>
        </p:spPr>
        <p:txBody>
          <a:bodyPr wrap="square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noFill/>
        </p:spPr>
        <p:txBody>
          <a:bodyPr wrap="square" anchor="b">
            <a:no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097331"/>
          </a:xfrm>
        </p:spPr>
        <p:txBody>
          <a:bodyPr wrap="square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12" name="Straight Connector 11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26941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43015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59635" y="-59635"/>
            <a:ext cx="6155635" cy="6983896"/>
          </a:xfrm>
          <a:solidFill>
            <a:schemeClr val="bg2"/>
          </a:solidFill>
          <a:ln w="28575">
            <a:solidFill>
              <a:schemeClr val="accent5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3214048" y="1992573"/>
            <a:ext cx="8550322" cy="3616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9447" y="743802"/>
            <a:ext cx="544923" cy="54492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8331" y="1992572"/>
            <a:ext cx="8226040" cy="3616657"/>
          </a:xfrm>
          <a:solidFill>
            <a:schemeClr val="bg1"/>
          </a:solidFill>
        </p:spPr>
        <p:txBody>
          <a:bodyPr lIns="360000" tIns="360000" rIns="360000" bIns="360000" anchor="ctr" anchorCtr="0">
            <a:noAutofit/>
          </a:bodyPr>
          <a:lstStyle>
            <a:lvl1pPr marL="0" indent="0">
              <a:buFontTx/>
              <a:buNone/>
              <a:defRPr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40629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Content (half p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7056" y="1825625"/>
            <a:ext cx="4926841" cy="3769957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6817056" y="482860"/>
            <a:ext cx="4669266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46383" y="-46383"/>
            <a:ext cx="6142383" cy="6964017"/>
          </a:xfrm>
          <a:solidFill>
            <a:schemeClr val="bg2"/>
          </a:solidFill>
          <a:ln w="28575">
            <a:solidFill>
              <a:schemeClr val="accent5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20344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970722" y="2284667"/>
            <a:ext cx="3141663" cy="2090737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7901451" y="2284668"/>
            <a:ext cx="3141663" cy="2090737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436086" y="2284667"/>
            <a:ext cx="3141663" cy="2090737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1206774" y="4038684"/>
            <a:ext cx="2669558" cy="1524235"/>
          </a:xfrm>
          <a:solidFill>
            <a:schemeClr val="bg1"/>
          </a:solidFill>
        </p:spPr>
        <p:txBody>
          <a:bodyPr tIns="90000"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7"/>
          </p:nvPr>
        </p:nvSpPr>
        <p:spPr>
          <a:xfrm>
            <a:off x="4672139" y="4041944"/>
            <a:ext cx="2669558" cy="1524235"/>
          </a:xfrm>
          <a:solidFill>
            <a:schemeClr val="bg1"/>
          </a:solidFill>
        </p:spPr>
        <p:txBody>
          <a:bodyPr tIns="90000"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8137503" y="4037437"/>
            <a:ext cx="2669558" cy="1524235"/>
          </a:xfrm>
          <a:solidFill>
            <a:schemeClr val="bg1"/>
          </a:solidFill>
        </p:spPr>
        <p:txBody>
          <a:bodyPr tIns="90000"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01072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713869" y="2159957"/>
            <a:ext cx="2461591" cy="163815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713868" y="3968881"/>
            <a:ext cx="2461591" cy="163815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324547" y="2159956"/>
            <a:ext cx="2461593" cy="1638159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8935227" y="3968880"/>
            <a:ext cx="2520000" cy="1638158"/>
          </a:xfrm>
          <a:noFill/>
        </p:spPr>
        <p:txBody>
          <a:bodyPr tIns="90000"/>
          <a:lstStyle>
            <a:lvl1pPr marL="0" indent="0" algn="l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1033617" y="2159957"/>
            <a:ext cx="2520000" cy="1638159"/>
          </a:xfrm>
          <a:noFill/>
        </p:spPr>
        <p:txBody>
          <a:bodyPr tIns="90000"/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324549" y="3968880"/>
            <a:ext cx="2461591" cy="163815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20"/>
          </p:nvPr>
        </p:nvSpPr>
        <p:spPr>
          <a:xfrm>
            <a:off x="1033617" y="3968881"/>
            <a:ext cx="2520000" cy="1638158"/>
          </a:xfrm>
          <a:noFill/>
        </p:spPr>
        <p:txBody>
          <a:bodyPr tIns="90000"/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21"/>
          </p:nvPr>
        </p:nvSpPr>
        <p:spPr>
          <a:xfrm>
            <a:off x="8966322" y="2159956"/>
            <a:ext cx="2520000" cy="1638159"/>
          </a:xfrm>
          <a:noFill/>
        </p:spPr>
        <p:txBody>
          <a:bodyPr tIns="90000"/>
          <a:lstStyle>
            <a:lvl1pPr marL="0" indent="0" algn="l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385566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429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46643"/>
            <a:ext cx="10515600" cy="782357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38200" y="3630613"/>
            <a:ext cx="10515600" cy="20351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67746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4118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8819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" y="613128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3852" y="6045988"/>
            <a:ext cx="1715733" cy="45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720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62" r:id="rId2"/>
    <p:sldLayoutId id="2147483657" r:id="rId3"/>
    <p:sldLayoutId id="2147483649" r:id="rId4"/>
    <p:sldLayoutId id="2147483651" r:id="rId5"/>
    <p:sldLayoutId id="2147483669" r:id="rId6"/>
    <p:sldLayoutId id="2147483670" r:id="rId7"/>
    <p:sldLayoutId id="2147483650" r:id="rId8"/>
    <p:sldLayoutId id="2147483660" r:id="rId9"/>
    <p:sldLayoutId id="2147483652" r:id="rId10"/>
    <p:sldLayoutId id="2147483661" r:id="rId11"/>
    <p:sldLayoutId id="2147483653" r:id="rId12"/>
    <p:sldLayoutId id="2147483654" r:id="rId13"/>
    <p:sldLayoutId id="2147483659" r:id="rId14"/>
    <p:sldLayoutId id="2147483658" r:id="rId15"/>
    <p:sldLayoutId id="2147483666" r:id="rId16"/>
    <p:sldLayoutId id="2147483667" r:id="rId17"/>
    <p:sldLayoutId id="2147483668" r:id="rId18"/>
    <p:sldLayoutId id="2147483655" r:id="rId1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Risto.Raivio@ec.europa.eu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hyperlink" Target="mailto:Michael.Grosse@ec.europa.eu" TargetMode="External"/><Relationship Id="rId4" Type="http://schemas.openxmlformats.org/officeDocument/2006/relationships/hyperlink" Target="mailto:laura.mangeng@ec.europa.eu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334587" y="2310754"/>
            <a:ext cx="10065224" cy="2149523"/>
          </a:xfrm>
        </p:spPr>
        <p:txBody>
          <a:bodyPr>
            <a:noAutofit/>
          </a:bodyPr>
          <a:lstStyle/>
          <a:p>
            <a:r>
              <a:rPr lang="en-GB" sz="4400" dirty="0" smtClean="0"/>
              <a:t>ESF+ support to Social Innovation</a:t>
            </a:r>
            <a:br>
              <a:rPr lang="en-GB" sz="4400" dirty="0" smtClean="0"/>
            </a:br>
            <a:r>
              <a:rPr lang="en-GB" sz="4400" dirty="0" smtClean="0"/>
              <a:t>COM update</a:t>
            </a:r>
            <a:r>
              <a:rPr lang="en-GB" sz="4400" dirty="0" smtClean="0"/>
              <a:t> </a:t>
            </a:r>
            <a:br>
              <a:rPr lang="en-GB" sz="4400" dirty="0" smtClean="0"/>
            </a:br>
            <a:r>
              <a:rPr lang="en-GB" sz="4400" dirty="0"/>
              <a:t>	</a:t>
            </a:r>
            <a:r>
              <a:rPr lang="en-GB" sz="4400" dirty="0" smtClean="0"/>
              <a:t/>
            </a:r>
            <a:br>
              <a:rPr lang="en-GB" sz="4400" dirty="0" smtClean="0"/>
            </a:br>
            <a:endParaRPr lang="en-GB" sz="44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334587" y="4460277"/>
            <a:ext cx="10065224" cy="897754"/>
          </a:xfrm>
        </p:spPr>
        <p:txBody>
          <a:bodyPr/>
          <a:lstStyle/>
          <a:p>
            <a:pPr algn="r"/>
            <a:r>
              <a:rPr lang="en-GB" sz="2000" dirty="0" err="1" smtClean="0"/>
              <a:t>SIPlus</a:t>
            </a:r>
            <a:r>
              <a:rPr lang="en-GB" sz="2000" dirty="0" smtClean="0"/>
              <a:t> Steering Committee Meeting</a:t>
            </a:r>
          </a:p>
          <a:p>
            <a:pPr algn="r"/>
            <a:r>
              <a:rPr lang="en-GB" sz="2000" dirty="0" smtClean="0"/>
              <a:t>12 Oct 2022 Bratislava</a:t>
            </a:r>
            <a:r>
              <a:rPr lang="en-GB" sz="2000" dirty="0"/>
              <a:t/>
            </a:r>
            <a:br>
              <a:rPr lang="en-GB" sz="2000" dirty="0"/>
            </a:br>
            <a:r>
              <a:rPr lang="en-GB" sz="2000" dirty="0"/>
              <a:t/>
            </a:r>
            <a:br>
              <a:rPr lang="en-GB" sz="2000" dirty="0"/>
            </a:br>
            <a:r>
              <a:rPr lang="en-GB" sz="2000" dirty="0" smtClean="0"/>
              <a:t>Michael GROSSE, </a:t>
            </a:r>
            <a:r>
              <a:rPr lang="en-GB" sz="2000" dirty="0"/>
              <a:t>European Commission  </a:t>
            </a:r>
            <a:br>
              <a:rPr lang="en-GB" sz="2000" dirty="0"/>
            </a:b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2137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Partnership agreement with ESFA to be signed in October 2022</a:t>
            </a:r>
          </a:p>
          <a:p>
            <a:r>
              <a:rPr lang="en-IE" dirty="0" smtClean="0"/>
              <a:t>First call to be launched swiftly thereafter:</a:t>
            </a:r>
          </a:p>
          <a:p>
            <a:pPr lvl="1"/>
            <a:r>
              <a:rPr lang="en-IE" dirty="0" smtClean="0"/>
              <a:t>ALMA – EUR 15m </a:t>
            </a:r>
          </a:p>
          <a:p>
            <a:pPr lvl="1"/>
            <a:r>
              <a:rPr lang="en-IE" dirty="0" smtClean="0"/>
              <a:t>Social inclusion and participation of young people / NEETs &amp; skills – EUR 7m</a:t>
            </a:r>
          </a:p>
          <a:p>
            <a:pPr lvl="1"/>
            <a:r>
              <a:rPr lang="en-IE" dirty="0" smtClean="0"/>
              <a:t>NCC support – transnational projects – EUR 8m</a:t>
            </a:r>
          </a:p>
          <a:p>
            <a:pPr lvl="1"/>
            <a:r>
              <a:rPr lang="en-IE" dirty="0" smtClean="0"/>
              <a:t>Social inclusion of refugees – EUR 22m</a:t>
            </a:r>
            <a:endParaRPr lang="en-I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News from ESFA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976484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Most </a:t>
            </a:r>
            <a:r>
              <a:rPr lang="en-GB" dirty="0"/>
              <a:t>Member States foresee a dedicated priority on social innovation in </a:t>
            </a:r>
            <a:r>
              <a:rPr lang="en-GB" u="sng" dirty="0" smtClean="0"/>
              <a:t>one </a:t>
            </a:r>
            <a:r>
              <a:rPr lang="en-GB" u="sng" dirty="0" smtClean="0"/>
              <a:t>ESF</a:t>
            </a:r>
            <a:r>
              <a:rPr lang="en-GB" u="sng" dirty="0"/>
              <a:t>+ programme.</a:t>
            </a:r>
            <a:r>
              <a:rPr lang="en-GB" dirty="0"/>
              <a:t> </a:t>
            </a:r>
          </a:p>
          <a:p>
            <a:r>
              <a:rPr lang="en-GB" dirty="0"/>
              <a:t>4 Member States indicate that </a:t>
            </a:r>
            <a:r>
              <a:rPr lang="en-GB" u="sng" dirty="0"/>
              <a:t>more than </a:t>
            </a:r>
            <a:r>
              <a:rPr lang="en-GB" u="sng" dirty="0" smtClean="0"/>
              <a:t>one</a:t>
            </a:r>
            <a:r>
              <a:rPr lang="en-GB" dirty="0" smtClean="0"/>
              <a:t> </a:t>
            </a:r>
            <a:r>
              <a:rPr lang="en-GB" dirty="0"/>
              <a:t>ESF+ programme will have a dedicated priority on social innovation: FR and IT foresee 2, BE 3 and DE 8.</a:t>
            </a:r>
          </a:p>
          <a:p>
            <a:r>
              <a:rPr lang="en-GB" dirty="0"/>
              <a:t>AT, HR, FR, IT, SI and SE indicate that their respective ESF+ programme(s) mention social innovation also outside the dedicated priority/ priorities.  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sz="2200" dirty="0" smtClean="0"/>
              <a:t>State of play 05/2022 covering all MS except EL</a:t>
            </a:r>
            <a:r>
              <a:rPr lang="en-GB" sz="2200" dirty="0"/>
              <a:t>, LV, LT and </a:t>
            </a:r>
            <a:r>
              <a:rPr lang="en-GB" sz="2200" dirty="0" smtClean="0"/>
              <a:t>ES</a:t>
            </a:r>
            <a:endParaRPr lang="en-GB" sz="2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 of programming </a:t>
            </a:r>
            <a:r>
              <a:rPr lang="en-GB" dirty="0" smtClean="0"/>
              <a:t>SI within the ESF+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26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Thematic focus of the dedicated priority/ priorities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3"/>
          <a:srcRect l="2028" t="9673" b="6666"/>
          <a:stretch/>
        </p:blipFill>
        <p:spPr bwMode="auto">
          <a:xfrm>
            <a:off x="1891350" y="1486189"/>
            <a:ext cx="8674343" cy="44227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42396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79904" y="503378"/>
            <a:ext cx="10515600" cy="782357"/>
          </a:xfrm>
        </p:spPr>
        <p:txBody>
          <a:bodyPr/>
          <a:lstStyle/>
          <a:p>
            <a:r>
              <a:rPr lang="en-GB" dirty="0"/>
              <a:t>Budget allocation for the dedicated priority/ priorities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83240" y="2068220"/>
            <a:ext cx="345460" cy="2984789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8867820" y="2077574"/>
            <a:ext cx="345460" cy="2984789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476927" y="5061550"/>
            <a:ext cx="758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0-1%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4425003" y="5063926"/>
            <a:ext cx="758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1-3%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8625806" y="5061550"/>
            <a:ext cx="814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 </a:t>
            </a:r>
            <a:r>
              <a:rPr lang="en-GB" dirty="0" smtClean="0"/>
              <a:t>3-5</a:t>
            </a:r>
            <a:r>
              <a:rPr lang="en-GB" dirty="0"/>
              <a:t>%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3002" y="5343023"/>
            <a:ext cx="288000" cy="288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8857" y="4277974"/>
            <a:ext cx="288000" cy="288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7004" y="3708501"/>
            <a:ext cx="288000" cy="288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70530" y="2624964"/>
            <a:ext cx="288000" cy="288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73002" y="2101795"/>
            <a:ext cx="288000" cy="2880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75680" y="2166502"/>
            <a:ext cx="288000" cy="288000"/>
          </a:xfrm>
          <a:prstGeom prst="rect">
            <a:avLst/>
          </a:prstGeom>
        </p:spPr>
      </p:pic>
      <p:sp>
        <p:nvSpPr>
          <p:cNvPr id="87" name="Rectangle 86"/>
          <p:cNvSpPr/>
          <p:nvPr/>
        </p:nvSpPr>
        <p:spPr>
          <a:xfrm>
            <a:off x="9835289" y="2046705"/>
            <a:ext cx="1033809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4,99%</a:t>
            </a:r>
          </a:p>
          <a:p>
            <a:r>
              <a:rPr lang="en-GB" dirty="0"/>
              <a:t/>
            </a:r>
            <a:br>
              <a:rPr lang="en-GB" dirty="0"/>
            </a:br>
            <a:r>
              <a:rPr lang="en-GB" dirty="0"/>
              <a:t>4,79</a:t>
            </a:r>
            <a:r>
              <a:rPr lang="en-GB" dirty="0" smtClean="0"/>
              <a:t>%</a:t>
            </a:r>
          </a:p>
          <a:p>
            <a:endParaRPr lang="en-IE" dirty="0"/>
          </a:p>
          <a:p>
            <a:r>
              <a:rPr lang="en-IE" dirty="0" smtClean="0"/>
              <a:t>4,5%</a:t>
            </a:r>
            <a:endParaRPr lang="en-GB" dirty="0"/>
          </a:p>
          <a:p>
            <a:r>
              <a:rPr lang="en-GB" dirty="0"/>
              <a:t/>
            </a:r>
            <a:br>
              <a:rPr lang="en-GB" dirty="0"/>
            </a:br>
            <a:r>
              <a:rPr lang="en-GB" dirty="0"/>
              <a:t>4,09%</a:t>
            </a:r>
          </a:p>
          <a:p>
            <a:r>
              <a:rPr lang="en-GB" dirty="0"/>
              <a:t/>
            </a:r>
            <a:br>
              <a:rPr lang="en-GB" dirty="0"/>
            </a:br>
            <a:r>
              <a:rPr lang="en-GB" dirty="0"/>
              <a:t>3,96</a:t>
            </a:r>
            <a:r>
              <a:rPr lang="en-GB" dirty="0" smtClean="0"/>
              <a:t>%</a:t>
            </a:r>
          </a:p>
          <a:p>
            <a:endParaRPr lang="en-GB" dirty="0" smtClean="0"/>
          </a:p>
          <a:p>
            <a:r>
              <a:rPr lang="en-IE" dirty="0" smtClean="0"/>
              <a:t>3,52%</a:t>
            </a:r>
            <a:endParaRPr lang="en-GB" dirty="0"/>
          </a:p>
          <a:p>
            <a:r>
              <a:rPr lang="en-GB" dirty="0"/>
              <a:t/>
            </a:r>
            <a:br>
              <a:rPr lang="en-GB" dirty="0"/>
            </a:br>
            <a:r>
              <a:rPr lang="en-GB" dirty="0"/>
              <a:t>3,25%</a:t>
            </a:r>
          </a:p>
        </p:txBody>
      </p:sp>
      <p:sp>
        <p:nvSpPr>
          <p:cNvPr id="88" name="Rectangle 87"/>
          <p:cNvSpPr/>
          <p:nvPr/>
        </p:nvSpPr>
        <p:spPr>
          <a:xfrm>
            <a:off x="1502059" y="2048647"/>
            <a:ext cx="10338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92" name="Rectangle 91"/>
          <p:cNvSpPr/>
          <p:nvPr/>
        </p:nvSpPr>
        <p:spPr>
          <a:xfrm>
            <a:off x="5547985" y="1973485"/>
            <a:ext cx="88792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3</a:t>
            </a:r>
            <a:r>
              <a:rPr lang="en-GB" dirty="0" smtClean="0"/>
              <a:t>%</a:t>
            </a:r>
            <a:endParaRPr lang="en-GB" dirty="0"/>
          </a:p>
          <a:p>
            <a:endParaRPr lang="en-GB" dirty="0"/>
          </a:p>
          <a:p>
            <a:r>
              <a:rPr lang="en-GB" dirty="0"/>
              <a:t>2,08%</a:t>
            </a:r>
          </a:p>
          <a:p>
            <a:endParaRPr lang="en-GB" dirty="0"/>
          </a:p>
          <a:p>
            <a:r>
              <a:rPr lang="en-GB" dirty="0"/>
              <a:t>1,93%</a:t>
            </a:r>
          </a:p>
          <a:p>
            <a:endParaRPr lang="en-GB" dirty="0"/>
          </a:p>
          <a:p>
            <a:r>
              <a:rPr lang="en-GB" dirty="0"/>
              <a:t>1,77%</a:t>
            </a:r>
          </a:p>
          <a:p>
            <a:endParaRPr lang="en-GB" dirty="0"/>
          </a:p>
          <a:p>
            <a:r>
              <a:rPr lang="en-GB" dirty="0"/>
              <a:t>1,37%</a:t>
            </a:r>
          </a:p>
          <a:p>
            <a:endParaRPr lang="en-GB" dirty="0"/>
          </a:p>
          <a:p>
            <a:r>
              <a:rPr lang="en-GB" dirty="0"/>
              <a:t>1,35%</a:t>
            </a:r>
          </a:p>
          <a:p>
            <a:endParaRPr lang="en-GB" dirty="0"/>
          </a:p>
        </p:txBody>
      </p:sp>
      <p:sp>
        <p:nvSpPr>
          <p:cNvPr id="93" name="Rectangle 92"/>
          <p:cNvSpPr/>
          <p:nvPr/>
        </p:nvSpPr>
        <p:spPr>
          <a:xfrm>
            <a:off x="1522243" y="2077574"/>
            <a:ext cx="101749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0,99</a:t>
            </a:r>
            <a:r>
              <a:rPr lang="en-GB" dirty="0" smtClean="0"/>
              <a:t>%</a:t>
            </a:r>
            <a:endParaRPr lang="en-GB" dirty="0"/>
          </a:p>
          <a:p>
            <a:endParaRPr lang="en-GB" dirty="0"/>
          </a:p>
          <a:p>
            <a:r>
              <a:rPr lang="en-GB" dirty="0"/>
              <a:t>0,41%</a:t>
            </a:r>
          </a:p>
          <a:p>
            <a:endParaRPr lang="en-GB" dirty="0"/>
          </a:p>
          <a:p>
            <a:r>
              <a:rPr lang="en-GB" dirty="0"/>
              <a:t>0,37%</a:t>
            </a:r>
          </a:p>
          <a:p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47444" y="2033782"/>
            <a:ext cx="310923" cy="3011685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65415" y="3235046"/>
            <a:ext cx="288000" cy="28800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73106" y="2684272"/>
            <a:ext cx="288000" cy="321004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>
          <a:xfrm>
            <a:off x="4631316" y="2068219"/>
            <a:ext cx="345460" cy="2984789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47640" y="3148133"/>
            <a:ext cx="506727" cy="3800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466161" y="4847447"/>
            <a:ext cx="309928" cy="309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64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Replication/ scaling-up of social innovation</a:t>
            </a:r>
            <a:br>
              <a:rPr lang="en-GB" b="1" dirty="0"/>
            </a:br>
            <a:r>
              <a:rPr lang="en-GB" dirty="0"/>
              <a:t>mentioned by BE, BG, HR, CY, CZ, FI, FR, EL, HU, IR, MT, NL, PL and SE. </a:t>
            </a:r>
            <a:endParaRPr lang="en-GB" b="1" dirty="0"/>
          </a:p>
          <a:p>
            <a:r>
              <a:rPr lang="en-GB" b="1" dirty="0"/>
              <a:t>National Competence Centres</a:t>
            </a:r>
            <a:br>
              <a:rPr lang="en-GB" b="1" dirty="0"/>
            </a:br>
            <a:r>
              <a:rPr lang="en-GB" dirty="0"/>
              <a:t>mentioned by AT, BG, CY, DK, FI, EL, IR and SK. </a:t>
            </a:r>
          </a:p>
          <a:p>
            <a:r>
              <a:rPr lang="en-GB" b="1" dirty="0" smtClean="0"/>
              <a:t>Transnational </a:t>
            </a:r>
            <a:r>
              <a:rPr lang="en-GB" b="1" dirty="0"/>
              <a:t>cooperation and social innovation</a:t>
            </a:r>
            <a:br>
              <a:rPr lang="en-GB" b="1" dirty="0"/>
            </a:br>
            <a:r>
              <a:rPr lang="en-GB" dirty="0"/>
              <a:t>mentioned by AT, BE, BG, HR, CY, FI, DE, NL, PL, SK and SE.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Some other elements…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96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Contact </a:t>
            </a:r>
            <a:endParaRPr lang="en-GB" dirty="0"/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970722" y="1386448"/>
            <a:ext cx="10905699" cy="3881904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Risto </a:t>
            </a:r>
            <a:r>
              <a:rPr lang="en-US" b="1" dirty="0" err="1"/>
              <a:t>Raivio</a:t>
            </a:r>
            <a:r>
              <a:rPr lang="en-US" b="1" dirty="0"/>
              <a:t>, </a:t>
            </a:r>
            <a:r>
              <a:rPr lang="en-US" dirty="0"/>
              <a:t>Senior Expert, Unit G.1. European Social Fund+, Directorate-General for Employment, Social Affairs and Inclusion, European </a:t>
            </a:r>
            <a:r>
              <a:rPr lang="en-US" dirty="0" smtClean="0"/>
              <a:t>Commission</a:t>
            </a:r>
          </a:p>
          <a:p>
            <a:pPr marL="0" indent="0">
              <a:buNone/>
            </a:pPr>
            <a:r>
              <a:rPr lang="en-US" dirty="0" smtClean="0">
                <a:hlinkClick r:id="rId3"/>
              </a:rPr>
              <a:t>R</a:t>
            </a:r>
            <a:r>
              <a:rPr lang="en-US" dirty="0" smtClean="0">
                <a:hlinkClick r:id="rId3"/>
              </a:rPr>
              <a:t>isto.Raivio@ec.europa.eu</a:t>
            </a:r>
            <a:r>
              <a:rPr lang="en-US" dirty="0" smtClean="0"/>
              <a:t> 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Laura </a:t>
            </a:r>
            <a:r>
              <a:rPr lang="en-US" b="1" dirty="0" err="1"/>
              <a:t>Mangeng</a:t>
            </a:r>
            <a:r>
              <a:rPr lang="en-US" b="1" dirty="0"/>
              <a:t>, </a:t>
            </a:r>
            <a:r>
              <a:rPr lang="en-US" dirty="0"/>
              <a:t>Policy Assistant, Unit G.1. European Social Fund+, Directorate-General for Employment, Social Affairs and Inclusion, European Commission </a:t>
            </a:r>
            <a:endParaRPr lang="en-US" dirty="0" smtClean="0"/>
          </a:p>
          <a:p>
            <a:pPr marL="0" indent="0">
              <a:buNone/>
            </a:pPr>
            <a:r>
              <a:rPr lang="en-US" dirty="0">
                <a:hlinkClick r:id="rId4"/>
              </a:rPr>
              <a:t>L</a:t>
            </a:r>
            <a:r>
              <a:rPr lang="en-US" dirty="0" smtClean="0">
                <a:hlinkClick r:id="rId4"/>
              </a:rPr>
              <a:t>aura.Mangeng@ec.europa.eu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b="1" dirty="0" smtClean="0"/>
              <a:t>Michael Grosse, </a:t>
            </a:r>
            <a:r>
              <a:rPr lang="en-US" dirty="0" smtClean="0"/>
              <a:t>Policy Officer, </a:t>
            </a:r>
            <a:r>
              <a:rPr lang="en-US" dirty="0"/>
              <a:t>Unit G.1. European Social Fund+, Directorate-General for Employment, Social Affairs and Inclusion, European </a:t>
            </a:r>
            <a:r>
              <a:rPr lang="en-US" dirty="0" smtClean="0"/>
              <a:t>Commission</a:t>
            </a:r>
          </a:p>
          <a:p>
            <a:pPr marL="0" indent="0">
              <a:buNone/>
            </a:pPr>
            <a:r>
              <a:rPr lang="en-US" dirty="0" smtClean="0">
                <a:hlinkClick r:id="rId5"/>
              </a:rPr>
              <a:t>Michael.Grosse@ec.europa.eu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639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/>
              <a:t>Thank you</a:t>
            </a:r>
            <a:endParaRPr lang="en-GB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61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EC colour scheme">
      <a:dk1>
        <a:srgbClr val="4D4D4D"/>
      </a:dk1>
      <a:lt1>
        <a:srgbClr val="FFFFFF"/>
      </a:lt1>
      <a:dk2>
        <a:srgbClr val="034EA2"/>
      </a:dk2>
      <a:lt2>
        <a:srgbClr val="D3E8F9"/>
      </a:lt2>
      <a:accent1>
        <a:srgbClr val="1E858B"/>
      </a:accent1>
      <a:accent2>
        <a:srgbClr val="4BC5DE"/>
      </a:accent2>
      <a:accent3>
        <a:srgbClr val="1EC08A"/>
      </a:accent3>
      <a:accent4>
        <a:srgbClr val="ED8D2F"/>
      </a:accent4>
      <a:accent5>
        <a:srgbClr val="FFC000"/>
      </a:accent5>
      <a:accent6>
        <a:srgbClr val="E76C53"/>
      </a:accent6>
      <a:hlink>
        <a:srgbClr val="0563C1"/>
      </a:hlink>
      <a:folHlink>
        <a:srgbClr val="24337E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_Corporate_PPT_Template" id="{9E25CBC4-264C-4E5F-8DDF-C73C2B944108}" vid="{63966CC3-CC63-46CF-BE8C-07ABBDCD622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681</TotalTime>
  <Words>493</Words>
  <Application>Microsoft Office PowerPoint</Application>
  <PresentationFormat>Widescreen</PresentationFormat>
  <Paragraphs>66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ESF+ support to Social Innovation COM update    </vt:lpstr>
      <vt:lpstr>News from ESFA</vt:lpstr>
      <vt:lpstr>Overview of programming SI within the ESF+</vt:lpstr>
      <vt:lpstr>Thematic focus of the dedicated priority/ priorities</vt:lpstr>
      <vt:lpstr>Budget allocation for the dedicated priority/ priorities </vt:lpstr>
      <vt:lpstr>Some other elements…</vt:lpstr>
      <vt:lpstr>Contact </vt:lpstr>
      <vt:lpstr>Thank you</vt:lpstr>
    </vt:vector>
  </TitlesOfParts>
  <Company>European Commission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RAIVIO Risto (EMPL)</dc:creator>
  <cp:lastModifiedBy>GROSSE Michael (EMPL)</cp:lastModifiedBy>
  <cp:revision>62</cp:revision>
  <dcterms:created xsi:type="dcterms:W3CDTF">2021-11-30T13:56:00Z</dcterms:created>
  <dcterms:modified xsi:type="dcterms:W3CDTF">2022-10-11T14:02:28Z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2022-04-27T11:46:42Z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f64e15a5-bcc7-4725-8534-b6da95b74818</vt:lpwstr>
  </property>
  <property fmtid="{D5CDD505-2E9C-101B-9397-08002B2CF9AE}" pid="8" name="MSIP_Label_6bd9ddd1-4d20-43f6-abfa-fc3c07406f94_ContentBits">
    <vt:lpwstr>0</vt:lpwstr>
  </property>
</Properties>
</file>