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73" r:id="rId3"/>
    <p:sldId id="260" r:id="rId4"/>
    <p:sldId id="258" r:id="rId5"/>
    <p:sldId id="256" r:id="rId6"/>
    <p:sldId id="261" r:id="rId7"/>
    <p:sldId id="262" r:id="rId8"/>
    <p:sldId id="263" r:id="rId9"/>
    <p:sldId id="266" r:id="rId10"/>
    <p:sldId id="267" r:id="rId11"/>
    <p:sldId id="268" r:id="rId12"/>
    <p:sldId id="264" r:id="rId13"/>
    <p:sldId id="265" r:id="rId14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1436" userDrawn="1">
          <p15:clr>
            <a:srgbClr val="A4A3A4"/>
          </p15:clr>
        </p15:guide>
        <p15:guide id="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400" autoAdjust="0"/>
  </p:normalViewPr>
  <p:slideViewPr>
    <p:cSldViewPr snapToGrid="0" showGuides="1">
      <p:cViewPr varScale="1">
        <p:scale>
          <a:sx n="99" d="100"/>
          <a:sy n="99" d="100"/>
        </p:scale>
        <p:origin x="906" y="78"/>
      </p:cViewPr>
      <p:guideLst>
        <p:guide orient="horz" pos="2160"/>
        <p:guide pos="3840"/>
        <p:guide pos="1436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Share of respondents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Share of respondents</c:v>
                </c:pt>
              </c:strCache>
            </c:strRef>
          </c:tx>
          <c:dPt>
            <c:idx val="0"/>
            <c:bubble3D val="0"/>
            <c:explosion val="1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F393-4D6C-B5C9-15AD5288B7B5}"/>
              </c:ext>
            </c:extLst>
          </c:dPt>
          <c:dPt>
            <c:idx val="1"/>
            <c:bubble3D val="0"/>
            <c:spPr>
              <a:solidFill>
                <a:srgbClr val="FF006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393-4D6C-B5C9-15AD5288B7B5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F393-4D6C-B5C9-15AD5288B7B5}"/>
              </c:ext>
            </c:extLst>
          </c:dPt>
          <c:dPt>
            <c:idx val="3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393-4D6C-B5C9-15AD5288B7B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List1!$A$2:$A$5</c:f>
              <c:strCache>
                <c:ptCount val="4"/>
                <c:pt idx="0">
                  <c:v>Ministry</c:v>
                </c:pt>
                <c:pt idx="1">
                  <c:v>NGO's</c:v>
                </c:pt>
                <c:pt idx="2">
                  <c:v>Other public bodies</c:v>
                </c:pt>
                <c:pt idx="3">
                  <c:v>Experts</c:v>
                </c:pt>
              </c:strCache>
            </c:strRef>
          </c:cat>
          <c:val>
            <c:numRef>
              <c:f>List1!$B$2:$B$5</c:f>
              <c:numCache>
                <c:formatCode>General</c:formatCode>
                <c:ptCount val="4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93-4D6C-B5C9-15AD5288B7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The gender distribution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The gender distribution</c:v>
                </c:pt>
              </c:strCache>
            </c:strRef>
          </c:tx>
          <c:dPt>
            <c:idx val="0"/>
            <c:bubble3D val="0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A50-4392-BB95-A8257610F41F}"/>
              </c:ext>
            </c:extLst>
          </c:dPt>
          <c:dPt>
            <c:idx val="1"/>
            <c:bubble3D val="0"/>
            <c:spPr>
              <a:solidFill>
                <a:srgbClr val="009A4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9A50-4392-BB95-A8257610F41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List1!$A$2:$A$3</c:f>
              <c:strCache>
                <c:ptCount val="2"/>
                <c:pt idx="0">
                  <c:v>Women</c:v>
                </c:pt>
                <c:pt idx="1">
                  <c:v>Men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9</c:v>
                </c:pt>
                <c:pt idx="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50-4392-BB95-A8257610F4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</c:legendEntry>
      <c:layout>
        <c:manualLayout>
          <c:xMode val="edge"/>
          <c:yMode val="edge"/>
          <c:x val="0.39494812677982255"/>
          <c:y val="0.95308486863719899"/>
          <c:w val="0.3147692311166258"/>
          <c:h val="4.691539919133505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F22F71-5FC8-43BF-A476-78F8121834C6}" type="datetimeFigureOut">
              <a:rPr lang="cs-CZ" smtClean="0"/>
              <a:t>19.10.2022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12CBE7-0F6D-4CBB-A546-DECA0B54B63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242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971C9B-BC68-406D-9405-C46B09E6F400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16315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65 %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women</a:t>
            </a:r>
            <a:endParaRPr lang="cs-CZ" dirty="0"/>
          </a:p>
          <a:p>
            <a:r>
              <a:rPr lang="cs-CZ" dirty="0"/>
              <a:t>35 %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men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6B2B31-255C-441C-975F-BF5F20F2A443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14635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="1" dirty="0" err="1"/>
              <a:t>Communication</a:t>
            </a:r>
            <a:r>
              <a:rPr lang="cs-CZ" b="1" dirty="0"/>
              <a:t> </a:t>
            </a:r>
          </a:p>
          <a:p>
            <a:r>
              <a:rPr lang="cs-CZ" dirty="0"/>
              <a:t>3 </a:t>
            </a:r>
            <a:r>
              <a:rPr lang="cs-CZ" dirty="0" err="1"/>
              <a:t>cases</a:t>
            </a:r>
            <a:r>
              <a:rPr lang="cs-CZ" dirty="0"/>
              <a:t> </a:t>
            </a:r>
            <a:r>
              <a:rPr lang="cs-CZ" dirty="0" err="1"/>
              <a:t>from</a:t>
            </a:r>
            <a:r>
              <a:rPr lang="cs-CZ" dirty="0"/>
              <a:t> ESF+ and </a:t>
            </a:r>
            <a:r>
              <a:rPr lang="cs-CZ" dirty="0" err="1"/>
              <a:t>how</a:t>
            </a:r>
            <a:r>
              <a:rPr lang="cs-CZ" dirty="0"/>
              <a:t> to </a:t>
            </a:r>
            <a:r>
              <a:rPr lang="cs-CZ" dirty="0" err="1"/>
              <a:t>communicate</a:t>
            </a:r>
            <a:r>
              <a:rPr lang="cs-CZ" dirty="0"/>
              <a:t> </a:t>
            </a:r>
            <a:r>
              <a:rPr lang="cs-CZ" dirty="0" err="1"/>
              <a:t>them</a:t>
            </a:r>
            <a:r>
              <a:rPr lang="cs-CZ" dirty="0"/>
              <a:t> (</a:t>
            </a:r>
            <a:r>
              <a:rPr lang="cs-CZ" dirty="0" err="1"/>
              <a:t>remove</a:t>
            </a:r>
            <a:r>
              <a:rPr lang="cs-CZ" dirty="0"/>
              <a:t> ESF </a:t>
            </a:r>
            <a:r>
              <a:rPr lang="cs-CZ" dirty="0" err="1"/>
              <a:t>language</a:t>
            </a:r>
            <a:r>
              <a:rPr lang="cs-CZ" dirty="0"/>
              <a:t>, </a:t>
            </a:r>
            <a:r>
              <a:rPr lang="cs-CZ" dirty="0" err="1"/>
              <a:t>provide</a:t>
            </a:r>
            <a:r>
              <a:rPr lang="cs-CZ" dirty="0"/>
              <a:t> </a:t>
            </a:r>
            <a:r>
              <a:rPr lang="cs-CZ" dirty="0" err="1"/>
              <a:t>results</a:t>
            </a:r>
            <a:r>
              <a:rPr lang="cs-CZ" dirty="0"/>
              <a:t> </a:t>
            </a:r>
            <a:r>
              <a:rPr lang="cs-CZ" dirty="0" err="1"/>
              <a:t>through</a:t>
            </a:r>
            <a:r>
              <a:rPr lang="cs-CZ" dirty="0"/>
              <a:t> </a:t>
            </a:r>
            <a:r>
              <a:rPr lang="cs-CZ" dirty="0" err="1"/>
              <a:t>stories</a:t>
            </a:r>
            <a:endParaRPr lang="cs-CZ" dirty="0"/>
          </a:p>
          <a:p>
            <a:r>
              <a:rPr lang="cs-CZ" b="1" dirty="0" err="1"/>
              <a:t>Inspections</a:t>
            </a:r>
            <a:endParaRPr lang="cs-CZ" b="1" dirty="0"/>
          </a:p>
          <a:p>
            <a:r>
              <a:rPr lang="cs-CZ" b="0" dirty="0" err="1"/>
              <a:t>Formalism</a:t>
            </a:r>
            <a:r>
              <a:rPr lang="cs-CZ" b="0" dirty="0"/>
              <a:t> (</a:t>
            </a:r>
            <a:r>
              <a:rPr lang="cs-CZ" b="0" dirty="0" err="1"/>
              <a:t>quality</a:t>
            </a:r>
            <a:r>
              <a:rPr lang="cs-CZ" b="0" dirty="0"/>
              <a:t> standard) </a:t>
            </a:r>
            <a:r>
              <a:rPr lang="cs-CZ" b="0" dirty="0" err="1"/>
              <a:t>over</a:t>
            </a:r>
            <a:r>
              <a:rPr lang="cs-CZ" b="0" dirty="0"/>
              <a:t> </a:t>
            </a:r>
            <a:r>
              <a:rPr lang="cs-CZ" b="0" dirty="0" err="1"/>
              <a:t>real</a:t>
            </a:r>
            <a:r>
              <a:rPr lang="cs-CZ" b="0" dirty="0"/>
              <a:t> </a:t>
            </a:r>
            <a:r>
              <a:rPr lang="cs-CZ" b="0" dirty="0" err="1"/>
              <a:t>needs</a:t>
            </a:r>
            <a:r>
              <a:rPr lang="cs-CZ" b="0" dirty="0"/>
              <a:t> (</a:t>
            </a:r>
            <a:r>
              <a:rPr lang="cs-CZ" b="0" dirty="0" err="1"/>
              <a:t>communication</a:t>
            </a:r>
            <a:r>
              <a:rPr lang="cs-CZ" b="0" dirty="0"/>
              <a:t> style, </a:t>
            </a:r>
            <a:r>
              <a:rPr lang="cs-CZ" b="0" dirty="0" err="1"/>
              <a:t>paternalistic</a:t>
            </a:r>
            <a:r>
              <a:rPr lang="cs-CZ" b="0" dirty="0"/>
              <a:t> x </a:t>
            </a:r>
            <a:r>
              <a:rPr lang="cs-CZ" b="0" dirty="0" err="1"/>
              <a:t>partnership</a:t>
            </a:r>
            <a:r>
              <a:rPr lang="cs-CZ" b="0" dirty="0"/>
              <a:t> </a:t>
            </a:r>
            <a:r>
              <a:rPr lang="cs-CZ" b="0" dirty="0" err="1"/>
              <a:t>approach</a:t>
            </a:r>
            <a:r>
              <a:rPr lang="cs-CZ" b="0" dirty="0"/>
              <a:t> </a:t>
            </a:r>
            <a:r>
              <a:rPr lang="cs-CZ" b="0" dirty="0" err="1"/>
              <a:t>etc</a:t>
            </a:r>
            <a:r>
              <a:rPr lang="cs-CZ" b="0" dirty="0"/>
              <a:t>.)</a:t>
            </a:r>
          </a:p>
          <a:p>
            <a:r>
              <a:rPr lang="cs-CZ" b="1" dirty="0" err="1"/>
              <a:t>Social</a:t>
            </a:r>
            <a:r>
              <a:rPr lang="cs-CZ" b="1" dirty="0"/>
              <a:t> </a:t>
            </a:r>
            <a:r>
              <a:rPr lang="cs-CZ" b="1" dirty="0" err="1"/>
              <a:t>work</a:t>
            </a:r>
            <a:endParaRPr lang="cs-CZ" b="1" dirty="0"/>
          </a:p>
          <a:p>
            <a:r>
              <a:rPr lang="cs-CZ" b="0" dirty="0"/>
              <a:t>Ministry Unit </a:t>
            </a:r>
            <a:r>
              <a:rPr lang="cs-CZ" b="0" dirty="0" err="1"/>
              <a:t>responsible</a:t>
            </a:r>
            <a:r>
              <a:rPr lang="cs-CZ" b="0" dirty="0"/>
              <a:t> </a:t>
            </a:r>
            <a:r>
              <a:rPr lang="cs-CZ" b="0" dirty="0" err="1"/>
              <a:t>for</a:t>
            </a:r>
            <a:r>
              <a:rPr lang="cs-CZ" b="0" dirty="0"/>
              <a:t> </a:t>
            </a:r>
            <a:r>
              <a:rPr lang="cs-CZ" b="0" dirty="0" err="1"/>
              <a:t>guidance</a:t>
            </a:r>
            <a:r>
              <a:rPr lang="cs-CZ" b="0" dirty="0"/>
              <a:t> </a:t>
            </a:r>
            <a:r>
              <a:rPr lang="cs-CZ" b="0" dirty="0" err="1"/>
              <a:t>towards</a:t>
            </a:r>
            <a:r>
              <a:rPr lang="cs-CZ" b="0" dirty="0"/>
              <a:t> </a:t>
            </a:r>
            <a:r>
              <a:rPr lang="cs-CZ" b="0" dirty="0" err="1"/>
              <a:t>social</a:t>
            </a:r>
            <a:r>
              <a:rPr lang="cs-CZ" b="0" dirty="0"/>
              <a:t> </a:t>
            </a:r>
            <a:r>
              <a:rPr lang="cs-CZ" b="0" dirty="0" err="1"/>
              <a:t>workers</a:t>
            </a:r>
            <a:endParaRPr lang="cs-CZ" b="0" dirty="0"/>
          </a:p>
          <a:p>
            <a:r>
              <a:rPr lang="cs-CZ" b="0" dirty="0" err="1"/>
              <a:t>Impact</a:t>
            </a:r>
            <a:r>
              <a:rPr lang="cs-CZ" b="0" dirty="0"/>
              <a:t> </a:t>
            </a:r>
            <a:r>
              <a:rPr lang="cs-CZ" b="0" dirty="0" err="1"/>
              <a:t>of</a:t>
            </a:r>
            <a:r>
              <a:rPr lang="cs-CZ" b="0" dirty="0"/>
              <a:t> </a:t>
            </a:r>
            <a:r>
              <a:rPr lang="cs-CZ" b="0" dirty="0" err="1"/>
              <a:t>social</a:t>
            </a:r>
            <a:r>
              <a:rPr lang="cs-CZ" b="0" dirty="0"/>
              <a:t> </a:t>
            </a:r>
            <a:r>
              <a:rPr lang="cs-CZ" b="0" dirty="0" err="1"/>
              <a:t>workers</a:t>
            </a:r>
            <a:r>
              <a:rPr lang="cs-CZ" b="0" dirty="0"/>
              <a:t>, support </a:t>
            </a:r>
            <a:r>
              <a:rPr lang="cs-CZ" b="0" dirty="0" err="1"/>
              <a:t>of</a:t>
            </a:r>
            <a:r>
              <a:rPr lang="cs-CZ" b="0" dirty="0"/>
              <a:t> </a:t>
            </a:r>
            <a:r>
              <a:rPr lang="cs-CZ" b="0" dirty="0" err="1"/>
              <a:t>their</a:t>
            </a:r>
            <a:r>
              <a:rPr lang="cs-CZ" b="0" dirty="0"/>
              <a:t> role -&gt; output </a:t>
            </a:r>
            <a:r>
              <a:rPr lang="cs-CZ" b="0" dirty="0" err="1"/>
              <a:t>the</a:t>
            </a:r>
            <a:r>
              <a:rPr lang="cs-CZ" b="0" dirty="0"/>
              <a:t> </a:t>
            </a:r>
            <a:r>
              <a:rPr lang="cs-CZ" b="0" dirty="0" err="1"/>
              <a:t>smallest</a:t>
            </a:r>
            <a:r>
              <a:rPr lang="cs-CZ" b="0" dirty="0"/>
              <a:t> </a:t>
            </a:r>
            <a:r>
              <a:rPr lang="cs-CZ" b="0" dirty="0" err="1"/>
              <a:t>possible</a:t>
            </a:r>
            <a:r>
              <a:rPr lang="cs-CZ" b="0" dirty="0"/>
              <a:t> experiment</a:t>
            </a:r>
          </a:p>
          <a:p>
            <a:endParaRPr lang="cs-CZ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12CBE7-0F6D-4CBB-A546-DECA0B54B634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16413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66B1246-A8E2-4675-9FFC-522FA0B93A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616B4A5-D318-4DB2-850E-8C2F172576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9A13DCA-A2D9-4295-8C9F-A6957E9E9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10505-8DE4-4A43-810F-50867856C54C}" type="datetimeFigureOut">
              <a:rPr lang="cs-CZ" smtClean="0"/>
              <a:t>19.10.2022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3034B0E-9D28-49D9-8FB0-15046242E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6A75CAC-43F2-4EBD-AE33-7EF6B3026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F4087-C2E9-4026-90A3-42FA3254A21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7726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9C2EF9D-597A-4097-9390-CC1AD087C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4AA5DAC-8191-41F5-BBEF-8E12D9810D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E56E358-5F4D-492C-B08B-01E601CF9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10505-8DE4-4A43-810F-50867856C54C}" type="datetimeFigureOut">
              <a:rPr lang="cs-CZ" smtClean="0"/>
              <a:t>19.10.2022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78B8CE6-C32E-4F55-ADF6-9890BB435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40704A1-D4E8-4522-AEB5-282D5F4A7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F4087-C2E9-4026-90A3-42FA3254A21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18715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6B3C3F5-3481-4481-91B7-DC4467D0B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F217E90-4A40-48A3-B6FC-814ECB18A4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C1740DF-6B02-472A-84D6-0295727B0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10505-8DE4-4A43-810F-50867856C54C}" type="datetimeFigureOut">
              <a:rPr lang="cs-CZ" smtClean="0"/>
              <a:t>19.10.2022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59C24FD-1774-4222-B94D-2B7B0865D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3AB7B18-1DE8-4059-B567-00413FCBF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F4087-C2E9-4026-90A3-42FA3254A21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83615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6DEC05F-C7AD-4C05-977B-8E3F5A8A3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BF04D83-8227-4DD2-A0CC-BE50971431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B30AC46-4386-4A61-9C1F-56567AD4DA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5DC7E2B-2C02-456D-9F6B-3078AB7AA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10505-8DE4-4A43-810F-50867856C54C}" type="datetimeFigureOut">
              <a:rPr lang="cs-CZ" smtClean="0"/>
              <a:t>19.10.2022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3E31225-A7ED-4D40-B569-81D007D74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71F7C26-AF0B-46FD-806E-88207CD66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F4087-C2E9-4026-90A3-42FA3254A21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82214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E8E1466-9162-4A51-BA71-F6319322D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83A4398-DF44-4399-8C46-1302574550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3D2BFB16-5147-4C5E-8F14-749FDBFFBA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26C8644C-1F1C-48AB-9825-0155F2E0FC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CB419350-200E-4DAF-969B-01E2DDB3A2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22325A52-0A56-4F95-975A-D34878B2C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10505-8DE4-4A43-810F-50867856C54C}" type="datetimeFigureOut">
              <a:rPr lang="cs-CZ" smtClean="0"/>
              <a:t>19.10.2022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7FB4CF10-3EA2-438B-BE8F-2920397DC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1A948C75-014A-48BC-9598-A025E8CFB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F4087-C2E9-4026-90A3-42FA3254A21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30364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A9D6297-1C33-4876-AC00-12090037F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20432AAA-0DC5-45CB-98A7-BCF83475C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10505-8DE4-4A43-810F-50867856C54C}" type="datetimeFigureOut">
              <a:rPr lang="cs-CZ" smtClean="0"/>
              <a:t>19.10.2022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2962AB13-EC3A-41D1-A34B-6C7E26ACB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5B69787-AFF9-4D75-B98D-F64F7E298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F4087-C2E9-4026-90A3-42FA3254A21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89887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C32D7C7B-AA69-4679-8526-B01AF2E5F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10505-8DE4-4A43-810F-50867856C54C}" type="datetimeFigureOut">
              <a:rPr lang="cs-CZ" smtClean="0"/>
              <a:t>19.10.2022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C1BCC2DF-916B-4433-91E0-67208AFD2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51E3E2B-18B3-44A4-9A7D-10ED69380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F4087-C2E9-4026-90A3-42FA3254A21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44463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B166EB-A218-46AF-9BB8-DB1B8F705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7AEDF70-E19C-4174-9FD6-000B037465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22D29441-2B0E-4114-AA1F-6642588DE3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98D1AC1-B1B6-42CD-A58E-703A81C66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10505-8DE4-4A43-810F-50867856C54C}" type="datetimeFigureOut">
              <a:rPr lang="cs-CZ" smtClean="0"/>
              <a:t>19.10.2022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72F1D81-437B-490B-915A-8DBADBD7D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AEEBF55-E68F-486C-84F1-755739850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F4087-C2E9-4026-90A3-42FA3254A21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8102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DFA6DEC-6305-4BF1-8F51-57308944D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56269773-2AE8-4522-ACE7-057733E7F8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F99954CA-93E7-47E5-99BE-3B046A0258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0126B52-AD29-4551-A6E1-2D6A02446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10505-8DE4-4A43-810F-50867856C54C}" type="datetimeFigureOut">
              <a:rPr lang="cs-CZ" smtClean="0"/>
              <a:t>19.10.2022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B5BC48B-2F86-4840-A7D0-247D9981B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3B8B76F-8C82-4F51-A84A-FF4B32DA5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F4087-C2E9-4026-90A3-42FA3254A21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27646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9E53563-0DD5-4090-9F94-F46FE7483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34129C4C-BEDA-4F1E-A4A8-3EA96711C8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2822C7D-703C-4745-A979-807C02A7D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10505-8DE4-4A43-810F-50867856C54C}" type="datetimeFigureOut">
              <a:rPr lang="cs-CZ" smtClean="0"/>
              <a:t>19.10.2022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7B0C6A2-7E9C-4434-B625-88150181F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A46DFF5-FD02-492D-8B8C-179DB35E2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F4087-C2E9-4026-90A3-42FA3254A21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35688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0CEA82E7-45E4-4557-8C2A-2352010ED0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46FA6511-1668-4610-9027-0017F30ACF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F488F2A-D3A1-4A86-A68A-B07A81BB0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10505-8DE4-4A43-810F-50867856C54C}" type="datetimeFigureOut">
              <a:rPr lang="cs-CZ" smtClean="0"/>
              <a:t>19.10.2022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6C369AE-AB5F-4333-AEEC-2D28C7917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C90E2C9-3BCC-447D-A04E-EABC0DA0C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F4087-C2E9-4026-90A3-42FA3254A21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59848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3F7B19A1-0C7E-47A5-81D1-A2C09E58A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39D2704-ABCA-4EC1-9EF0-DA135ACE0E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430CE4E-B399-416E-9385-4A76F01B55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410505-8DE4-4A43-810F-50867856C54C}" type="datetimeFigureOut">
              <a:rPr lang="cs-CZ" smtClean="0"/>
              <a:t>19.10.2022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E3456C2-3570-414B-AA8F-8DB4EC2001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4D20D90-1663-4EAA-BDE7-38633AC453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9F4087-C2E9-4026-90A3-42FA3254A21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67782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0A35162-B6DC-471B-93E0-7E8C3E0743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2340426"/>
            <a:ext cx="12192000" cy="1129946"/>
          </a:xfrm>
        </p:spPr>
        <p:txBody>
          <a:bodyPr>
            <a:normAutofit/>
          </a:bodyPr>
          <a:lstStyle/>
          <a:p>
            <a:r>
              <a:rPr lang="cs-CZ" sz="5400" dirty="0">
                <a:latin typeface="Arial Black" panose="020B0A04020102020204" pitchFamily="34" charset="0"/>
              </a:rPr>
              <a:t>Czech </a:t>
            </a:r>
            <a:r>
              <a:rPr lang="cs-CZ" sz="5400" dirty="0" err="1">
                <a:latin typeface="Arial Black" panose="020B0A04020102020204" pitchFamily="34" charset="0"/>
              </a:rPr>
              <a:t>Competence</a:t>
            </a:r>
            <a:r>
              <a:rPr lang="cs-CZ" sz="5400" dirty="0">
                <a:latin typeface="Arial Black" panose="020B0A04020102020204" pitchFamily="34" charset="0"/>
              </a:rPr>
              <a:t> Centre</a:t>
            </a:r>
            <a:endParaRPr lang="en-GB" sz="5400" dirty="0">
              <a:latin typeface="Arial Black" panose="020B0A04020102020204" pitchFamily="34" charset="0"/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99C6A58-C91B-4AB2-A3C3-F1A58CF4E6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29790"/>
            <a:ext cx="9144000" cy="1655762"/>
          </a:xfrm>
        </p:spPr>
        <p:txBody>
          <a:bodyPr>
            <a:normAutofit/>
          </a:bodyPr>
          <a:lstStyle/>
          <a:p>
            <a:r>
              <a:rPr lang="cs-CZ" sz="3200" dirty="0" err="1">
                <a:latin typeface="Arial Black" panose="020B0A04020102020204" pitchFamily="34" charset="0"/>
                <a:ea typeface="+mj-ea"/>
                <a:cs typeface="+mj-cs"/>
              </a:rPr>
              <a:t>for</a:t>
            </a:r>
            <a:r>
              <a:rPr lang="cs-CZ" sz="3200" dirty="0">
                <a:latin typeface="Arial Black" panose="020B0A04020102020204" pitchFamily="34" charset="0"/>
                <a:ea typeface="+mj-ea"/>
                <a:cs typeface="+mj-cs"/>
              </a:rPr>
              <a:t> </a:t>
            </a:r>
            <a:r>
              <a:rPr lang="cs-CZ" sz="3200" dirty="0" err="1">
                <a:latin typeface="Arial Black" panose="020B0A04020102020204" pitchFamily="34" charset="0"/>
                <a:ea typeface="+mj-ea"/>
                <a:cs typeface="+mj-cs"/>
              </a:rPr>
              <a:t>social</a:t>
            </a:r>
            <a:r>
              <a:rPr lang="cs-CZ" sz="3200" dirty="0">
                <a:latin typeface="Arial Black" panose="020B0A04020102020204" pitchFamily="34" charset="0"/>
                <a:ea typeface="+mj-ea"/>
                <a:cs typeface="+mj-cs"/>
              </a:rPr>
              <a:t> </a:t>
            </a:r>
            <a:r>
              <a:rPr lang="cs-CZ" sz="3200" dirty="0" err="1">
                <a:latin typeface="Arial Black" panose="020B0A04020102020204" pitchFamily="34" charset="0"/>
                <a:ea typeface="+mj-ea"/>
                <a:cs typeface="+mj-cs"/>
              </a:rPr>
              <a:t>innovations</a:t>
            </a:r>
            <a:endParaRPr lang="cs-CZ" sz="3200" dirty="0">
              <a:latin typeface="Arial Black" panose="020B0A04020102020204" pitchFamily="34" charset="0"/>
              <a:ea typeface="+mj-ea"/>
              <a:cs typeface="+mj-cs"/>
            </a:endParaRP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0E9BAD1B-1EC8-4EF9-A668-9BF011136B30}"/>
              </a:ext>
            </a:extLst>
          </p:cNvPr>
          <p:cNvSpPr/>
          <p:nvPr/>
        </p:nvSpPr>
        <p:spPr>
          <a:xfrm>
            <a:off x="3375890" y="5396544"/>
            <a:ext cx="5458691" cy="8970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s-CZ" sz="1400" dirty="0">
                <a:latin typeface="Arial Black" panose="020B0A04020102020204" pitchFamily="34" charset="0"/>
              </a:rPr>
              <a:t>Petr Havlíček</a:t>
            </a:r>
          </a:p>
          <a:p>
            <a:pPr algn="ctr">
              <a:lnSpc>
                <a:spcPct val="150000"/>
              </a:lnSpc>
            </a:pPr>
            <a:r>
              <a:rPr lang="en-GB" sz="1100" dirty="0">
                <a:latin typeface="Arial Black" panose="020B0A04020102020204" pitchFamily="34" charset="0"/>
              </a:rPr>
              <a:t>Social Innovation</a:t>
            </a:r>
            <a:r>
              <a:rPr lang="cs-CZ" sz="1100" dirty="0">
                <a:latin typeface="Arial Black" panose="020B0A04020102020204" pitchFamily="34" charset="0"/>
              </a:rPr>
              <a:t> Unit</a:t>
            </a:r>
            <a:endParaRPr lang="en-GB" sz="1100" dirty="0">
              <a:latin typeface="Arial Black" panose="020B0A040201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GB" sz="1100" dirty="0">
                <a:latin typeface="Arial Black" panose="020B0A04020102020204" pitchFamily="34" charset="0"/>
              </a:rPr>
              <a:t>Ministry of Labour and Social Affairs</a:t>
            </a:r>
          </a:p>
        </p:txBody>
      </p:sp>
      <p:grpSp>
        <p:nvGrpSpPr>
          <p:cNvPr id="8" name="Skupina 7">
            <a:extLst>
              <a:ext uri="{FF2B5EF4-FFF2-40B4-BE49-F238E27FC236}">
                <a16:creationId xmlns:a16="http://schemas.microsoft.com/office/drawing/2014/main" id="{A3D676BC-1B71-4900-B59E-A203A4D23EED}"/>
              </a:ext>
            </a:extLst>
          </p:cNvPr>
          <p:cNvGrpSpPr/>
          <p:nvPr/>
        </p:nvGrpSpPr>
        <p:grpSpPr>
          <a:xfrm>
            <a:off x="1178263" y="3398372"/>
            <a:ext cx="2160000" cy="72000"/>
            <a:chOff x="7283450" y="3609413"/>
            <a:chExt cx="2912826" cy="72000"/>
          </a:xfrm>
        </p:grpSpPr>
        <p:sp>
          <p:nvSpPr>
            <p:cNvPr id="5" name="Obdélník 4">
              <a:extLst>
                <a:ext uri="{FF2B5EF4-FFF2-40B4-BE49-F238E27FC236}">
                  <a16:creationId xmlns:a16="http://schemas.microsoft.com/office/drawing/2014/main" id="{CCFD4316-ECF0-4C96-ACF5-3E560AE7967B}"/>
                </a:ext>
              </a:extLst>
            </p:cNvPr>
            <p:cNvSpPr/>
            <p:nvPr/>
          </p:nvSpPr>
          <p:spPr>
            <a:xfrm>
              <a:off x="9224276" y="3609413"/>
              <a:ext cx="972000" cy="72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sp>
          <p:nvSpPr>
            <p:cNvPr id="6" name="Obdélník 5">
              <a:extLst>
                <a:ext uri="{FF2B5EF4-FFF2-40B4-BE49-F238E27FC236}">
                  <a16:creationId xmlns:a16="http://schemas.microsoft.com/office/drawing/2014/main" id="{3377B501-4E2C-4379-A19C-77F6011B60FA}"/>
                </a:ext>
              </a:extLst>
            </p:cNvPr>
            <p:cNvSpPr/>
            <p:nvPr/>
          </p:nvSpPr>
          <p:spPr>
            <a:xfrm>
              <a:off x="8255450" y="3609413"/>
              <a:ext cx="972000" cy="720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sp>
          <p:nvSpPr>
            <p:cNvPr id="7" name="Obdélník 6">
              <a:extLst>
                <a:ext uri="{FF2B5EF4-FFF2-40B4-BE49-F238E27FC236}">
                  <a16:creationId xmlns:a16="http://schemas.microsoft.com/office/drawing/2014/main" id="{C3A58FF5-4F74-4D8E-8710-E80B3B1F80B7}"/>
                </a:ext>
              </a:extLst>
            </p:cNvPr>
            <p:cNvSpPr/>
            <p:nvPr/>
          </p:nvSpPr>
          <p:spPr>
            <a:xfrm>
              <a:off x="7283450" y="3609494"/>
              <a:ext cx="972000" cy="7022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</p:grpSp>
    </p:spTree>
    <p:extLst>
      <p:ext uri="{BB962C8B-B14F-4D97-AF65-F5344CB8AC3E}">
        <p14:creationId xmlns:p14="http://schemas.microsoft.com/office/powerpoint/2010/main" val="1632872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A0C51AD-4044-4EB3-8E63-7A6DF3629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755" y="0"/>
            <a:ext cx="4333568" cy="1158419"/>
          </a:xfrm>
        </p:spPr>
        <p:txBody>
          <a:bodyPr/>
          <a:lstStyle/>
          <a:p>
            <a:r>
              <a:rPr lang="cs-CZ" sz="3200" b="1" dirty="0">
                <a:latin typeface="Arial" panose="020B0604020202020204" pitchFamily="34" charset="0"/>
                <a:cs typeface="Arial" panose="020B0604020202020204" pitchFamily="34" charset="0"/>
              </a:rPr>
              <a:t>ABOUT US</a:t>
            </a:r>
          </a:p>
        </p:txBody>
      </p:sp>
      <p:pic>
        <p:nvPicPr>
          <p:cNvPr id="1026" name="Picture 2" descr="Finská vlajka | Vlajky.EU">
            <a:extLst>
              <a:ext uri="{FF2B5EF4-FFF2-40B4-BE49-F238E27FC236}">
                <a16:creationId xmlns:a16="http://schemas.microsoft.com/office/drawing/2014/main" id="{5989A547-9CC4-438A-A824-CB55643C34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1218" y="1694833"/>
            <a:ext cx="882000" cy="539160"/>
          </a:xfrm>
          <a:prstGeom prst="rect">
            <a:avLst/>
          </a:prstGeom>
          <a:noFill/>
          <a:ln w="3175">
            <a:solidFill>
              <a:srgbClr val="BCBCB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Vlajka Litva | Vlajky.EU">
            <a:extLst>
              <a:ext uri="{FF2B5EF4-FFF2-40B4-BE49-F238E27FC236}">
                <a16:creationId xmlns:a16="http://schemas.microsoft.com/office/drawing/2014/main" id="{00698CB7-A82C-4F20-8A9F-2CE108631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7620" y="1696483"/>
            <a:ext cx="90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Státní symboly ČR | Velvyslanectví České republiky v Bratislavě">
            <a:extLst>
              <a:ext uri="{FF2B5EF4-FFF2-40B4-BE49-F238E27FC236}">
                <a16:creationId xmlns:a16="http://schemas.microsoft.com/office/drawing/2014/main" id="{3FA41614-838E-49A5-A72D-29EA368801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502" y="1696483"/>
            <a:ext cx="809625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0937400A-4FD0-42FF-A369-DFC4F66F5699}"/>
              </a:ext>
            </a:extLst>
          </p:cNvPr>
          <p:cNvSpPr txBox="1"/>
          <p:nvPr/>
        </p:nvSpPr>
        <p:spPr>
          <a:xfrm>
            <a:off x="326480" y="1130709"/>
            <a:ext cx="8083989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200" b="1" dirty="0">
                <a:solidFill>
                  <a:srgbClr val="000000"/>
                </a:solidFill>
                <a:latin typeface="Arial" panose="020B0604020202020204" pitchFamily="34" charset="0"/>
              </a:rPr>
              <a:t>Pan-</a:t>
            </a:r>
            <a:r>
              <a:rPr lang="cs-CZ" sz="2200" b="1" dirty="0" err="1">
                <a:solidFill>
                  <a:srgbClr val="000000"/>
                </a:solidFill>
                <a:latin typeface="Arial" panose="020B0604020202020204" pitchFamily="34" charset="0"/>
              </a:rPr>
              <a:t>European</a:t>
            </a:r>
            <a:r>
              <a:rPr lang="cs-CZ" sz="22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cs-CZ" sz="2200" b="1" dirty="0" err="1">
                <a:solidFill>
                  <a:srgbClr val="000000"/>
                </a:solidFill>
                <a:latin typeface="Arial" panose="020B0604020202020204" pitchFamily="34" charset="0"/>
              </a:rPr>
              <a:t>Social</a:t>
            </a:r>
            <a:r>
              <a:rPr lang="cs-CZ" sz="2200" b="1" dirty="0">
                <a:solidFill>
                  <a:srgbClr val="000000"/>
                </a:solidFill>
                <a:latin typeface="Arial" panose="020B0604020202020204" pitchFamily="34" charset="0"/>
              </a:rPr>
              <a:t> Innovation </a:t>
            </a:r>
            <a:r>
              <a:rPr lang="cs-CZ" sz="2200" b="1" dirty="0" err="1">
                <a:solidFill>
                  <a:srgbClr val="000000"/>
                </a:solidFill>
                <a:latin typeface="Arial" panose="020B0604020202020204" pitchFamily="34" charset="0"/>
              </a:rPr>
              <a:t>Lab</a:t>
            </a:r>
            <a:r>
              <a:rPr lang="cs-CZ" sz="22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cs-CZ" sz="2200" dirty="0">
                <a:solidFill>
                  <a:srgbClr val="000000"/>
                </a:solidFill>
                <a:latin typeface="Arial" panose="020B0604020202020204" pitchFamily="34" charset="0"/>
              </a:rPr>
              <a:t>(</a:t>
            </a:r>
            <a:r>
              <a:rPr lang="cs-CZ" sz="2200" dirty="0" err="1">
                <a:solidFill>
                  <a:srgbClr val="000000"/>
                </a:solidFill>
                <a:latin typeface="Arial" panose="020B0604020202020204" pitchFamily="34" charset="0"/>
              </a:rPr>
              <a:t>PEnCIL</a:t>
            </a:r>
            <a:r>
              <a:rPr lang="cs-CZ" sz="2200" dirty="0">
                <a:solidFill>
                  <a:srgbClr val="000000"/>
                </a:solidFill>
                <a:latin typeface="Arial" panose="020B060402020202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rgbClr val="000000"/>
                </a:solidFill>
                <a:latin typeface="Arial" panose="020B0604020202020204" pitchFamily="34" charset="0"/>
              </a:rPr>
              <a:t>Ministry </a:t>
            </a:r>
            <a:r>
              <a:rPr lang="cs-CZ" sz="2200" dirty="0" err="1">
                <a:solidFill>
                  <a:srgbClr val="000000"/>
                </a:solidFill>
                <a:latin typeface="Arial" panose="020B0604020202020204" pitchFamily="34" charset="0"/>
              </a:rPr>
              <a:t>of</a:t>
            </a:r>
            <a:r>
              <a:rPr lang="cs-CZ" sz="22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cs-CZ" sz="2200" dirty="0" err="1">
                <a:solidFill>
                  <a:srgbClr val="000000"/>
                </a:solidFill>
                <a:latin typeface="Arial" panose="020B0604020202020204" pitchFamily="34" charset="0"/>
              </a:rPr>
              <a:t>Labour</a:t>
            </a:r>
            <a:r>
              <a:rPr lang="cs-CZ" sz="2200" dirty="0">
                <a:solidFill>
                  <a:srgbClr val="000000"/>
                </a:solidFill>
                <a:latin typeface="Arial" panose="020B0604020202020204" pitchFamily="34" charset="0"/>
              </a:rPr>
              <a:t> and </a:t>
            </a:r>
            <a:r>
              <a:rPr lang="cs-CZ" sz="2200" dirty="0" err="1">
                <a:solidFill>
                  <a:srgbClr val="000000"/>
                </a:solidFill>
                <a:latin typeface="Arial" panose="020B0604020202020204" pitchFamily="34" charset="0"/>
              </a:rPr>
              <a:t>Social</a:t>
            </a:r>
            <a:r>
              <a:rPr lang="cs-CZ" sz="22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cs-CZ" sz="2200" dirty="0" err="1">
                <a:solidFill>
                  <a:srgbClr val="000000"/>
                </a:solidFill>
                <a:latin typeface="Arial" panose="020B0604020202020204" pitchFamily="34" charset="0"/>
              </a:rPr>
              <a:t>Affairs</a:t>
            </a:r>
            <a:r>
              <a:rPr lang="cs-CZ" sz="22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cs-CZ" sz="2200" dirty="0" err="1">
                <a:solidFill>
                  <a:srgbClr val="000000"/>
                </a:solidFill>
                <a:latin typeface="Arial" panose="020B0604020202020204" pitchFamily="34" charset="0"/>
              </a:rPr>
              <a:t>Social</a:t>
            </a:r>
            <a:r>
              <a:rPr lang="cs-CZ" sz="2200" dirty="0">
                <a:solidFill>
                  <a:srgbClr val="000000"/>
                </a:solidFill>
                <a:latin typeface="Arial" panose="020B0604020202020204" pitchFamily="34" charset="0"/>
              </a:rPr>
              <a:t> Innovation Unit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200">
                <a:solidFill>
                  <a:srgbClr val="000000"/>
                </a:solidFill>
                <a:latin typeface="Arial" panose="020B0604020202020204" pitchFamily="34" charset="0"/>
              </a:rPr>
              <a:t>Project </a:t>
            </a:r>
            <a:r>
              <a:rPr lang="cs-CZ" sz="2200" dirty="0">
                <a:solidFill>
                  <a:srgbClr val="000000"/>
                </a:solidFill>
                <a:latin typeface="Arial" panose="020B0604020202020204" pitchFamily="34" charset="0"/>
              </a:rPr>
              <a:t>manager, </a:t>
            </a:r>
            <a:r>
              <a:rPr lang="cs-CZ" sz="2200" dirty="0" err="1">
                <a:solidFill>
                  <a:srgbClr val="000000"/>
                </a:solidFill>
                <a:latin typeface="Arial" panose="020B0604020202020204" pitchFamily="34" charset="0"/>
              </a:rPr>
              <a:t>evaluator</a:t>
            </a:r>
            <a:r>
              <a:rPr lang="cs-CZ" sz="22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cs-CZ" sz="2200" dirty="0" err="1">
                <a:solidFill>
                  <a:srgbClr val="000000"/>
                </a:solidFill>
                <a:latin typeface="Arial" panose="020B0604020202020204" pitchFamily="34" charset="0"/>
              </a:rPr>
              <a:t>coordinator</a:t>
            </a:r>
            <a:r>
              <a:rPr lang="cs-CZ" sz="22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cs-CZ" sz="2200" dirty="0" err="1">
                <a:solidFill>
                  <a:srgbClr val="000000"/>
                </a:solidFill>
                <a:latin typeface="Arial" panose="020B0604020202020204" pitchFamily="34" charset="0"/>
              </a:rPr>
              <a:t>of</a:t>
            </a:r>
            <a:r>
              <a:rPr lang="cs-CZ" sz="2200" dirty="0">
                <a:solidFill>
                  <a:srgbClr val="000000"/>
                </a:solidFill>
                <a:latin typeface="Arial" panose="020B0604020202020204" pitchFamily="34" charset="0"/>
              </a:rPr>
              <a:t> CC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1036" name="Picture 12" descr="Belgická vlajka – Wikipedie">
            <a:extLst>
              <a:ext uri="{FF2B5EF4-FFF2-40B4-BE49-F238E27FC236}">
                <a16:creationId xmlns:a16="http://schemas.microsoft.com/office/drawing/2014/main" id="{694F84C2-17DE-4596-BB4C-3EE067AB94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723" y="1696925"/>
            <a:ext cx="808163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9134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af 5">
            <a:extLst>
              <a:ext uri="{FF2B5EF4-FFF2-40B4-BE49-F238E27FC236}">
                <a16:creationId xmlns:a16="http://schemas.microsoft.com/office/drawing/2014/main" id="{8F24190F-AE6B-459D-8213-8311DD1828C5}"/>
              </a:ext>
            </a:extLst>
          </p:cNvPr>
          <p:cNvGraphicFramePr/>
          <p:nvPr/>
        </p:nvGraphicFramePr>
        <p:xfrm>
          <a:off x="139851" y="1242306"/>
          <a:ext cx="4428000" cy="43244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Graf 7">
            <a:extLst>
              <a:ext uri="{FF2B5EF4-FFF2-40B4-BE49-F238E27FC236}">
                <a16:creationId xmlns:a16="http://schemas.microsoft.com/office/drawing/2014/main" id="{33314431-42AF-44A2-AD02-46DF928B93BA}"/>
              </a:ext>
            </a:extLst>
          </p:cNvPr>
          <p:cNvGraphicFramePr/>
          <p:nvPr/>
        </p:nvGraphicFramePr>
        <p:xfrm>
          <a:off x="7419195" y="1242305"/>
          <a:ext cx="4428565" cy="4239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ovéPole 8">
            <a:extLst>
              <a:ext uri="{FF2B5EF4-FFF2-40B4-BE49-F238E27FC236}">
                <a16:creationId xmlns:a16="http://schemas.microsoft.com/office/drawing/2014/main" id="{1F4189D1-B76F-4631-A942-074922669629}"/>
              </a:ext>
            </a:extLst>
          </p:cNvPr>
          <p:cNvSpPr txBox="1"/>
          <p:nvPr/>
        </p:nvSpPr>
        <p:spPr>
          <a:xfrm>
            <a:off x="5009477" y="3067685"/>
            <a:ext cx="21945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7200" dirty="0">
                <a:solidFill>
                  <a:srgbClr val="FF0066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22</a:t>
            </a:r>
            <a:r>
              <a:rPr lang="cs-CZ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cs-CZ" sz="1600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hours</a:t>
            </a:r>
            <a:r>
              <a:rPr lang="cs-CZ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600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600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interviews</a:t>
            </a:r>
            <a:endParaRPr lang="cs-CZ" sz="1600" b="1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7F89D0AD-0FAB-44D6-96A5-02DD1B7EA919}"/>
              </a:ext>
            </a:extLst>
          </p:cNvPr>
          <p:cNvSpPr txBox="1"/>
          <p:nvPr/>
        </p:nvSpPr>
        <p:spPr>
          <a:xfrm>
            <a:off x="4665225" y="4828207"/>
            <a:ext cx="287587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7200" dirty="0">
                <a:solidFill>
                  <a:srgbClr val="00B0F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92 </a:t>
            </a:r>
          </a:p>
          <a:p>
            <a:pPr algn="ctr"/>
            <a:r>
              <a:rPr lang="cs-CZ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GB" sz="1600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inutes</a:t>
            </a:r>
            <a:r>
              <a:rPr lang="en-GB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GB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(average</a:t>
            </a:r>
            <a:r>
              <a:rPr lang="cs-CZ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interview</a:t>
            </a:r>
            <a:r>
              <a:rPr lang="en-GB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lenght</a:t>
            </a:r>
            <a:r>
              <a:rPr lang="cs-CZ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GB" sz="1600" b="1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A9DE6DCC-74CE-4359-BCBE-3C166F71529A}"/>
              </a:ext>
            </a:extLst>
          </p:cNvPr>
          <p:cNvSpPr/>
          <p:nvPr/>
        </p:nvSpPr>
        <p:spPr>
          <a:xfrm>
            <a:off x="276502" y="260989"/>
            <a:ext cx="54462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b="1" dirty="0">
                <a:latin typeface="Arial" panose="020B0604020202020204" pitchFamily="34" charset="0"/>
                <a:cs typeface="Arial" panose="020B0604020202020204" pitchFamily="34" charset="0"/>
              </a:rPr>
              <a:t>INTERVIEWS IN NUMBERS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C677A8F4-57AF-47C6-BB43-80D8734F7180}"/>
              </a:ext>
            </a:extLst>
          </p:cNvPr>
          <p:cNvSpPr txBox="1"/>
          <p:nvPr/>
        </p:nvSpPr>
        <p:spPr>
          <a:xfrm>
            <a:off x="5011265" y="1445065"/>
            <a:ext cx="21945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7200" dirty="0">
                <a:solidFill>
                  <a:srgbClr val="00B05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4</a:t>
            </a:r>
            <a:r>
              <a:rPr lang="cs-CZ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cs-CZ" sz="1600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interviewers</a:t>
            </a:r>
            <a:endParaRPr lang="cs-CZ" sz="1600" b="1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372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42FA27B-F54E-4FFF-B06A-67BA58A8F9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478971" y="0"/>
            <a:ext cx="12191994" cy="1055911"/>
          </a:xfrm>
        </p:spPr>
        <p:txBody>
          <a:bodyPr>
            <a:normAutofit/>
          </a:bodyPr>
          <a:lstStyle/>
          <a:p>
            <a:r>
              <a:rPr lang="cs-CZ" sz="3200" b="1" dirty="0">
                <a:latin typeface="Arial" panose="020B0604020202020204" pitchFamily="34" charset="0"/>
                <a:cs typeface="Arial" panose="020B0604020202020204" pitchFamily="34" charset="0"/>
              </a:rPr>
              <a:t>MAPPING OF ECOSYSTEM OF SOCIAL INNOVATIONS</a:t>
            </a:r>
            <a:endParaRPr lang="en-GB" sz="3200" b="1" dirty="0">
              <a:latin typeface="Arial Black" panose="020B0A04020102020204" pitchFamily="34" charset="0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79EFBD17-BFC2-43E0-8E18-87E8584C20E9}"/>
              </a:ext>
            </a:extLst>
          </p:cNvPr>
          <p:cNvSpPr txBox="1"/>
          <p:nvPr/>
        </p:nvSpPr>
        <p:spPr>
          <a:xfrm>
            <a:off x="783772" y="1501437"/>
            <a:ext cx="1035231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Barriers</a:t>
            </a:r>
            <a:r>
              <a:rPr lang="cs-CZ" sz="2200" b="1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challenges</a:t>
            </a:r>
            <a:endParaRPr lang="cs-CZ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Risk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aversion</a:t>
            </a:r>
            <a:endParaRPr lang="cs-CZ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Excessive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hierarchy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Lack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long-term vision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Insufficent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pro-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client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approach</a:t>
            </a:r>
            <a:endParaRPr lang="cs-CZ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Insufficent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innovation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approaches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(design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thinking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, testing,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evaluation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, evidence-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based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informed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decision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cs-CZ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cs-CZ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cs-CZ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cs-CZ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cs-CZ" sz="2200" b="1" dirty="0">
                <a:latin typeface="Arial" panose="020B0604020202020204" pitchFamily="34" charset="0"/>
                <a:cs typeface="Arial" panose="020B0604020202020204" pitchFamily="34" charset="0"/>
              </a:rPr>
              <a:t>Focus on public </a:t>
            </a:r>
            <a:r>
              <a:rPr lang="cs-CZ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administration</a:t>
            </a:r>
            <a:r>
              <a:rPr lang="cs-CZ" sz="2200" b="1" dirty="0">
                <a:latin typeface="Arial" panose="020B0604020202020204" pitchFamily="34" charset="0"/>
                <a:cs typeface="Arial" panose="020B0604020202020204" pitchFamily="34" charset="0"/>
              </a:rPr>
              <a:t> as a </a:t>
            </a:r>
            <a:r>
              <a:rPr lang="cs-CZ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crucial</a:t>
            </a:r>
            <a:r>
              <a:rPr lang="cs-CZ" sz="2200" b="1" dirty="0">
                <a:latin typeface="Arial" panose="020B0604020202020204" pitchFamily="34" charset="0"/>
                <a:cs typeface="Arial" panose="020B0604020202020204" pitchFamily="34" charset="0"/>
              </a:rPr>
              <a:t> stakeholder </a:t>
            </a:r>
            <a:endParaRPr lang="cs-CZ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cký objekt 4" descr="Šipky ve tvaru V se souvislou výplní">
            <a:extLst>
              <a:ext uri="{FF2B5EF4-FFF2-40B4-BE49-F238E27FC236}">
                <a16:creationId xmlns:a16="http://schemas.microsoft.com/office/drawing/2014/main" id="{800C7D47-0E5B-43BE-A1DA-79BDA949F6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2642212" y="402941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009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42FA27B-F54E-4FFF-B06A-67BA58A8F9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5686" y="0"/>
            <a:ext cx="11876313" cy="1045029"/>
          </a:xfrm>
        </p:spPr>
        <p:txBody>
          <a:bodyPr>
            <a:normAutofit/>
          </a:bodyPr>
          <a:lstStyle/>
          <a:p>
            <a:pPr algn="l"/>
            <a:r>
              <a:rPr lang="cs-CZ" sz="3200" b="1" dirty="0">
                <a:latin typeface="Arial" panose="020B0604020202020204" pitchFamily="34" charset="0"/>
                <a:cs typeface="Arial" panose="020B0604020202020204" pitchFamily="34" charset="0"/>
              </a:rPr>
              <a:t>TRANSNATIONAL SCALING-UP PROJECTS</a:t>
            </a:r>
            <a:endParaRPr lang="en-GB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F7F19112-05FE-44AD-86A5-5C9C24E72420}"/>
              </a:ext>
            </a:extLst>
          </p:cNvPr>
          <p:cNvSpPr txBox="1"/>
          <p:nvPr/>
        </p:nvSpPr>
        <p:spPr>
          <a:xfrm>
            <a:off x="783772" y="1436913"/>
            <a:ext cx="10352314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Papillon</a:t>
            </a:r>
            <a:endParaRPr lang="cs-CZ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Meeting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Bosch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NO RENT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the appliances, just 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SELL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them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to NGO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a significant discount</a:t>
            </a:r>
            <a:endParaRPr lang="cs-CZ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Realizator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Department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Innovation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projects</a:t>
            </a:r>
            <a:endParaRPr lang="cs-CZ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Will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funded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by ESF+ (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incubation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call)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Friday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14/10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consultation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project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proposal</a:t>
            </a:r>
            <a:endParaRPr lang="cs-CZ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cs-CZ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Cokido</a:t>
            </a:r>
            <a:endParaRPr lang="cs-CZ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Found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appropriate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NGO Rodina v klidu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First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consultation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(very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poor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project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proposal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New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project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manager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connected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belgian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Cokido</a:t>
            </a:r>
            <a:endParaRPr lang="cs-CZ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Consultation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project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proposal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Ocotober</a:t>
            </a:r>
            <a:endParaRPr lang="cs-CZ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cs-CZ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cs-CZ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73522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42FA27B-F54E-4FFF-B06A-67BA58A8F9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799" y="0"/>
            <a:ext cx="11408223" cy="1055911"/>
          </a:xfrm>
        </p:spPr>
        <p:txBody>
          <a:bodyPr>
            <a:normAutofit/>
          </a:bodyPr>
          <a:lstStyle/>
          <a:p>
            <a:pPr algn="l"/>
            <a:r>
              <a:rPr lang="cs-CZ" sz="3200" b="1" dirty="0">
                <a:latin typeface="Arial" panose="020B0604020202020204" pitchFamily="34" charset="0"/>
                <a:cs typeface="Arial" panose="020B0604020202020204" pitchFamily="34" charset="0"/>
              </a:rPr>
              <a:t>ACTIVITIES OF CZECH COMPETENCE CENTRE</a:t>
            </a:r>
            <a:endParaRPr lang="en-GB" sz="3200" b="1" dirty="0">
              <a:latin typeface="Arial Black" panose="020B0A04020102020204" pitchFamily="34" charset="0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79EFBD17-BFC2-43E0-8E18-87E8584C20E9}"/>
              </a:ext>
            </a:extLst>
          </p:cNvPr>
          <p:cNvSpPr txBox="1"/>
          <p:nvPr/>
        </p:nvSpPr>
        <p:spPr>
          <a:xfrm>
            <a:off x="783772" y="1164773"/>
            <a:ext cx="10352314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Workshops</a:t>
            </a:r>
            <a:r>
              <a:rPr lang="cs-CZ" sz="2200" b="1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seminars</a:t>
            </a:r>
            <a:endParaRPr lang="cs-CZ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Communication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public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administration</a:t>
            </a:r>
            <a:endParaRPr lang="cs-CZ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Inspections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controls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in public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services</a:t>
            </a:r>
            <a:endParaRPr lang="cs-CZ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Social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work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municipalities</a:t>
            </a:r>
            <a:endParaRPr lang="cs-CZ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200" b="1" dirty="0">
                <a:latin typeface="Arial" panose="020B0604020202020204" pitchFamily="34" charset="0"/>
                <a:cs typeface="Arial" panose="020B0604020202020204" pitchFamily="34" charset="0"/>
              </a:rPr>
              <a:t>Long term </a:t>
            </a:r>
            <a:r>
              <a:rPr lang="cs-CZ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cooperation</a:t>
            </a:r>
            <a:endParaRPr lang="cs-CZ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Ministry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Justice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Information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debtors</a:t>
            </a:r>
            <a:endParaRPr lang="cs-CZ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ESF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project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Through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insolvency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together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Service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design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 err="1"/>
              <a:t>Cooperation</a:t>
            </a:r>
            <a:r>
              <a:rPr lang="cs-CZ" sz="2400" dirty="0"/>
              <a:t> on </a:t>
            </a:r>
            <a:r>
              <a:rPr lang="cs-CZ" sz="2400" dirty="0" err="1"/>
              <a:t>strategy</a:t>
            </a:r>
            <a:r>
              <a:rPr lang="cs-CZ" sz="2400" dirty="0"/>
              <a:t> </a:t>
            </a:r>
            <a:r>
              <a:rPr lang="cs-CZ" sz="2400" dirty="0" err="1"/>
              <a:t>of</a:t>
            </a:r>
            <a:r>
              <a:rPr lang="cs-CZ" sz="2400" dirty="0"/>
              <a:t> </a:t>
            </a:r>
            <a:r>
              <a:rPr lang="cs-CZ" sz="2400" dirty="0" err="1"/>
              <a:t>social</a:t>
            </a:r>
            <a:r>
              <a:rPr lang="cs-CZ" sz="2400" dirty="0"/>
              <a:t> </a:t>
            </a:r>
            <a:r>
              <a:rPr lang="cs-CZ" sz="2400" dirty="0" err="1"/>
              <a:t>inclusion</a:t>
            </a:r>
            <a:endParaRPr lang="cs-CZ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400" dirty="0" err="1"/>
              <a:t>Strategy</a:t>
            </a:r>
            <a:r>
              <a:rPr lang="cs-CZ" sz="2400" dirty="0"/>
              <a:t> as </a:t>
            </a:r>
            <a:r>
              <a:rPr lang="cs-CZ" sz="2400" dirty="0" err="1"/>
              <a:t>process</a:t>
            </a:r>
            <a:r>
              <a:rPr lang="cs-CZ" sz="2400" dirty="0"/>
              <a:t> not </a:t>
            </a:r>
            <a:r>
              <a:rPr lang="cs-CZ" sz="2400" dirty="0" err="1"/>
              <a:t>only</a:t>
            </a:r>
            <a:r>
              <a:rPr lang="cs-CZ" sz="2400" dirty="0"/>
              <a:t> </a:t>
            </a:r>
            <a:r>
              <a:rPr lang="cs-CZ" sz="2400" dirty="0" err="1"/>
              <a:t>document</a:t>
            </a:r>
            <a:endParaRPr lang="cs-CZ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400" dirty="0" err="1"/>
              <a:t>Remove</a:t>
            </a:r>
            <a:r>
              <a:rPr lang="cs-CZ" sz="2400" dirty="0"/>
              <a:t> </a:t>
            </a:r>
            <a:r>
              <a:rPr lang="cs-CZ" sz="2400" dirty="0" err="1"/>
              <a:t>barriers</a:t>
            </a:r>
            <a:r>
              <a:rPr lang="cs-CZ" sz="2400" dirty="0"/>
              <a:t> </a:t>
            </a:r>
            <a:r>
              <a:rPr lang="cs-CZ" sz="2400" dirty="0" err="1"/>
              <a:t>between</a:t>
            </a:r>
            <a:r>
              <a:rPr lang="cs-CZ" sz="2400" dirty="0"/>
              <a:t> </a:t>
            </a:r>
            <a:r>
              <a:rPr lang="cs-CZ" sz="2400" dirty="0" err="1"/>
              <a:t>stakeholders</a:t>
            </a:r>
            <a:endParaRPr lang="cs-CZ" sz="2400" dirty="0"/>
          </a:p>
          <a:p>
            <a:pPr lvl="1"/>
            <a:endParaRPr lang="cs-CZ" sz="2400" dirty="0"/>
          </a:p>
          <a:p>
            <a:pPr lvl="1"/>
            <a:r>
              <a:rPr lang="cs-CZ" sz="2400" dirty="0"/>
              <a:t>-&gt; </a:t>
            </a:r>
            <a:r>
              <a:rPr lang="cs-CZ" sz="2400" dirty="0" err="1"/>
              <a:t>outputs</a:t>
            </a:r>
            <a:r>
              <a:rPr lang="cs-CZ" sz="2400" dirty="0"/>
              <a:t> </a:t>
            </a:r>
            <a:r>
              <a:rPr lang="cs-CZ" sz="2400" dirty="0" err="1"/>
              <a:t>for</a:t>
            </a:r>
            <a:r>
              <a:rPr lang="cs-CZ" sz="2400" dirty="0"/>
              <a:t> </a:t>
            </a:r>
            <a:r>
              <a:rPr lang="cs-CZ" sz="2400" dirty="0" err="1"/>
              <a:t>our</a:t>
            </a:r>
            <a:r>
              <a:rPr lang="cs-CZ" sz="2400" dirty="0"/>
              <a:t> blog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400" dirty="0"/>
          </a:p>
          <a:p>
            <a:br>
              <a:rPr lang="cs-CZ" sz="2400" dirty="0"/>
            </a:br>
            <a:endParaRPr lang="cs-CZ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4053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E0D3729-482A-4408-B34D-08F8A4C2A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C5551D8-3A2A-41F5-9ADF-43881DD12D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E5FD52CC-42B2-4553-A17B-E22247A5A0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87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88A92A07-79E4-49A1-98F3-94A9B72E74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269A9FBE-8E12-4B6C-9B80-DD126CD3F5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7391" b="13816"/>
          <a:stretch/>
        </p:blipFill>
        <p:spPr>
          <a:xfrm>
            <a:off x="0" y="5989983"/>
            <a:ext cx="12192000" cy="1974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3229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3D682C8B-B9BA-4F0B-BF2B-759EC3B345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476" t="28916" r="32681" b="6667"/>
          <a:stretch/>
        </p:blipFill>
        <p:spPr>
          <a:xfrm>
            <a:off x="804230" y="176269"/>
            <a:ext cx="9838063" cy="6383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9745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CE6C2AB8-5221-4638-902C-07C35C18F2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807" t="25703" r="42530" b="6828"/>
          <a:stretch/>
        </p:blipFill>
        <p:spPr>
          <a:xfrm>
            <a:off x="2049136" y="76384"/>
            <a:ext cx="6764357" cy="6313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859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B1D56145-E3BA-41D9-B5B6-C5B2B5886A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807" t="26827" r="41988" b="8113"/>
          <a:stretch/>
        </p:blipFill>
        <p:spPr>
          <a:xfrm>
            <a:off x="2577946" y="238673"/>
            <a:ext cx="7039780" cy="6252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4716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7D6C4C15-5EB4-4973-B28F-339AF9A11873}"/>
              </a:ext>
            </a:extLst>
          </p:cNvPr>
          <p:cNvSpPr txBox="1">
            <a:spLocks/>
          </p:cNvSpPr>
          <p:nvPr/>
        </p:nvSpPr>
        <p:spPr>
          <a:xfrm>
            <a:off x="304799" y="0"/>
            <a:ext cx="11408223" cy="10559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200" b="1" dirty="0">
                <a:latin typeface="Arial" panose="020B0604020202020204" pitchFamily="34" charset="0"/>
                <a:cs typeface="Arial" panose="020B0604020202020204" pitchFamily="34" charset="0"/>
              </a:rPr>
              <a:t>SCHEDULED ACTIVITIES</a:t>
            </a:r>
            <a:endParaRPr lang="en-GB" sz="3200" b="1" dirty="0">
              <a:latin typeface="Arial Black" panose="020B0A04020102020204" pitchFamily="34" charset="0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C6996A8B-8D7A-47EE-9BC9-BCF690DA6A88}"/>
              </a:ext>
            </a:extLst>
          </p:cNvPr>
          <p:cNvSpPr txBox="1"/>
          <p:nvPr/>
        </p:nvSpPr>
        <p:spPr>
          <a:xfrm>
            <a:off x="783772" y="1164773"/>
            <a:ext cx="10352314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Workshop on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behavioral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insight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December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Workshop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Asylum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Houses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sharing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good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practice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within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current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legislation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Social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Innovation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Forum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February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international</a:t>
            </a:r>
            <a:endParaRPr lang="cs-CZ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Workshop on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Human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learning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systems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(TBA)</a:t>
            </a:r>
          </a:p>
          <a:p>
            <a:endParaRPr lang="cs-CZ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cs-CZ" sz="2400" dirty="0"/>
            </a:br>
            <a:endParaRPr lang="cs-CZ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60336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👍 Facebook Emoji List — Emojis and Reacts for Facebook [Updated: May 2020]">
            <a:extLst>
              <a:ext uri="{FF2B5EF4-FFF2-40B4-BE49-F238E27FC236}">
                <a16:creationId xmlns:a16="http://schemas.microsoft.com/office/drawing/2014/main" id="{CED03E69-A4F3-4F2A-8F68-83FEB44F93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14" t="20617" r="32207" b="22307"/>
          <a:stretch/>
        </p:blipFill>
        <p:spPr bwMode="auto">
          <a:xfrm>
            <a:off x="4340646" y="672027"/>
            <a:ext cx="3492346" cy="3515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30A35162-B6DC-471B-93E0-7E8C3E0743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2340426"/>
            <a:ext cx="12192000" cy="1129946"/>
          </a:xfrm>
        </p:spPr>
        <p:txBody>
          <a:bodyPr>
            <a:normAutofit/>
          </a:bodyPr>
          <a:lstStyle/>
          <a:p>
            <a:r>
              <a:rPr lang="cs-CZ" sz="5400" dirty="0" err="1">
                <a:latin typeface="Arial Black" panose="020B0A04020102020204" pitchFamily="34" charset="0"/>
              </a:rPr>
              <a:t>Thank</a:t>
            </a:r>
            <a:r>
              <a:rPr lang="cs-CZ" sz="5400" dirty="0">
                <a:latin typeface="Arial Black" panose="020B0A04020102020204" pitchFamily="34" charset="0"/>
              </a:rPr>
              <a:t> </a:t>
            </a:r>
            <a:r>
              <a:rPr lang="cs-CZ" sz="5400" dirty="0" err="1">
                <a:latin typeface="Arial Black" panose="020B0A04020102020204" pitchFamily="34" charset="0"/>
              </a:rPr>
              <a:t>you</a:t>
            </a:r>
            <a:r>
              <a:rPr lang="cs-CZ" sz="5400" dirty="0">
                <a:latin typeface="Arial Black" panose="020B0A04020102020204" pitchFamily="34" charset="0"/>
              </a:rPr>
              <a:t> </a:t>
            </a:r>
            <a:r>
              <a:rPr lang="cs-CZ" sz="5400" dirty="0" err="1">
                <a:latin typeface="Arial Black" panose="020B0A04020102020204" pitchFamily="34" charset="0"/>
              </a:rPr>
              <a:t>for</a:t>
            </a:r>
            <a:r>
              <a:rPr lang="cs-CZ" sz="5400" dirty="0">
                <a:latin typeface="Arial Black" panose="020B0A04020102020204" pitchFamily="34" charset="0"/>
              </a:rPr>
              <a:t> </a:t>
            </a:r>
            <a:r>
              <a:rPr lang="cs-CZ" sz="5400" dirty="0" err="1">
                <a:latin typeface="Arial Black" panose="020B0A04020102020204" pitchFamily="34" charset="0"/>
              </a:rPr>
              <a:t>your</a:t>
            </a:r>
            <a:r>
              <a:rPr lang="cs-CZ" sz="5400" dirty="0">
                <a:latin typeface="Arial Black" panose="020B0A04020102020204" pitchFamily="34" charset="0"/>
              </a:rPr>
              <a:t> </a:t>
            </a:r>
            <a:r>
              <a:rPr lang="cs-CZ" sz="5400" dirty="0" err="1">
                <a:latin typeface="Arial Black" panose="020B0A04020102020204" pitchFamily="34" charset="0"/>
              </a:rPr>
              <a:t>attention</a:t>
            </a:r>
            <a:endParaRPr lang="en-GB" sz="5400" dirty="0">
              <a:latin typeface="Arial Black" panose="020B0A04020102020204" pitchFamily="34" charset="0"/>
            </a:endParaRP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0E9BAD1B-1EC8-4EF9-A668-9BF011136B30}"/>
              </a:ext>
            </a:extLst>
          </p:cNvPr>
          <p:cNvSpPr/>
          <p:nvPr/>
        </p:nvSpPr>
        <p:spPr>
          <a:xfrm>
            <a:off x="3375890" y="4438077"/>
            <a:ext cx="5458691" cy="1623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s-CZ" sz="2000" dirty="0">
                <a:latin typeface="Arial Black" panose="020B0A04020102020204" pitchFamily="34" charset="0"/>
              </a:rPr>
              <a:t>Petr Havlíček</a:t>
            </a:r>
          </a:p>
          <a:p>
            <a:pPr algn="ctr">
              <a:lnSpc>
                <a:spcPct val="150000"/>
              </a:lnSpc>
            </a:pPr>
            <a:r>
              <a:rPr lang="en-GB" sz="1600" dirty="0">
                <a:latin typeface="Arial Black" panose="020B0A04020102020204" pitchFamily="34" charset="0"/>
              </a:rPr>
              <a:t>Social Innovation</a:t>
            </a:r>
            <a:r>
              <a:rPr lang="cs-CZ" sz="1600" dirty="0">
                <a:latin typeface="Arial Black" panose="020B0A04020102020204" pitchFamily="34" charset="0"/>
              </a:rPr>
              <a:t> Unit</a:t>
            </a:r>
            <a:endParaRPr lang="en-GB" sz="1600" dirty="0">
              <a:latin typeface="Arial Black" panose="020B0A040201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GB" sz="1600" dirty="0">
                <a:latin typeface="Arial Black" panose="020B0A04020102020204" pitchFamily="34" charset="0"/>
              </a:rPr>
              <a:t>Ministry of Labour and Social Affairs</a:t>
            </a:r>
            <a:endParaRPr lang="cs-CZ" sz="1600" dirty="0">
              <a:latin typeface="Arial Black" panose="020B0A040201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cs-CZ" sz="1600" dirty="0">
                <a:latin typeface="Arial Black" panose="020B0A04020102020204" pitchFamily="34" charset="0"/>
              </a:rPr>
              <a:t>petr.havlicek@mpsv.cz</a:t>
            </a:r>
            <a:endParaRPr lang="en-GB" sz="16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50519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379</Words>
  <Application>Microsoft Office PowerPoint</Application>
  <PresentationFormat>Širokoúhlá obrazovka</PresentationFormat>
  <Paragraphs>92</Paragraphs>
  <Slides>13</Slides>
  <Notes>3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8" baseType="lpstr">
      <vt:lpstr>Arial</vt:lpstr>
      <vt:lpstr>Arial Black</vt:lpstr>
      <vt:lpstr>Calibri</vt:lpstr>
      <vt:lpstr>Calibri Light</vt:lpstr>
      <vt:lpstr>Motiv Office</vt:lpstr>
      <vt:lpstr>Czech Competence Centre</vt:lpstr>
      <vt:lpstr>ABOUT US</vt:lpstr>
      <vt:lpstr>Prezentace aplikace PowerPoint</vt:lpstr>
      <vt:lpstr>MAPPING OF ECOSYSTEM OF SOCIAL INNOVATIONS</vt:lpstr>
      <vt:lpstr>TRANSNATIONAL SCALING-UP PROJECTS</vt:lpstr>
      <vt:lpstr>ACTIVITIES OF CZECH COMPETENCE CENTRE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Thank you for your attention</vt:lpstr>
    </vt:vector>
  </TitlesOfParts>
  <Company>MPSV ČR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Czech Competence Centre</dc:title>
  <dc:creator>Havlíček Petr Mgr. (MPSV)</dc:creator>
  <cp:lastModifiedBy>Havlíček Petr Mgr. (MPSV)</cp:lastModifiedBy>
  <cp:revision>6</cp:revision>
  <dcterms:created xsi:type="dcterms:W3CDTF">2022-10-12T06:38:03Z</dcterms:created>
  <dcterms:modified xsi:type="dcterms:W3CDTF">2022-10-19T09:02:29Z</dcterms:modified>
</cp:coreProperties>
</file>