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75" r:id="rId4"/>
    <p:sldId id="301" r:id="rId5"/>
    <p:sldId id="303" r:id="rId6"/>
    <p:sldId id="309" r:id="rId7"/>
    <p:sldId id="310" r:id="rId8"/>
    <p:sldId id="311" r:id="rId9"/>
    <p:sldId id="313" r:id="rId10"/>
    <p:sldId id="314" r:id="rId11"/>
    <p:sldId id="315" r:id="rId12"/>
    <p:sldId id="316" r:id="rId13"/>
    <p:sldId id="317" r:id="rId14"/>
    <p:sldId id="318" r:id="rId15"/>
    <p:sldId id="319" r:id="rId16"/>
    <p:sldId id="283" r:id="rId17"/>
    <p:sldId id="322" r:id="rId18"/>
    <p:sldId id="323" r:id="rId19"/>
    <p:sldId id="324" r:id="rId20"/>
    <p:sldId id="325" r:id="rId21"/>
    <p:sldId id="326" r:id="rId22"/>
    <p:sldId id="327" r:id="rId23"/>
    <p:sldId id="328" r:id="rId24"/>
    <p:sldId id="329" r:id="rId25"/>
    <p:sldId id="320" r:id="rId26"/>
    <p:sldId id="294" r:id="rId27"/>
    <p:sldId id="295" r:id="rId28"/>
    <p:sldId id="296" r:id="rId29"/>
  </p:sldIdLst>
  <p:sldSz cx="12192000" cy="6858000"/>
  <p:notesSz cx="7559675" cy="10691813"/>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3738"/>
    <a:srgbClr val="FF9999"/>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Közepesen sötét stílus 2 – 4.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Közepesen sötét stílus 1 – 4. jelölőszín">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Világos stílus 3 – 4. jelölőszín">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Világos stílus 3 – 2. jelölőszín">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Világos stílus 3 – 3. jelölőszín">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Közepesen sötét stílus 2 – 2.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60"/>
  </p:normalViewPr>
  <p:slideViewPr>
    <p:cSldViewPr snapToGrid="0">
      <p:cViewPr>
        <p:scale>
          <a:sx n="70" d="100"/>
          <a:sy n="70" d="100"/>
        </p:scale>
        <p:origin x="47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Munkaf&#252;zet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munkalap.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Importance of intervention </a:t>
            </a:r>
            <a:r>
              <a:rPr lang="en-US" dirty="0" smtClean="0"/>
              <a:t>fields</a:t>
            </a:r>
            <a:r>
              <a:rPr lang="hu-HU" dirty="0" smtClean="0"/>
              <a:t> </a:t>
            </a:r>
            <a:r>
              <a:rPr lang="hu-HU" dirty="0" err="1" smtClean="0"/>
              <a:t>for</a:t>
            </a:r>
            <a:r>
              <a:rPr lang="hu-HU" dirty="0" smtClean="0"/>
              <a:t> SI </a:t>
            </a:r>
            <a:r>
              <a:rPr lang="hu-HU" dirty="0" err="1" smtClean="0"/>
              <a:t>according</a:t>
            </a:r>
            <a:r>
              <a:rPr lang="hu-HU" dirty="0" smtClean="0"/>
              <a:t> </a:t>
            </a:r>
            <a:r>
              <a:rPr lang="hu-HU" dirty="0" err="1" smtClean="0"/>
              <a:t>to</a:t>
            </a:r>
            <a:r>
              <a:rPr lang="hu-HU" dirty="0" smtClean="0"/>
              <a:t> UN </a:t>
            </a:r>
            <a:r>
              <a:rPr lang="hu-HU" dirty="0" err="1" smtClean="0"/>
              <a:t>SDGs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Munka1!$C$12</c:f>
              <c:strCache>
                <c:ptCount val="1"/>
                <c:pt idx="0">
                  <c:v>Importance of intervention fields</c:v>
                </c:pt>
              </c:strCache>
            </c:strRef>
          </c:tx>
          <c:spPr>
            <a:solidFill>
              <a:schemeClr val="accent1"/>
            </a:solidFill>
            <a:ln>
              <a:noFill/>
            </a:ln>
            <a:effectLst/>
          </c:spPr>
          <c:invertIfNegative val="0"/>
          <c:cat>
            <c:strRef>
              <c:f>Munka1!$B$13:$B$29</c:f>
              <c:strCache>
                <c:ptCount val="17"/>
                <c:pt idx="0">
                  <c:v>Quality education</c:v>
                </c:pt>
                <c:pt idx="1">
                  <c:v>Good health and well-being</c:v>
                </c:pt>
                <c:pt idx="2">
                  <c:v>No poverty</c:v>
                </c:pt>
                <c:pt idx="3">
                  <c:v>Decent work and economic growth</c:v>
                </c:pt>
                <c:pt idx="4">
                  <c:v>Sustainable cities and communities</c:v>
                </c:pt>
                <c:pt idx="5">
                  <c:v>Reduced inequalities</c:v>
                </c:pt>
                <c:pt idx="6">
                  <c:v>Partnership for goals</c:v>
                </c:pt>
                <c:pt idx="7">
                  <c:v>Zero hunger</c:v>
                </c:pt>
                <c:pt idx="8">
                  <c:v>Clean water and sanitation</c:v>
                </c:pt>
                <c:pt idx="9">
                  <c:v>Gender equality</c:v>
                </c:pt>
                <c:pt idx="10">
                  <c:v>Climate action</c:v>
                </c:pt>
                <c:pt idx="11">
                  <c:v>Affordable and clean energy</c:v>
                </c:pt>
                <c:pt idx="12">
                  <c:v>Responsible consumption and production</c:v>
                </c:pt>
                <c:pt idx="13">
                  <c:v>Peace, justice and strong institutions</c:v>
                </c:pt>
                <c:pt idx="14">
                  <c:v>Industry, innovation and infrastructures</c:v>
                </c:pt>
                <c:pt idx="15">
                  <c:v>Life below water</c:v>
                </c:pt>
                <c:pt idx="16">
                  <c:v>Life on land</c:v>
                </c:pt>
              </c:strCache>
            </c:strRef>
          </c:cat>
          <c:val>
            <c:numRef>
              <c:f>Munka1!$C$13:$C$29</c:f>
              <c:numCache>
                <c:formatCode>0.00%</c:formatCode>
                <c:ptCount val="17"/>
                <c:pt idx="0">
                  <c:v>0.78400000000000003</c:v>
                </c:pt>
                <c:pt idx="1">
                  <c:v>0.59399999999999997</c:v>
                </c:pt>
                <c:pt idx="2">
                  <c:v>0.48599999999999999</c:v>
                </c:pt>
                <c:pt idx="3" formatCode="0%">
                  <c:v>0.46</c:v>
                </c:pt>
                <c:pt idx="4" formatCode="0%">
                  <c:v>0.46</c:v>
                </c:pt>
                <c:pt idx="5" formatCode="0%">
                  <c:v>0.35</c:v>
                </c:pt>
                <c:pt idx="6" formatCode="0%">
                  <c:v>0.35</c:v>
                </c:pt>
                <c:pt idx="7">
                  <c:v>0.24299999999999999</c:v>
                </c:pt>
                <c:pt idx="8">
                  <c:v>0.216</c:v>
                </c:pt>
                <c:pt idx="9" formatCode="0%">
                  <c:v>0.19</c:v>
                </c:pt>
                <c:pt idx="10" formatCode="0%">
                  <c:v>0.19</c:v>
                </c:pt>
                <c:pt idx="11" formatCode="0%">
                  <c:v>0.16</c:v>
                </c:pt>
                <c:pt idx="12">
                  <c:v>0.13500000000000001</c:v>
                </c:pt>
                <c:pt idx="13">
                  <c:v>0.108</c:v>
                </c:pt>
                <c:pt idx="14" formatCode="0%">
                  <c:v>0.08</c:v>
                </c:pt>
                <c:pt idx="15" formatCode="0%">
                  <c:v>0</c:v>
                </c:pt>
                <c:pt idx="16" formatCode="0%">
                  <c:v>0</c:v>
                </c:pt>
              </c:numCache>
            </c:numRef>
          </c:val>
          <c:extLst>
            <c:ext xmlns:c16="http://schemas.microsoft.com/office/drawing/2014/chart" uri="{C3380CC4-5D6E-409C-BE32-E72D297353CC}">
              <c16:uniqueId val="{00000000-31F6-49E3-820E-178457DC9EDD}"/>
            </c:ext>
          </c:extLst>
        </c:ser>
        <c:dLbls>
          <c:showLegendKey val="0"/>
          <c:showVal val="0"/>
          <c:showCatName val="0"/>
          <c:showSerName val="0"/>
          <c:showPercent val="0"/>
          <c:showBubbleSize val="0"/>
        </c:dLbls>
        <c:gapWidth val="219"/>
        <c:overlap val="-27"/>
        <c:axId val="209908943"/>
        <c:axId val="209918095"/>
      </c:barChart>
      <c:catAx>
        <c:axId val="20990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918095"/>
        <c:crosses val="autoZero"/>
        <c:auto val="1"/>
        <c:lblAlgn val="ctr"/>
        <c:lblOffset val="100"/>
        <c:noMultiLvlLbl val="0"/>
      </c:catAx>
      <c:valAx>
        <c:axId val="20991809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hu-HU" dirty="0" err="1" smtClean="0"/>
                  <a:t>Frequency</a:t>
                </a:r>
                <a:r>
                  <a:rPr lang="hu-HU" dirty="0" smtClean="0"/>
                  <a:t> </a:t>
                </a:r>
                <a:r>
                  <a:rPr lang="hu-HU" baseline="0" dirty="0" smtClean="0"/>
                  <a:t>of </a:t>
                </a:r>
                <a:r>
                  <a:rPr lang="hu-HU" baseline="0" dirty="0" err="1" smtClean="0"/>
                  <a:t>the</a:t>
                </a:r>
                <a:r>
                  <a:rPr lang="hu-HU" baseline="0" dirty="0" smtClean="0"/>
                  <a:t> </a:t>
                </a:r>
                <a:r>
                  <a:rPr lang="hu-HU" baseline="0" dirty="0" err="1" smtClean="0"/>
                  <a:t>intervention</a:t>
                </a:r>
                <a:r>
                  <a:rPr lang="hu-HU" baseline="0" dirty="0" smtClean="0"/>
                  <a:t> </a:t>
                </a:r>
                <a:r>
                  <a:rPr lang="hu-HU" baseline="0" dirty="0" err="1" smtClean="0"/>
                  <a:t>field</a:t>
                </a:r>
                <a:endParaRPr lang="hu-HU"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9089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Need for social
innovation actions in Hungary according to social </a:t>
            </a:r>
            <a:r>
              <a:rPr lang="en-US" sz="1400" dirty="0" smtClean="0"/>
              <a:t>challenges</a:t>
            </a:r>
            <a:endParaRPr lang="en-US"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Munka1!$C$30:$C$31</c:f>
              <c:strCache>
                <c:ptCount val="2"/>
                <c:pt idx="0">
                  <c:v>Need for social
innovation actions in Hungary according to social challenges</c:v>
                </c:pt>
                <c:pt idx="1">
                  <c:v>Proportion of stongly agree and agree answers (cumulated) (%)</c:v>
                </c:pt>
              </c:strCache>
            </c:strRef>
          </c:tx>
          <c:spPr>
            <a:solidFill>
              <a:schemeClr val="accent1"/>
            </a:solidFill>
            <a:ln>
              <a:noFill/>
            </a:ln>
            <a:effectLst/>
          </c:spPr>
          <c:invertIfNegative val="0"/>
          <c:cat>
            <c:strRef>
              <c:f>Munka1!$B$32:$B$54</c:f>
              <c:strCache>
                <c:ptCount val="23"/>
                <c:pt idx="0">
                  <c:v>Health care</c:v>
                </c:pt>
                <c:pt idx="1">
                  <c:v>Poverty and social exclusion</c:v>
                </c:pt>
                <c:pt idx="2">
                  <c:v>Situation of disadvantaged young people</c:v>
                </c:pt>
                <c:pt idx="3">
                  <c:v>Socio-cultural segregation of ethnic minorities (e.g. romany people)</c:v>
                </c:pt>
                <c:pt idx="4">
                  <c:v>Disadvantages in the labor market </c:v>
                </c:pt>
                <c:pt idx="5">
                  <c:v>Depopulation of regions, emigration of young people, brain drain</c:v>
                </c:pt>
                <c:pt idx="6">
                  <c:v>Situation of people distant from employment / long-term unemployed</c:v>
                </c:pt>
                <c:pt idx="7">
                  <c:v>Climate crisis</c:v>
                </c:pt>
                <c:pt idx="8">
                  <c:v>The quality and accessibility of public services</c:v>
                </c:pt>
                <c:pt idx="9">
                  <c:v>Environment and sustainability</c:v>
                </c:pt>
                <c:pt idx="10">
                  <c:v>Disadvantages of digitalization (e.g. cybercrime, cyberbullying, loss of jobs etc.)</c:v>
                </c:pt>
                <c:pt idx="11">
                  <c:v>Sustainable mobility concepts</c:v>
                </c:pt>
                <c:pt idx="12">
                  <c:v>Living conditions of the elderly</c:v>
                </c:pt>
                <c:pt idx="13">
                  <c:v>Human rights violations</c:v>
                </c:pt>
                <c:pt idx="14">
                  <c:v>Demographic change</c:v>
                </c:pt>
                <c:pt idx="15">
                  <c:v>Unequal treatment in the education system</c:v>
                </c:pt>
                <c:pt idx="16">
                  <c:v>Challenges of lifelong learning</c:v>
                </c:pt>
                <c:pt idx="17">
                  <c:v>Inclusion of people with disabilities</c:v>
                </c:pt>
                <c:pt idx="18">
                  <c:v>Discrimination on the basis of sexual orientation</c:v>
                </c:pt>
                <c:pt idx="19">
                  <c:v>Situation of refugees</c:v>
                </c:pt>
                <c:pt idx="20">
                  <c:v>Gender Inequalities / Unequal treatment on the grounds of gender</c:v>
                </c:pt>
                <c:pt idx="21">
                  <c:v>Unequal treatment of people with a migration background</c:v>
                </c:pt>
                <c:pt idx="22">
                  <c:v>International development cooperation</c:v>
                </c:pt>
              </c:strCache>
            </c:strRef>
          </c:cat>
          <c:val>
            <c:numRef>
              <c:f>Munka1!$C$32:$C$54</c:f>
              <c:numCache>
                <c:formatCode>0.00%</c:formatCode>
                <c:ptCount val="23"/>
                <c:pt idx="0" formatCode="0%">
                  <c:v>0.97</c:v>
                </c:pt>
                <c:pt idx="1">
                  <c:v>0.94499999999999995</c:v>
                </c:pt>
                <c:pt idx="2">
                  <c:v>0.94499999999999995</c:v>
                </c:pt>
                <c:pt idx="3">
                  <c:v>0.94499999999999995</c:v>
                </c:pt>
                <c:pt idx="4" formatCode="0%">
                  <c:v>0.92</c:v>
                </c:pt>
                <c:pt idx="5" formatCode="0%">
                  <c:v>0.89</c:v>
                </c:pt>
                <c:pt idx="6" formatCode="0%">
                  <c:v>0.89</c:v>
                </c:pt>
                <c:pt idx="7" formatCode="0%">
                  <c:v>0.89</c:v>
                </c:pt>
                <c:pt idx="8">
                  <c:v>0.86499999999999999</c:v>
                </c:pt>
                <c:pt idx="9">
                  <c:v>0.86499999999999999</c:v>
                </c:pt>
                <c:pt idx="10">
                  <c:v>0.86499999999999999</c:v>
                </c:pt>
                <c:pt idx="11">
                  <c:v>0.86499999999999999</c:v>
                </c:pt>
                <c:pt idx="12" formatCode="0%">
                  <c:v>0.84</c:v>
                </c:pt>
                <c:pt idx="13" formatCode="0%">
                  <c:v>0.84</c:v>
                </c:pt>
                <c:pt idx="14" formatCode="0%">
                  <c:v>0.81</c:v>
                </c:pt>
                <c:pt idx="15" formatCode="0%">
                  <c:v>0.75</c:v>
                </c:pt>
                <c:pt idx="16" formatCode="0%">
                  <c:v>0.7</c:v>
                </c:pt>
                <c:pt idx="17">
                  <c:v>0.67500000000000004</c:v>
                </c:pt>
                <c:pt idx="18">
                  <c:v>0.59499999999999997</c:v>
                </c:pt>
                <c:pt idx="19">
                  <c:v>0.59499999999999997</c:v>
                </c:pt>
                <c:pt idx="20" formatCode="0%">
                  <c:v>0.51</c:v>
                </c:pt>
                <c:pt idx="21" formatCode="0%">
                  <c:v>0.51</c:v>
                </c:pt>
                <c:pt idx="22" formatCode="0%">
                  <c:v>0.38</c:v>
                </c:pt>
              </c:numCache>
            </c:numRef>
          </c:val>
          <c:extLst>
            <c:ext xmlns:c16="http://schemas.microsoft.com/office/drawing/2014/chart" uri="{C3380CC4-5D6E-409C-BE32-E72D297353CC}">
              <c16:uniqueId val="{00000000-FDBE-4EB2-8245-0ED324C73004}"/>
            </c:ext>
          </c:extLst>
        </c:ser>
        <c:dLbls>
          <c:showLegendKey val="0"/>
          <c:showVal val="0"/>
          <c:showCatName val="0"/>
          <c:showSerName val="0"/>
          <c:showPercent val="0"/>
          <c:showBubbleSize val="0"/>
        </c:dLbls>
        <c:gapWidth val="219"/>
        <c:overlap val="-27"/>
        <c:axId val="200586191"/>
        <c:axId val="200587023"/>
      </c:barChart>
      <c:catAx>
        <c:axId val="200586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0587023"/>
        <c:crosses val="autoZero"/>
        <c:auto val="1"/>
        <c:lblAlgn val="ctr"/>
        <c:lblOffset val="100"/>
        <c:noMultiLvlLbl val="0"/>
      </c:catAx>
      <c:valAx>
        <c:axId val="2005870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hu-HU" sz="1000" b="0" i="0" baseline="0" dirty="0" err="1" smtClean="0">
                    <a:effectLst/>
                  </a:rPr>
                  <a:t>Frequency</a:t>
                </a:r>
                <a:r>
                  <a:rPr lang="hu-HU" sz="1000" b="0" i="0" baseline="0" dirty="0" smtClean="0">
                    <a:effectLst/>
                  </a:rPr>
                  <a:t> of s</a:t>
                </a:r>
                <a:r>
                  <a:rPr lang="en-US" sz="1000" b="0" i="0" baseline="0" smtClean="0">
                    <a:effectLst/>
                  </a:rPr>
                  <a:t>tongly agree and agree answers (cumulated) (%)</a:t>
                </a:r>
                <a:endParaRPr lang="hu-HU" sz="1000">
                  <a:effectLst/>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058619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2E128B3B-D947-4857-BF12-DDD120D673FF}" type="datetimeFigureOut">
              <a:rPr lang="hu-HU" smtClean="0"/>
              <a:t>2022. 06. 29.</a:t>
            </a:fld>
            <a:endParaRPr lang="hu-HU"/>
          </a:p>
        </p:txBody>
      </p:sp>
      <p:sp>
        <p:nvSpPr>
          <p:cNvPr id="4" name="Diakép helye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EA69FB92-AB0D-473C-9E0E-7396F157BBCC}" type="slidenum">
              <a:rPr lang="hu-HU" smtClean="0"/>
              <a:t>‹#›</a:t>
            </a:fld>
            <a:endParaRPr lang="hu-HU"/>
          </a:p>
        </p:txBody>
      </p:sp>
    </p:spTree>
    <p:extLst>
      <p:ext uri="{BB962C8B-B14F-4D97-AF65-F5344CB8AC3E}">
        <p14:creationId xmlns:p14="http://schemas.microsoft.com/office/powerpoint/2010/main" val="2839732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6"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hu-HU"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8"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hu-HU" sz="28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10"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1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hu-HU" sz="28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1523880" y="1122480"/>
            <a:ext cx="9143640" cy="11066760"/>
          </a:xfrm>
          <a:prstGeom prst="rect">
            <a:avLst/>
          </a:prstGeom>
        </p:spPr>
        <p:txBody>
          <a:bodyPr lIns="0" tIns="0" rIns="0" bIns="0" anchor="ctr"/>
          <a:lstStyle/>
          <a:p>
            <a:pPr algn="ctr"/>
            <a:endParaRPr lang="hu-HU"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1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1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1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19"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20"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21"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2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2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25"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27"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28"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3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3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3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33"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hu-HU" sz="28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523880" y="1122480"/>
            <a:ext cx="9143640" cy="2387160"/>
          </a:xfrm>
          <a:prstGeom prst="rect">
            <a:avLst/>
          </a:prstGeom>
        </p:spPr>
        <p:txBody>
          <a:bodyPr lIns="0" tIns="0" rIns="0" bIns="0" anchor="ctr"/>
          <a:lstStyle/>
          <a:p>
            <a:endParaRPr lang="hu-HU" sz="1800" b="0" strike="noStrike" spc="-1">
              <a:solidFill>
                <a:srgbClr val="000000"/>
              </a:solidFill>
              <a:latin typeface="Calibri"/>
            </a:endParaRPr>
          </a:p>
        </p:txBody>
      </p:sp>
      <p:sp>
        <p:nvSpPr>
          <p:cNvPr id="35"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36"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37"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38"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39"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
        <p:nvSpPr>
          <p:cNvPr id="40"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hu-HU"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anchor="b"/>
          <a:lstStyle/>
          <a:p>
            <a:pPr algn="ctr">
              <a:lnSpc>
                <a:spcPct val="90000"/>
              </a:lnSpc>
            </a:pPr>
            <a:r>
              <a:rPr lang="hu-HU" sz="6000" b="0" strike="noStrike" spc="-1">
                <a:solidFill>
                  <a:srgbClr val="000000"/>
                </a:solidFill>
                <a:latin typeface="Calibri Light"/>
              </a:rPr>
              <a:t>Mintacím szerkesztése</a:t>
            </a:r>
            <a:endParaRPr lang="hu-HU" sz="6000" b="0" strike="noStrike" spc="-1">
              <a:solidFill>
                <a:srgbClr val="000000"/>
              </a:solidFill>
              <a:latin typeface="Calibri"/>
            </a:endParaRPr>
          </a:p>
        </p:txBody>
      </p:sp>
      <p:sp>
        <p:nvSpPr>
          <p:cNvPr id="6" name="PlaceHolder 2"/>
          <p:cNvSpPr>
            <a:spLocks noGrp="1"/>
          </p:cNvSpPr>
          <p:nvPr>
            <p:ph type="dt"/>
          </p:nvPr>
        </p:nvSpPr>
        <p:spPr>
          <a:xfrm>
            <a:off x="838080" y="6356520"/>
            <a:ext cx="2742840" cy="364680"/>
          </a:xfrm>
          <a:prstGeom prst="rect">
            <a:avLst/>
          </a:prstGeom>
        </p:spPr>
        <p:txBody>
          <a:bodyPr anchor="ctr"/>
          <a:lstStyle/>
          <a:p>
            <a:pPr>
              <a:lnSpc>
                <a:spcPct val="100000"/>
              </a:lnSpc>
            </a:pPr>
            <a:endParaRPr lang="hu-HU" sz="1200" b="0" strike="noStrike" spc="-1">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lstStyle/>
          <a:p>
            <a:endParaRPr lang="hu-HU" sz="2400" b="0" strike="noStrike" spc="-1">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lstStyle/>
          <a:p>
            <a:pPr algn="r">
              <a:lnSpc>
                <a:spcPct val="100000"/>
              </a:lnSpc>
            </a:pPr>
            <a:fld id="{CEE26931-DECD-42DA-92FE-36339E49F87F}" type="slidenum">
              <a:rPr lang="hu-HU" sz="1200" b="0" strike="noStrike" spc="-1">
                <a:solidFill>
                  <a:srgbClr val="8B8B8B"/>
                </a:solidFill>
                <a:latin typeface="Calibri"/>
              </a:rPr>
              <a:t>‹#›</a:t>
            </a:fld>
            <a:endParaRPr lang="hu-HU" sz="1200" b="0" strike="noStrike" spc="-1">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hu-HU" sz="2800" b="0" strike="noStrike" spc="-1">
                <a:solidFill>
                  <a:srgbClr val="000000"/>
                </a:solidFill>
                <a:latin typeface="Calibri"/>
              </a:rPr>
              <a:t>Vázlatszöveg formátumának szerkesztése</a:t>
            </a:r>
          </a:p>
          <a:p>
            <a:pPr marL="864000" lvl="1" indent="-324000">
              <a:spcBef>
                <a:spcPts val="1134"/>
              </a:spcBef>
              <a:buClr>
                <a:srgbClr val="000000"/>
              </a:buClr>
              <a:buSzPct val="75000"/>
              <a:buFont typeface="Symbol" charset="2"/>
              <a:buChar char=""/>
            </a:pPr>
            <a:r>
              <a:rPr lang="hu-HU" sz="2000" b="0" strike="noStrike" spc="-1">
                <a:solidFill>
                  <a:srgbClr val="000000"/>
                </a:solidFill>
                <a:latin typeface="Calibri"/>
              </a:rPr>
              <a:t>Második vázlatszint</a:t>
            </a:r>
          </a:p>
          <a:p>
            <a:pPr marL="1296000" lvl="2" indent="-288000">
              <a:spcBef>
                <a:spcPts val="850"/>
              </a:spcBef>
              <a:buClr>
                <a:srgbClr val="000000"/>
              </a:buClr>
              <a:buSzPct val="45000"/>
              <a:buFont typeface="Wingdings" charset="2"/>
              <a:buChar char=""/>
            </a:pPr>
            <a:r>
              <a:rPr lang="hu-HU" sz="1800" b="0" strike="noStrike" spc="-1">
                <a:solidFill>
                  <a:srgbClr val="000000"/>
                </a:solidFill>
                <a:latin typeface="Calibri"/>
              </a:rPr>
              <a:t>Harmadik vázlatszint</a:t>
            </a:r>
          </a:p>
          <a:p>
            <a:pPr marL="1728000" lvl="3" indent="-216000">
              <a:spcBef>
                <a:spcPts val="567"/>
              </a:spcBef>
              <a:buClr>
                <a:srgbClr val="000000"/>
              </a:buClr>
              <a:buSzPct val="75000"/>
              <a:buFont typeface="Symbol" charset="2"/>
              <a:buChar char=""/>
            </a:pPr>
            <a:r>
              <a:rPr lang="hu-HU" sz="1800" b="0" strike="noStrike" spc="-1">
                <a:solidFill>
                  <a:srgbClr val="000000"/>
                </a:solidFill>
                <a:latin typeface="Calibri"/>
              </a:rPr>
              <a:t>Negyedik vázlatszint</a:t>
            </a:r>
          </a:p>
          <a:p>
            <a:pPr marL="2160000" lvl="4" indent="-216000">
              <a:spcBef>
                <a:spcPts val="283"/>
              </a:spcBef>
              <a:buClr>
                <a:srgbClr val="000000"/>
              </a:buClr>
              <a:buSzPct val="45000"/>
              <a:buFont typeface="Wingdings" charset="2"/>
              <a:buChar char=""/>
            </a:pPr>
            <a:r>
              <a:rPr lang="hu-HU" sz="2000" b="0" strike="noStrike" spc="-1">
                <a:solidFill>
                  <a:srgbClr val="000000"/>
                </a:solidFill>
                <a:latin typeface="Calibri"/>
              </a:rPr>
              <a:t>Ötödik vázlatszint</a:t>
            </a:r>
          </a:p>
          <a:p>
            <a:pPr marL="2592000" lvl="5" indent="-216000">
              <a:spcBef>
                <a:spcPts val="283"/>
              </a:spcBef>
              <a:buClr>
                <a:srgbClr val="000000"/>
              </a:buClr>
              <a:buSzPct val="45000"/>
              <a:buFont typeface="Wingdings" charset="2"/>
              <a:buChar char=""/>
            </a:pPr>
            <a:r>
              <a:rPr lang="hu-HU" sz="2000" b="0" strike="noStrike" spc="-1">
                <a:solidFill>
                  <a:srgbClr val="000000"/>
                </a:solidFill>
                <a:latin typeface="Calibri"/>
              </a:rPr>
              <a:t>Hatodik vázlatszint</a:t>
            </a:r>
          </a:p>
          <a:p>
            <a:pPr marL="3024000" lvl="6" indent="-216000">
              <a:spcBef>
                <a:spcPts val="283"/>
              </a:spcBef>
              <a:buClr>
                <a:srgbClr val="000000"/>
              </a:buClr>
              <a:buSzPct val="45000"/>
              <a:buFont typeface="Wingdings" charset="2"/>
              <a:buChar char=""/>
            </a:pPr>
            <a:r>
              <a:rPr lang="hu-HU" sz="2000" b="0" strike="noStrike" spc="-1">
                <a:solidFill>
                  <a:srgbClr val="000000"/>
                </a:solidFill>
                <a:latin typeface="Calibri"/>
              </a:rPr>
              <a:t>Hetedik vázlatszint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ifka.hu/" TargetMode="External"/><Relationship Id="rId5" Type="http://schemas.openxmlformats.org/officeDocument/2006/relationships/hyperlink" Target="https://kormany.hu/kulturalis-es-innovacios-miniszterium"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ww.elte.hu/innovacio/tinlab"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7.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8.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ifka.hu/" TargetMode="External"/><Relationship Id="rId5" Type="http://schemas.openxmlformats.org/officeDocument/2006/relationships/hyperlink" Target="mailto:Szenttamasi.tamas@ifka.hu" TargetMode="Externa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kormany.hu/belugyminiszterium"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nkfih.gov.hu/for-the-applicants" TargetMode="External"/><Relationship Id="rId5" Type="http://schemas.openxmlformats.org/officeDocument/2006/relationships/hyperlink" Target="https://emet.gov.hu/" TargetMode="Externa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ofa.hu/hu/welcome" TargetMode="Externa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uni-corvinus.hu/fooldal/kutatas/corvinus-science-shop/" TargetMode="External"/><Relationship Id="rId5" Type="http://schemas.openxmlformats.org/officeDocument/2006/relationships/hyperlink" Target="https://nkfih.gov.hu/for-the-applicants/university-innovation" TargetMode="Externa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hyperlink" Target="https://nonprofitpartner.hu/en/home/" TargetMode="External"/><Relationship Id="rId3" Type="http://schemas.openxmlformats.org/officeDocument/2006/relationships/image" Target="../media/image2.png"/><Relationship Id="rId7" Type="http://schemas.openxmlformats.org/officeDocument/2006/relationships/hyperlink" Target="https://www.ashoka.org/en-hu"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impact.hu/" TargetMode="External"/><Relationship Id="rId5" Type="http://schemas.openxmlformats.org/officeDocument/2006/relationships/hyperlink" Target="https://budapest.impacthub.net/about-us/" TargetMode="Externa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seincubation.com/hungary"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scaleimpact.hu/" TargetMode="External"/><Relationship Id="rId5" Type="http://schemas.openxmlformats.org/officeDocument/2006/relationships/hyperlink" Target="https://www.badurfoundation.org/" TargetMode="Externa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unicreditbank.hu/en/about_us/csr/social_impact_banking.html"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erstebank.hu/hu/ebh-business/social-banking" TargetMode="External"/><Relationship Id="rId5" Type="http://schemas.openxmlformats.org/officeDocument/2006/relationships/hyperlink" Target="https://en.impactventures.hu/about-us"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maltai.hu/"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t&#246;osz.hu/partnereink/projektpartnereink/" TargetMode="External"/><Relationship Id="rId5" Type="http://schemas.openxmlformats.org/officeDocument/2006/relationships/hyperlink" Target="http://en.thbe.hu/about-us/" TargetMode="Externa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tarsadalmivallalkozaskoalicio.hu/" TargetMode="External"/><Relationship Id="rId5" Type="http://schemas.openxmlformats.org/officeDocument/2006/relationships/hyperlink" Target="https://nkfih.gov.hu/for-the-applicants/territorial-innovation-platforms" TargetMode="Externa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Shape 1"/>
          <p:cNvSpPr txBox="1"/>
          <p:nvPr/>
        </p:nvSpPr>
        <p:spPr>
          <a:xfrm>
            <a:off x="1732967" y="825660"/>
            <a:ext cx="9143640" cy="1803600"/>
          </a:xfrm>
          <a:prstGeom prst="rect">
            <a:avLst/>
          </a:prstGeom>
          <a:noFill/>
          <a:ln>
            <a:noFill/>
          </a:ln>
        </p:spPr>
        <p:txBody>
          <a:bodyPr anchor="b">
            <a:normAutofit fontScale="92500"/>
          </a:bodyPr>
          <a:lstStyle/>
          <a:p>
            <a:pPr algn="ctr">
              <a:lnSpc>
                <a:spcPct val="90000"/>
              </a:lnSpc>
            </a:pPr>
            <a:r>
              <a:rPr lang="en-GB" sz="6000" spc="-1" dirty="0">
                <a:solidFill>
                  <a:srgbClr val="000000"/>
                </a:solidFill>
                <a:latin typeface="Calibri"/>
              </a:rPr>
              <a:t>Social Innovation: policies and practices, building networks</a:t>
            </a:r>
            <a:endParaRPr lang="hu-HU" sz="6000" b="0" strike="noStrike" spc="-1" dirty="0">
              <a:solidFill>
                <a:srgbClr val="000000"/>
              </a:solidFill>
              <a:latin typeface="Calibri"/>
            </a:endParaRPr>
          </a:p>
        </p:txBody>
      </p:sp>
      <p:sp>
        <p:nvSpPr>
          <p:cNvPr id="42" name="TextShape 2"/>
          <p:cNvSpPr txBox="1"/>
          <p:nvPr/>
        </p:nvSpPr>
        <p:spPr>
          <a:xfrm>
            <a:off x="1481760" y="2856741"/>
            <a:ext cx="9143640" cy="1655280"/>
          </a:xfrm>
          <a:prstGeom prst="rect">
            <a:avLst/>
          </a:prstGeom>
          <a:noFill/>
          <a:ln>
            <a:noFill/>
          </a:ln>
        </p:spPr>
        <p:txBody>
          <a:bodyPr>
            <a:normAutofit fontScale="92500" lnSpcReduction="10000"/>
          </a:bodyPr>
          <a:lstStyle/>
          <a:p>
            <a:pPr algn="ctr">
              <a:lnSpc>
                <a:spcPct val="90000"/>
              </a:lnSpc>
              <a:spcBef>
                <a:spcPts val="1001"/>
              </a:spcBef>
            </a:pPr>
            <a:r>
              <a:rPr lang="en-GB" sz="2800" b="1" i="1" spc="-1" dirty="0">
                <a:solidFill>
                  <a:srgbClr val="000000"/>
                </a:solidFill>
                <a:latin typeface="Calibri"/>
              </a:rPr>
              <a:t>Design of Scenarios for Setting up Social Innovation Competence Centre structure and key components </a:t>
            </a:r>
            <a:r>
              <a:rPr lang="en-GB" sz="2800" b="1" i="1" spc="-1" dirty="0" smtClean="0">
                <a:solidFill>
                  <a:srgbClr val="000000"/>
                </a:solidFill>
                <a:latin typeface="Calibri"/>
              </a:rPr>
              <a:t>workshop</a:t>
            </a:r>
            <a:endParaRPr lang="hu-HU" sz="2800" b="1" i="1" spc="-1" dirty="0" smtClean="0">
              <a:solidFill>
                <a:srgbClr val="000000"/>
              </a:solidFill>
              <a:latin typeface="Calibri"/>
            </a:endParaRPr>
          </a:p>
          <a:p>
            <a:pPr algn="ctr">
              <a:lnSpc>
                <a:spcPct val="90000"/>
              </a:lnSpc>
              <a:spcBef>
                <a:spcPts val="1001"/>
              </a:spcBef>
            </a:pPr>
            <a:r>
              <a:rPr lang="hu-HU" sz="2800" b="1" i="1" spc="-1" dirty="0" smtClean="0">
                <a:solidFill>
                  <a:srgbClr val="000000"/>
                </a:solidFill>
                <a:latin typeface="Calibri"/>
              </a:rPr>
              <a:t>29</a:t>
            </a:r>
            <a:r>
              <a:rPr lang="hu-HU" sz="2800" b="1" i="1" spc="-1" baseline="30000" dirty="0" smtClean="0">
                <a:solidFill>
                  <a:srgbClr val="000000"/>
                </a:solidFill>
                <a:latin typeface="Calibri"/>
              </a:rPr>
              <a:t>th</a:t>
            </a:r>
            <a:r>
              <a:rPr lang="hu-HU" sz="2800" b="1" i="1" strike="noStrike" spc="-1" dirty="0" smtClean="0">
                <a:solidFill>
                  <a:srgbClr val="000000"/>
                </a:solidFill>
                <a:latin typeface="Calibri"/>
              </a:rPr>
              <a:t> of </a:t>
            </a:r>
            <a:r>
              <a:rPr lang="en-GB" sz="2800" b="1" i="1" spc="-1" dirty="0" smtClean="0">
                <a:solidFill>
                  <a:srgbClr val="000000"/>
                </a:solidFill>
                <a:latin typeface="Calibri"/>
              </a:rPr>
              <a:t>June</a:t>
            </a:r>
            <a:r>
              <a:rPr lang="hu-HU" sz="2800" b="1" i="1" strike="noStrike" spc="-1" dirty="0" smtClean="0">
                <a:solidFill>
                  <a:srgbClr val="000000"/>
                </a:solidFill>
                <a:latin typeface="Calibri"/>
              </a:rPr>
              <a:t>, 2022</a:t>
            </a:r>
          </a:p>
          <a:p>
            <a:pPr algn="ctr">
              <a:lnSpc>
                <a:spcPct val="90000"/>
              </a:lnSpc>
              <a:spcBef>
                <a:spcPts val="1001"/>
              </a:spcBef>
            </a:pPr>
            <a:r>
              <a:rPr lang="en-GB" sz="2800" b="1" i="1" spc="-1" dirty="0" smtClean="0">
                <a:solidFill>
                  <a:srgbClr val="000000"/>
                </a:solidFill>
                <a:latin typeface="Calibri"/>
              </a:rPr>
              <a:t>Varna</a:t>
            </a:r>
            <a:r>
              <a:rPr lang="hu-HU" sz="2800" b="1" i="1" spc="-1" dirty="0" smtClean="0">
                <a:solidFill>
                  <a:srgbClr val="000000"/>
                </a:solidFill>
                <a:latin typeface="Calibri"/>
              </a:rPr>
              <a:t>, </a:t>
            </a:r>
            <a:r>
              <a:rPr lang="en-GB" sz="2800" b="1" i="1" spc="-1" dirty="0" smtClean="0">
                <a:solidFill>
                  <a:srgbClr val="000000"/>
                </a:solidFill>
                <a:latin typeface="Calibri"/>
              </a:rPr>
              <a:t>Bulgaria</a:t>
            </a:r>
            <a:endParaRPr lang="en-GB" sz="2800" b="0" strike="noStrike" spc="-1" dirty="0">
              <a:latin typeface="Arial"/>
            </a:endParaRPr>
          </a:p>
        </p:txBody>
      </p:sp>
      <p:sp>
        <p:nvSpPr>
          <p:cNvPr id="4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47" name="CustomShape 5"/>
          <p:cNvSpPr/>
          <p:nvPr/>
        </p:nvSpPr>
        <p:spPr>
          <a:xfrm>
            <a:off x="1415340" y="232560"/>
            <a:ext cx="9143640" cy="54900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en-GB" sz="1800" b="1" strike="noStrike" spc="-1" dirty="0" smtClean="0">
                <a:solidFill>
                  <a:srgbClr val="0070C0"/>
                </a:solidFill>
                <a:latin typeface="Calibri"/>
                <a:ea typeface="Times New Roman"/>
              </a:rPr>
              <a:t>Social Innovation Plus – Competence Centres (SI PLUS) </a:t>
            </a:r>
            <a:r>
              <a:rPr lang="en-GB" sz="1800" b="1" strike="noStrike" spc="-1" dirty="0" err="1" smtClean="0">
                <a:solidFill>
                  <a:srgbClr val="0070C0"/>
                </a:solidFill>
                <a:latin typeface="Calibri"/>
                <a:ea typeface="Times New Roman"/>
              </a:rPr>
              <a:t>proje</a:t>
            </a:r>
            <a:r>
              <a:rPr lang="hu-HU" sz="1800" b="1" strike="noStrike" spc="-1" dirty="0" smtClean="0">
                <a:solidFill>
                  <a:srgbClr val="0070C0"/>
                </a:solidFill>
                <a:latin typeface="Calibri"/>
                <a:ea typeface="Times New Roman"/>
              </a:rPr>
              <a:t>c</a:t>
            </a:r>
            <a:r>
              <a:rPr lang="en-GB" sz="1800" b="1" strike="noStrike" spc="-1" dirty="0" smtClean="0">
                <a:solidFill>
                  <a:srgbClr val="0070C0"/>
                </a:solidFill>
                <a:latin typeface="Calibri"/>
                <a:ea typeface="Times New Roman"/>
              </a:rPr>
              <a:t>t</a:t>
            </a:r>
            <a:endParaRPr lang="en-GB" sz="1800" b="0" strike="noStrike" spc="-1" dirty="0" smtClean="0">
              <a:latin typeface="Arial"/>
            </a:endParaRPr>
          </a:p>
        </p:txBody>
      </p:sp>
      <p:sp>
        <p:nvSpPr>
          <p:cNvPr id="4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4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62910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r>
                <a:rPr lang="hu-HU" sz="1200" b="1" spc="-1" dirty="0" smtClean="0">
                  <a:solidFill>
                    <a:srgbClr val="8B8B8B"/>
                  </a:solidFill>
                  <a:latin typeface="Calibri"/>
                </a:rPr>
                <a:t>29.6.2022</a:t>
              </a:r>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sp>
        <p:nvSpPr>
          <p:cNvPr id="2" name="Szövegdoboz 1"/>
          <p:cNvSpPr txBox="1"/>
          <p:nvPr/>
        </p:nvSpPr>
        <p:spPr>
          <a:xfrm>
            <a:off x="1722907" y="4673992"/>
            <a:ext cx="8661345" cy="646331"/>
          </a:xfrm>
          <a:prstGeom prst="rect">
            <a:avLst/>
          </a:prstGeom>
          <a:noFill/>
        </p:spPr>
        <p:txBody>
          <a:bodyPr wrap="none" rtlCol="0">
            <a:spAutoFit/>
          </a:bodyPr>
          <a:lstStyle/>
          <a:p>
            <a:pPr algn="ctr"/>
            <a:r>
              <a:rPr lang="en-GB" dirty="0" smtClean="0"/>
              <a:t>Csaba Novak</a:t>
            </a:r>
            <a:r>
              <a:rPr lang="hu-HU" dirty="0" smtClean="0"/>
              <a:t>, PhD</a:t>
            </a:r>
            <a:r>
              <a:rPr lang="en-GB" dirty="0" smtClean="0"/>
              <a:t>, </a:t>
            </a:r>
            <a:r>
              <a:rPr lang="en-GB" dirty="0"/>
              <a:t>Director for Strategy and International Projects, IFKA, </a:t>
            </a:r>
            <a:r>
              <a:rPr lang="en-GB" dirty="0" smtClean="0"/>
              <a:t>Hungary</a:t>
            </a:r>
            <a:endParaRPr lang="hu-HU" dirty="0" smtClean="0"/>
          </a:p>
          <a:p>
            <a:pPr algn="ctr"/>
            <a:r>
              <a:rPr lang="hu-HU" dirty="0" smtClean="0"/>
              <a:t>István Tamás Szenttamási, </a:t>
            </a:r>
            <a:r>
              <a:rPr lang="en-GB" dirty="0" smtClean="0"/>
              <a:t>international</a:t>
            </a:r>
            <a:r>
              <a:rPr lang="hu-HU" dirty="0" smtClean="0"/>
              <a:t> project </a:t>
            </a:r>
            <a:r>
              <a:rPr lang="en-GB" dirty="0" smtClean="0"/>
              <a:t>manager</a:t>
            </a:r>
            <a:r>
              <a:rPr lang="hu-HU" dirty="0" smtClean="0"/>
              <a:t>, IFKA, Hungary </a:t>
            </a:r>
            <a:endParaRPr lang="en-GB" dirty="0"/>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Shape 1"/>
          <p:cNvSpPr txBox="1"/>
          <p:nvPr/>
        </p:nvSpPr>
        <p:spPr>
          <a:xfrm>
            <a:off x="668960" y="855740"/>
            <a:ext cx="9143640" cy="585360"/>
          </a:xfrm>
          <a:prstGeom prst="rect">
            <a:avLst/>
          </a:prstGeom>
          <a:noFill/>
          <a:ln>
            <a:noFill/>
          </a:ln>
        </p:spPr>
        <p:txBody>
          <a:bodyPr anchor="b">
            <a:normAutofit fontScale="92500" lnSpcReduction="10000"/>
          </a:bodyPr>
          <a:lstStyle/>
          <a:p>
            <a:pPr>
              <a:lnSpc>
                <a:spcPct val="90000"/>
              </a:lnSpc>
            </a:pPr>
            <a:r>
              <a:rPr lang="en-US" sz="4000" b="1" strike="noStrike" spc="-1" dirty="0" smtClean="0">
                <a:solidFill>
                  <a:srgbClr val="000000"/>
                </a:solidFill>
                <a:latin typeface="Calibri Light"/>
              </a:rPr>
              <a:t>Overview</a:t>
            </a:r>
            <a:endParaRPr lang="en-US" sz="4000" b="1" strike="noStrike" spc="-1" dirty="0">
              <a:solidFill>
                <a:srgbClr val="000000"/>
              </a:solidFill>
              <a:latin typeface="Calibri"/>
            </a:endParaRPr>
          </a:p>
        </p:txBody>
      </p:sp>
      <p:sp>
        <p:nvSpPr>
          <p:cNvPr id="52" name="TextShape 2"/>
          <p:cNvSpPr txBox="1"/>
          <p:nvPr/>
        </p:nvSpPr>
        <p:spPr>
          <a:xfrm>
            <a:off x="1523880" y="1586170"/>
            <a:ext cx="9143640" cy="4008780"/>
          </a:xfrm>
          <a:prstGeom prst="rect">
            <a:avLst/>
          </a:prstGeom>
          <a:noFill/>
          <a:ln>
            <a:noFill/>
          </a:ln>
        </p:spPr>
        <p:txBody>
          <a:bodyPr/>
          <a:lstStyle/>
          <a:p>
            <a:pPr marL="457200" indent="-457200">
              <a:lnSpc>
                <a:spcPct val="90000"/>
              </a:lnSpc>
              <a:spcBef>
                <a:spcPts val="1001"/>
              </a:spcBef>
              <a:buFont typeface="+mj-lt"/>
              <a:buAutoNum type="arabicPeriod"/>
            </a:pPr>
            <a:r>
              <a:rPr lang="hu-HU" sz="2400" spc="-1" dirty="0" err="1" smtClean="0">
                <a:latin typeface="Arial"/>
              </a:rPr>
              <a:t>Hungarian</a:t>
            </a:r>
            <a:r>
              <a:rPr lang="hu-HU" sz="2400" spc="-1" dirty="0">
                <a:latin typeface="Arial"/>
              </a:rPr>
              <a:t> </a:t>
            </a:r>
            <a:r>
              <a:rPr lang="hu-HU" sz="2400" spc="-1" dirty="0" err="1" smtClean="0">
                <a:latin typeface="Arial"/>
              </a:rPr>
              <a:t>social</a:t>
            </a:r>
            <a:r>
              <a:rPr lang="hu-HU" sz="2400" spc="-1" dirty="0" smtClean="0">
                <a:latin typeface="Arial"/>
              </a:rPr>
              <a:t> </a:t>
            </a:r>
            <a:r>
              <a:rPr lang="hu-HU" sz="2400" spc="-1" dirty="0" err="1" smtClean="0">
                <a:latin typeface="Arial"/>
              </a:rPr>
              <a:t>innovation</a:t>
            </a:r>
            <a:r>
              <a:rPr lang="hu-HU" sz="2400" spc="-1" dirty="0" smtClean="0">
                <a:latin typeface="Arial"/>
              </a:rPr>
              <a:t> </a:t>
            </a:r>
            <a:r>
              <a:rPr lang="hu-HU" sz="2400" spc="-1" dirty="0" err="1" smtClean="0">
                <a:latin typeface="Arial"/>
              </a:rPr>
              <a:t>ecosystem</a:t>
            </a:r>
            <a:r>
              <a:rPr lang="hu-HU" sz="2400" spc="-1" dirty="0" smtClean="0">
                <a:latin typeface="Arial"/>
              </a:rPr>
              <a:t> – map</a:t>
            </a:r>
            <a:endParaRPr lang="hu-HU" sz="2400" spc="-1" dirty="0">
              <a:latin typeface="Arial"/>
            </a:endParaRPr>
          </a:p>
          <a:p>
            <a:pPr marL="457200" indent="-457200">
              <a:lnSpc>
                <a:spcPct val="90000"/>
              </a:lnSpc>
              <a:spcBef>
                <a:spcPts val="1001"/>
              </a:spcBef>
              <a:buFont typeface="+mj-lt"/>
              <a:buAutoNum type="arabicPeriod"/>
            </a:pPr>
            <a:r>
              <a:rPr lang="hu-HU" sz="2400" spc="-1" dirty="0" err="1" smtClean="0">
                <a:latin typeface="Arial"/>
              </a:rPr>
              <a:t>Hungarian</a:t>
            </a:r>
            <a:r>
              <a:rPr lang="hu-HU" sz="2400" spc="-1" dirty="0" smtClean="0">
                <a:latin typeface="Arial"/>
              </a:rPr>
              <a:t> </a:t>
            </a:r>
            <a:r>
              <a:rPr lang="hu-HU" sz="2400" spc="-1" dirty="0" err="1" smtClean="0">
                <a:latin typeface="Arial"/>
              </a:rPr>
              <a:t>social</a:t>
            </a:r>
            <a:r>
              <a:rPr lang="hu-HU" sz="2400" spc="-1" dirty="0" smtClean="0">
                <a:latin typeface="Arial"/>
              </a:rPr>
              <a:t> </a:t>
            </a:r>
            <a:r>
              <a:rPr lang="hu-HU" sz="2400" spc="-1" dirty="0" err="1" smtClean="0">
                <a:latin typeface="Arial"/>
              </a:rPr>
              <a:t>innovation</a:t>
            </a:r>
            <a:r>
              <a:rPr lang="hu-HU" sz="2400" spc="-1" dirty="0" smtClean="0">
                <a:latin typeface="Arial"/>
              </a:rPr>
              <a:t> </a:t>
            </a:r>
            <a:r>
              <a:rPr lang="hu-HU" sz="2400" spc="-1" dirty="0" err="1" smtClean="0">
                <a:latin typeface="Arial"/>
              </a:rPr>
              <a:t>ecosystem</a:t>
            </a:r>
            <a:r>
              <a:rPr lang="hu-HU" sz="2400" spc="-1" dirty="0" smtClean="0">
                <a:latin typeface="Arial"/>
              </a:rPr>
              <a:t> - </a:t>
            </a:r>
            <a:r>
              <a:rPr lang="hu-HU" sz="2400" spc="-1" dirty="0" err="1" smtClean="0">
                <a:latin typeface="Arial"/>
              </a:rPr>
              <a:t>functions</a:t>
            </a:r>
            <a:endParaRPr lang="hu-HU" sz="2400" spc="-1" dirty="0" smtClean="0">
              <a:latin typeface="Arial"/>
            </a:endParaRPr>
          </a:p>
          <a:p>
            <a:pPr marL="457200" indent="-457200">
              <a:lnSpc>
                <a:spcPct val="90000"/>
              </a:lnSpc>
              <a:spcBef>
                <a:spcPts val="1001"/>
              </a:spcBef>
              <a:buFont typeface="+mj-lt"/>
              <a:buAutoNum type="arabicPeriod"/>
            </a:pPr>
            <a:r>
              <a:rPr lang="hu-HU" sz="2400" spc="-1" dirty="0" err="1" smtClean="0">
                <a:latin typeface="Arial"/>
              </a:rPr>
              <a:t>Social</a:t>
            </a:r>
            <a:r>
              <a:rPr lang="hu-HU" sz="2400" spc="-1" dirty="0" smtClean="0">
                <a:latin typeface="Arial"/>
              </a:rPr>
              <a:t> </a:t>
            </a:r>
            <a:r>
              <a:rPr lang="hu-HU" sz="2400" spc="-1" dirty="0" err="1" smtClean="0">
                <a:latin typeface="Arial"/>
              </a:rPr>
              <a:t>Innovation</a:t>
            </a:r>
            <a:r>
              <a:rPr lang="hu-HU" sz="2400" spc="-1" dirty="0" smtClean="0">
                <a:latin typeface="Arial"/>
              </a:rPr>
              <a:t> &amp; IFKA - </a:t>
            </a:r>
            <a:r>
              <a:rPr lang="hu-HU" sz="2400" spc="-1" dirty="0" err="1" smtClean="0">
                <a:latin typeface="Arial"/>
              </a:rPr>
              <a:t>practices</a:t>
            </a:r>
            <a:endParaRPr lang="hu-HU" sz="2400" spc="-1" dirty="0" smtClean="0">
              <a:latin typeface="Arial"/>
            </a:endParaRPr>
          </a:p>
        </p:txBody>
      </p:sp>
      <p:sp>
        <p:nvSpPr>
          <p:cNvPr id="53" name="TextShape 3"/>
          <p:cNvSpPr txBox="1"/>
          <p:nvPr/>
        </p:nvSpPr>
        <p:spPr>
          <a:xfrm>
            <a:off x="405980" y="5973840"/>
            <a:ext cx="10933200" cy="914040"/>
          </a:xfrm>
          <a:prstGeom prst="rect">
            <a:avLst/>
          </a:prstGeom>
          <a:noFill/>
          <a:ln>
            <a:noFill/>
          </a:ln>
        </p:spPr>
        <p:txBody>
          <a:bodyPr anchor="ctr"/>
          <a:lstStyle/>
          <a:p>
            <a:pPr>
              <a:lnSpc>
                <a:spcPct val="100000"/>
              </a:lnSpc>
            </a:pPr>
            <a:endParaRPr lang="hu-HU" sz="1200" b="0" strike="noStrike" spc="-1" dirty="0">
              <a:latin typeface="Times New Roman"/>
            </a:endParaRPr>
          </a:p>
        </p:txBody>
      </p:sp>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415340" y="228510"/>
            <a:ext cx="9143640" cy="54900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Shape 1"/>
          <p:cNvSpPr txBox="1"/>
          <p:nvPr/>
        </p:nvSpPr>
        <p:spPr>
          <a:xfrm>
            <a:off x="50477" y="301073"/>
            <a:ext cx="9143640" cy="407449"/>
          </a:xfrm>
          <a:prstGeom prst="rect">
            <a:avLst/>
          </a:prstGeom>
          <a:noFill/>
          <a:ln>
            <a:noFill/>
          </a:ln>
        </p:spPr>
        <p:txBody>
          <a:bodyPr anchor="ctr">
            <a:normAutofit/>
          </a:bodyPr>
          <a:lstStyle/>
          <a:p>
            <a:pPr marL="457200" indent="-457200">
              <a:lnSpc>
                <a:spcPct val="90000"/>
              </a:lnSpc>
              <a:spcBef>
                <a:spcPts val="1001"/>
              </a:spcBef>
              <a:buFont typeface="+mj-lt"/>
              <a:buAutoNum type="arabicPeriod"/>
            </a:pPr>
            <a:r>
              <a:rPr lang="sv-SE" b="1" spc="-1" dirty="0"/>
              <a:t>Hungarian social innovation ecosystem – </a:t>
            </a:r>
            <a:r>
              <a:rPr lang="sv-SE" b="1" spc="-1" dirty="0" smtClean="0"/>
              <a:t>map</a:t>
            </a:r>
            <a:endParaRPr lang="sv-SE" b="1" spc="-1" dirty="0"/>
          </a:p>
        </p:txBody>
      </p:sp>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24376"/>
            <a:ext cx="9143640" cy="341248"/>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1662813" y="5970683"/>
            <a:ext cx="9191650" cy="9144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pic>
        <p:nvPicPr>
          <p:cNvPr id="10" name="Kép 9"/>
          <p:cNvPicPr>
            <a:picLocks noChangeAspect="1"/>
          </p:cNvPicPr>
          <p:nvPr/>
        </p:nvPicPr>
        <p:blipFill>
          <a:blip r:embed="rId5"/>
          <a:stretch>
            <a:fillRect/>
          </a:stretch>
        </p:blipFill>
        <p:spPr>
          <a:xfrm>
            <a:off x="2077737" y="573234"/>
            <a:ext cx="8147339" cy="5632356"/>
          </a:xfrm>
          <a:prstGeom prst="rect">
            <a:avLst/>
          </a:prstGeom>
        </p:spPr>
      </p:pic>
    </p:spTree>
    <p:extLst>
      <p:ext uri="{BB962C8B-B14F-4D97-AF65-F5344CB8AC3E}">
        <p14:creationId xmlns:p14="http://schemas.microsoft.com/office/powerpoint/2010/main" val="22520232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212537518"/>
              </p:ext>
            </p:extLst>
          </p:nvPr>
        </p:nvGraphicFramePr>
        <p:xfrm>
          <a:off x="355600" y="662653"/>
          <a:ext cx="11595099" cy="5608866"/>
        </p:xfrm>
        <a:graphic>
          <a:graphicData uri="http://schemas.openxmlformats.org/drawingml/2006/table">
            <a:tbl>
              <a:tblPr/>
              <a:tblGrid>
                <a:gridCol w="748070">
                  <a:extLst>
                    <a:ext uri="{9D8B030D-6E8A-4147-A177-3AD203B41FA5}">
                      <a16:colId xmlns:a16="http://schemas.microsoft.com/office/drawing/2014/main" val="4015377664"/>
                    </a:ext>
                  </a:extLst>
                </a:gridCol>
                <a:gridCol w="1044720">
                  <a:extLst>
                    <a:ext uri="{9D8B030D-6E8A-4147-A177-3AD203B41FA5}">
                      <a16:colId xmlns:a16="http://schemas.microsoft.com/office/drawing/2014/main" val="2183371943"/>
                    </a:ext>
                  </a:extLst>
                </a:gridCol>
                <a:gridCol w="9802309">
                  <a:extLst>
                    <a:ext uri="{9D8B030D-6E8A-4147-A177-3AD203B41FA5}">
                      <a16:colId xmlns:a16="http://schemas.microsoft.com/office/drawing/2014/main" val="645101068"/>
                    </a:ext>
                  </a:extLst>
                </a:gridCol>
              </a:tblGrid>
              <a:tr h="202726">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2224809">
                <a:tc rowSpan="3">
                  <a:txBody>
                    <a:bodyPr/>
                    <a:lstStyle/>
                    <a:p>
                      <a:pPr algn="ctr" fontAlgn="b"/>
                      <a:r>
                        <a:rPr lang="en-GB" sz="1400" b="0" i="0" u="none" strike="noStrike" dirty="0">
                          <a:solidFill>
                            <a:srgbClr val="000000"/>
                          </a:solidFill>
                          <a:effectLst/>
                          <a:latin typeface="Calibri" panose="020F0502020204030204" pitchFamily="34" charset="0"/>
                        </a:rPr>
                        <a:t>Public</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Ministry of Culture and Innovation</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tc>
                  <a:txBody>
                    <a:bodyPr/>
                    <a:lstStyle/>
                    <a:p>
                      <a:pPr algn="l" fontAlgn="b"/>
                      <a:r>
                        <a:rPr lang="en-GB" sz="1400" b="0" i="0" u="none" strike="noStrike" dirty="0">
                          <a:solidFill>
                            <a:srgbClr val="000000"/>
                          </a:solidFill>
                          <a:effectLst/>
                          <a:latin typeface="Calibri" panose="020F0502020204030204" pitchFamily="34" charset="0"/>
                        </a:rPr>
                        <a:t>Coordination of the following policy areas: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-Culture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-Innovation and science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-Higher education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-Vocational education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-Enterprise development</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-Family </a:t>
                      </a:r>
                      <a:r>
                        <a:rPr lang="en-GB" sz="1400" b="0" i="0" u="none" strike="noStrike" dirty="0" smtClean="0">
                          <a:solidFill>
                            <a:srgbClr val="000000"/>
                          </a:solidFill>
                          <a:effectLst/>
                          <a:latin typeface="Calibri" panose="020F0502020204030204" pitchFamily="34" charset="0"/>
                        </a:rPr>
                        <a:t>policy</a:t>
                      </a:r>
                      <a:r>
                        <a:rPr lang="en-GB" sz="1400" b="0" i="0" u="none" strike="noStrike" dirty="0">
                          <a:solidFill>
                            <a:srgbClr val="000000"/>
                          </a:solidFill>
                          <a:effectLst/>
                          <a:latin typeface="Calibri" panose="020F0502020204030204" pitchFamily="34" charset="0"/>
                        </a:rPr>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Spreading the culture of innovation in all sectors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Financing research, development and innovation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Coordination of the development of R&amp;D and innovation promotion </a:t>
                      </a:r>
                      <a:r>
                        <a:rPr lang="en-GB" sz="1400" b="0" i="0" u="none" strike="noStrike" dirty="0" smtClean="0">
                          <a:solidFill>
                            <a:srgbClr val="000000"/>
                          </a:solidFill>
                          <a:effectLst/>
                          <a:latin typeface="Calibri" panose="020F0502020204030204" pitchFamily="34" charset="0"/>
                        </a:rPr>
                        <a:t>programmes</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extLst>
                  <a:ext uri="{0D108BD9-81ED-4DB2-BD59-A6C34878D82A}">
                    <a16:rowId xmlns:a16="http://schemas.microsoft.com/office/drawing/2014/main" val="3822149718"/>
                  </a:ext>
                </a:extLst>
              </a:tr>
              <a:tr h="1415976">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smtClean="0">
                          <a:solidFill>
                            <a:srgbClr val="000000"/>
                          </a:solidFill>
                          <a:effectLst/>
                          <a:latin typeface="Calibri" panose="020F0502020204030204" pitchFamily="34" charset="0"/>
                          <a:hlinkClick r:id="rId6"/>
                        </a:rPr>
                        <a:t>IFKA</a:t>
                      </a:r>
                      <a:r>
                        <a:rPr lang="hu-HU" sz="1400" b="0" i="0" u="none" strike="noStrike" dirty="0" smtClean="0">
                          <a:solidFill>
                            <a:srgbClr val="000000"/>
                          </a:solidFill>
                          <a:effectLst/>
                          <a:latin typeface="Calibri" panose="020F0502020204030204" pitchFamily="34" charset="0"/>
                          <a:hlinkClick r:id="rId6"/>
                        </a:rPr>
                        <a:t> Public Benefit</a:t>
                      </a:r>
                      <a:r>
                        <a:rPr lang="hu-HU" sz="1400" b="0" i="0" u="none" strike="noStrike" baseline="0" dirty="0" smtClean="0">
                          <a:solidFill>
                            <a:srgbClr val="000000"/>
                          </a:solidFill>
                          <a:effectLst/>
                          <a:latin typeface="Calibri" panose="020F0502020204030204" pitchFamily="34" charset="0"/>
                          <a:hlinkClick r:id="rId6"/>
                        </a:rPr>
                        <a:t> Non-profit Ltd.</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tc>
                  <a:txBody>
                    <a:bodyPr/>
                    <a:lstStyle/>
                    <a:p>
                      <a:pPr algn="l" fontAlgn="b"/>
                      <a:r>
                        <a:rPr lang="en-GB" sz="1400" b="0" i="0" u="none" strike="noStrike" dirty="0">
                          <a:solidFill>
                            <a:srgbClr val="000000"/>
                          </a:solidFill>
                          <a:effectLst/>
                          <a:latin typeface="Calibri" panose="020F0502020204030204" pitchFamily="34" charset="0"/>
                        </a:rPr>
                        <a:t>SME </a:t>
                      </a:r>
                      <a:r>
                        <a:rPr lang="en-GB" sz="1400" b="0" i="0" u="none" strike="noStrike" dirty="0" smtClean="0">
                          <a:solidFill>
                            <a:srgbClr val="000000"/>
                          </a:solidFill>
                          <a:effectLst/>
                          <a:latin typeface="Calibri" panose="020F0502020204030204" pitchFamily="34" charset="0"/>
                        </a:rPr>
                        <a:t>development </a:t>
                      </a:r>
                      <a:r>
                        <a:rPr lang="en-GB" sz="1400" b="0" i="0" u="none" strike="noStrike" dirty="0">
                          <a:solidFill>
                            <a:srgbClr val="000000"/>
                          </a:solidFill>
                          <a:effectLst/>
                          <a:latin typeface="Calibri" panose="020F0502020204030204" pitchFamily="34" charset="0"/>
                        </a:rPr>
                        <a:t>agency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-Implementation of European and national programmes for SME development</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-Implementation of transnational cooperation projects for SME development including social enterprise, employment, green and circular economy and social innovation development</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-Supporting the Ministry of Culture and Innovation in policy development</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-Supporting the </a:t>
                      </a:r>
                      <a:r>
                        <a:rPr lang="en-GB" sz="1400" b="0" i="0" u="none" strike="noStrike" dirty="0" err="1" smtClean="0">
                          <a:solidFill>
                            <a:srgbClr val="000000"/>
                          </a:solidFill>
                          <a:effectLst/>
                          <a:latin typeface="Calibri" panose="020F0502020204030204" pitchFamily="34" charset="0"/>
                        </a:rPr>
                        <a:t>integ</a:t>
                      </a:r>
                      <a:r>
                        <a:rPr lang="hu-HU" sz="1400" b="0" i="0" u="none" strike="noStrike" dirty="0" smtClean="0">
                          <a:solidFill>
                            <a:srgbClr val="000000"/>
                          </a:solidFill>
                          <a:effectLst/>
                          <a:latin typeface="Calibri" panose="020F0502020204030204" pitchFamily="34" charset="0"/>
                        </a:rPr>
                        <a:t>r</a:t>
                      </a:r>
                      <a:r>
                        <a:rPr lang="en-GB" sz="1400" b="0" i="0" u="none" strike="noStrike" dirty="0" smtClean="0">
                          <a:solidFill>
                            <a:srgbClr val="000000"/>
                          </a:solidFill>
                          <a:effectLst/>
                          <a:latin typeface="Calibri" panose="020F0502020204030204" pitchFamily="34" charset="0"/>
                        </a:rPr>
                        <a:t>a</a:t>
                      </a:r>
                      <a:r>
                        <a:rPr lang="hu-HU" sz="1400" b="0" i="0" u="none" strike="noStrike" dirty="0" smtClean="0">
                          <a:solidFill>
                            <a:srgbClr val="000000"/>
                          </a:solidFill>
                          <a:effectLst/>
                          <a:latin typeface="Calibri" panose="020F0502020204030204" pitchFamily="34" charset="0"/>
                        </a:rPr>
                        <a:t>t</a:t>
                      </a:r>
                      <a:r>
                        <a:rPr lang="en-GB" sz="1400" b="0" i="0" u="none" strike="noStrike" dirty="0" smtClean="0">
                          <a:solidFill>
                            <a:srgbClr val="000000"/>
                          </a:solidFill>
                          <a:effectLst/>
                          <a:latin typeface="Calibri" panose="020F0502020204030204" pitchFamily="34" charset="0"/>
                        </a:rPr>
                        <a:t>ion </a:t>
                      </a:r>
                      <a:r>
                        <a:rPr lang="en-GB" sz="1400" b="0" i="0" u="none" strike="noStrike" dirty="0">
                          <a:solidFill>
                            <a:srgbClr val="000000"/>
                          </a:solidFill>
                          <a:effectLst/>
                          <a:latin typeface="Calibri" panose="020F0502020204030204" pitchFamily="34" charset="0"/>
                        </a:rPr>
                        <a:t>of social innovation approach in SME development policies and programs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-Establishment and operation of the Social Innovation Competence Centre in Hungary in the frameworks of the SI Plus project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extLst>
                  <a:ext uri="{0D108BD9-81ED-4DB2-BD59-A6C34878D82A}">
                    <a16:rowId xmlns:a16="http://schemas.microsoft.com/office/drawing/2014/main" val="833724869"/>
                  </a:ext>
                </a:extLst>
              </a:tr>
              <a:tr h="205537">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rPr>
                        <a:t>Social Innovation Competence Centre Hungary</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tc>
                  <a:txBody>
                    <a:bodyPr/>
                    <a:lstStyle/>
                    <a:p>
                      <a:pPr algn="l" fontAlgn="b"/>
                      <a:r>
                        <a:rPr lang="en-GB" sz="1400" b="0" i="0" u="none" strike="noStrike" dirty="0">
                          <a:solidFill>
                            <a:srgbClr val="000000"/>
                          </a:solidFill>
                          <a:effectLst/>
                          <a:latin typeface="Calibri" panose="020F0502020204030204" pitchFamily="34" charset="0"/>
                        </a:rPr>
                        <a:t>Supporting MAs and intermediary bodies responsible for ESF Plus funding programmes in planning and </a:t>
                      </a:r>
                      <a:r>
                        <a:rPr lang="en-GB" sz="1400" b="0" i="0" u="none" strike="noStrike" dirty="0" smtClean="0">
                          <a:solidFill>
                            <a:srgbClr val="000000"/>
                          </a:solidFill>
                          <a:effectLst/>
                          <a:latin typeface="Calibri" panose="020F0502020204030204" pitchFamily="34" charset="0"/>
                        </a:rPr>
                        <a:t>implementing </a:t>
                      </a:r>
                      <a:r>
                        <a:rPr lang="en-GB" sz="1400" b="0" i="0" u="none" strike="noStrike" dirty="0">
                          <a:solidFill>
                            <a:srgbClr val="000000"/>
                          </a:solidFill>
                          <a:effectLst/>
                          <a:latin typeface="Calibri" panose="020F0502020204030204" pitchFamily="34" charset="0"/>
                        </a:rPr>
                        <a:t>social innovation </a:t>
                      </a:r>
                      <a:r>
                        <a:rPr lang="en-GB" sz="1400" b="0" i="0" u="none" strike="noStrike" dirty="0" smtClean="0">
                          <a:solidFill>
                            <a:srgbClr val="000000"/>
                          </a:solidFill>
                          <a:effectLst/>
                          <a:latin typeface="Calibri" panose="020F0502020204030204" pitchFamily="34" charset="0"/>
                        </a:rPr>
                        <a:t>development </a:t>
                      </a:r>
                      <a:r>
                        <a:rPr lang="en-GB" sz="1400" b="0" i="0" u="none" strike="noStrike" dirty="0">
                          <a:solidFill>
                            <a:srgbClr val="000000"/>
                          </a:solidFill>
                          <a:effectLst/>
                          <a:latin typeface="Calibri" panose="020F0502020204030204" pitchFamily="34" charset="0"/>
                        </a:rPr>
                        <a:t>programmes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-Mapping the social innovation ecosystem in Hungary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-Building social innovation network in Hungary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-Implementation of social innovation support programmes (workshops, trainings, meetups etc.)</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-Implementation of social innovation evaluation system and contest in Hungary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-Development of the Hungarian </a:t>
                      </a:r>
                      <a:r>
                        <a:rPr lang="en-GB" sz="1400" b="0" i="0" u="none" strike="noStrike" dirty="0" err="1" smtClean="0">
                          <a:solidFill>
                            <a:srgbClr val="000000"/>
                          </a:solidFill>
                          <a:effectLst/>
                          <a:latin typeface="Calibri" panose="020F0502020204030204" pitchFamily="34" charset="0"/>
                        </a:rPr>
                        <a:t>Socia</a:t>
                      </a:r>
                      <a:r>
                        <a:rPr lang="hu-HU" sz="1400" b="0" i="0" u="none" strike="noStrike" dirty="0" smtClean="0">
                          <a:solidFill>
                            <a:srgbClr val="000000"/>
                          </a:solidFill>
                          <a:effectLst/>
                          <a:latin typeface="Calibri" panose="020F0502020204030204" pitchFamily="34" charset="0"/>
                        </a:rPr>
                        <a:t>l</a:t>
                      </a:r>
                      <a:r>
                        <a:rPr lang="en-GB" sz="1400" b="0" i="0" u="none" strike="noStrike" dirty="0" smtClean="0">
                          <a:solidFill>
                            <a:srgbClr val="000000"/>
                          </a:solidFill>
                          <a:effectLst/>
                          <a:latin typeface="Calibri" panose="020F0502020204030204" pitchFamily="34" charset="0"/>
                        </a:rPr>
                        <a:t> </a:t>
                      </a:r>
                      <a:r>
                        <a:rPr lang="en-GB" sz="1400" b="0" i="0" u="none" strike="noStrike" dirty="0">
                          <a:solidFill>
                            <a:srgbClr val="000000"/>
                          </a:solidFill>
                          <a:effectLst/>
                          <a:latin typeface="Calibri" panose="020F0502020204030204" pitchFamily="34" charset="0"/>
                        </a:rPr>
                        <a:t>Innovation Strategy</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extLst>
                  <a:ext uri="{0D108BD9-81ED-4DB2-BD59-A6C34878D82A}">
                    <a16:rowId xmlns:a16="http://schemas.microsoft.com/office/drawing/2014/main" val="2592522980"/>
                  </a:ext>
                </a:extLst>
              </a:tr>
            </a:tbl>
          </a:graphicData>
        </a:graphic>
      </p:graphicFrame>
      <p:sp>
        <p:nvSpPr>
          <p:cNvPr id="17" name="TextShape 1"/>
          <p:cNvSpPr txBox="1"/>
          <p:nvPr/>
        </p:nvSpPr>
        <p:spPr>
          <a:xfrm>
            <a:off x="177477" y="344106"/>
            <a:ext cx="9143640" cy="407449"/>
          </a:xfrm>
          <a:prstGeom prst="rect">
            <a:avLst/>
          </a:prstGeom>
          <a:noFill/>
          <a:ln>
            <a:noFill/>
          </a:ln>
        </p:spPr>
        <p:txBody>
          <a:bodyPr anchor="ctr">
            <a:normAutofit/>
          </a:bodyPr>
          <a:lstStyle/>
          <a:p>
            <a:pPr marL="342900" indent="-342900">
              <a:lnSpc>
                <a:spcPct val="90000"/>
              </a:lnSpc>
              <a:spcBef>
                <a:spcPts val="1001"/>
              </a:spcBef>
              <a:buFont typeface="+mj-lt"/>
              <a:buAutoNum type="arabicPeriod" startAt="2"/>
            </a:pPr>
            <a:r>
              <a:rPr lang="sv-SE" b="1" spc="-1" dirty="0"/>
              <a:t>Hungarian social innovation ecosystem </a:t>
            </a:r>
            <a:r>
              <a:rPr lang="sv-SE" b="1" spc="-1" dirty="0" smtClean="0"/>
              <a:t>–</a:t>
            </a:r>
            <a:r>
              <a:rPr lang="hu-HU" b="1" spc="-1" dirty="0" smtClean="0"/>
              <a:t> </a:t>
            </a:r>
            <a:r>
              <a:rPr lang="en-GB" b="1" spc="-1" dirty="0" smtClean="0"/>
              <a:t>functions</a:t>
            </a:r>
            <a:endParaRPr lang="en-GB" b="1" spc="-1" dirty="0"/>
          </a:p>
        </p:txBody>
      </p:sp>
    </p:spTree>
    <p:extLst>
      <p:ext uri="{BB962C8B-B14F-4D97-AF65-F5344CB8AC3E}">
        <p14:creationId xmlns:p14="http://schemas.microsoft.com/office/powerpoint/2010/main" val="129009959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199575538"/>
              </p:ext>
            </p:extLst>
          </p:nvPr>
        </p:nvGraphicFramePr>
        <p:xfrm>
          <a:off x="355601" y="751553"/>
          <a:ext cx="11417300" cy="2652306"/>
        </p:xfrm>
        <a:graphic>
          <a:graphicData uri="http://schemas.openxmlformats.org/drawingml/2006/table">
            <a:tbl>
              <a:tblPr/>
              <a:tblGrid>
                <a:gridCol w="800099">
                  <a:extLst>
                    <a:ext uri="{9D8B030D-6E8A-4147-A177-3AD203B41FA5}">
                      <a16:colId xmlns:a16="http://schemas.microsoft.com/office/drawing/2014/main" val="4015377664"/>
                    </a:ext>
                  </a:extLst>
                </a:gridCol>
                <a:gridCol w="9652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206770">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1276486">
                <a:tc>
                  <a:txBody>
                    <a:bodyPr/>
                    <a:lstStyle/>
                    <a:p>
                      <a:pPr algn="ctr" fontAlgn="b"/>
                      <a:r>
                        <a:rPr lang="en-GB" sz="1400" b="0" i="0" u="none" strike="noStrike" noProof="0" dirty="0" smtClean="0">
                          <a:solidFill>
                            <a:srgbClr val="000000"/>
                          </a:solidFill>
                          <a:effectLst/>
                          <a:latin typeface="Calibri" panose="020F0502020204030204" pitchFamily="34" charset="0"/>
                        </a:rPr>
                        <a:t>Academic</a:t>
                      </a:r>
                      <a:endParaRPr lang="en-GB" sz="1400" b="0" i="0" u="none" strike="noStrike" noProof="0"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b" latinLnBrk="0" hangingPunct="1"/>
                      <a:r>
                        <a:rPr lang="en-GB" sz="1400" b="0" i="0" u="none" strike="noStrike" kern="1200" dirty="0" err="1" smtClean="0">
                          <a:solidFill>
                            <a:srgbClr val="000000"/>
                          </a:solidFill>
                          <a:effectLst/>
                          <a:latin typeface="Calibri" panose="020F0502020204030204" pitchFamily="34" charset="0"/>
                          <a:ea typeface="+mn-ea"/>
                          <a:cs typeface="+mn-cs"/>
                          <a:hlinkClick r:id="rId5"/>
                        </a:rPr>
                        <a:t>TinLab</a:t>
                      </a:r>
                      <a:r>
                        <a:rPr lang="hu-HU" sz="1400" b="0" i="0" u="none" strike="noStrike" kern="1200" dirty="0" smtClean="0">
                          <a:solidFill>
                            <a:srgbClr val="000000"/>
                          </a:solidFill>
                          <a:effectLst/>
                          <a:latin typeface="Calibri" panose="020F0502020204030204" pitchFamily="34" charset="0"/>
                          <a:ea typeface="+mn-ea"/>
                          <a:cs typeface="+mn-cs"/>
                          <a:hlinkClick r:id="rId5"/>
                        </a:rPr>
                        <a:t> (</a:t>
                      </a:r>
                      <a:r>
                        <a:rPr lang="hu-HU" sz="1400" b="0" i="0" u="none" strike="noStrike" kern="1200" dirty="0" err="1" smtClean="0">
                          <a:solidFill>
                            <a:srgbClr val="000000"/>
                          </a:solidFill>
                          <a:effectLst/>
                          <a:latin typeface="Calibri" panose="020F0502020204030204" pitchFamily="34" charset="0"/>
                          <a:ea typeface="+mn-ea"/>
                          <a:cs typeface="+mn-cs"/>
                          <a:hlinkClick r:id="rId5"/>
                        </a:rPr>
                        <a:t>Social</a:t>
                      </a:r>
                      <a:r>
                        <a:rPr lang="hu-HU" sz="1400" b="0" i="0" u="none" strike="noStrike" kern="1200" dirty="0" smtClean="0">
                          <a:solidFill>
                            <a:srgbClr val="000000"/>
                          </a:solidFill>
                          <a:effectLst/>
                          <a:latin typeface="Calibri" panose="020F0502020204030204" pitchFamily="34" charset="0"/>
                          <a:ea typeface="+mn-ea"/>
                          <a:cs typeface="+mn-cs"/>
                          <a:hlinkClick r:id="rId5"/>
                        </a:rPr>
                        <a:t> </a:t>
                      </a:r>
                      <a:r>
                        <a:rPr lang="hu-HU" sz="1400" b="0" i="0" u="none" strike="noStrike" kern="1200" dirty="0" err="1" smtClean="0">
                          <a:solidFill>
                            <a:srgbClr val="000000"/>
                          </a:solidFill>
                          <a:effectLst/>
                          <a:latin typeface="Calibri" panose="020F0502020204030204" pitchFamily="34" charset="0"/>
                          <a:ea typeface="+mn-ea"/>
                          <a:cs typeface="+mn-cs"/>
                          <a:hlinkClick r:id="rId5"/>
                        </a:rPr>
                        <a:t>Innovation</a:t>
                      </a:r>
                      <a:r>
                        <a:rPr lang="hu-HU" sz="1400" b="0" i="0" u="none" strike="noStrike" kern="1200" dirty="0" smtClean="0">
                          <a:solidFill>
                            <a:srgbClr val="000000"/>
                          </a:solidFill>
                          <a:effectLst/>
                          <a:latin typeface="Calibri" panose="020F0502020204030204" pitchFamily="34" charset="0"/>
                          <a:ea typeface="+mn-ea"/>
                          <a:cs typeface="+mn-cs"/>
                          <a:hlinkClick r:id="rId5"/>
                        </a:rPr>
                        <a:t> </a:t>
                      </a:r>
                      <a:r>
                        <a:rPr lang="hu-HU" sz="1400" b="0" i="0" u="none" strike="noStrike" kern="1200" dirty="0" err="1" smtClean="0">
                          <a:solidFill>
                            <a:srgbClr val="000000"/>
                          </a:solidFill>
                          <a:effectLst/>
                          <a:latin typeface="Calibri" panose="020F0502020204030204" pitchFamily="34" charset="0"/>
                          <a:ea typeface="+mn-ea"/>
                          <a:cs typeface="+mn-cs"/>
                          <a:hlinkClick r:id="rId5"/>
                        </a:rPr>
                        <a:t>Laboratry</a:t>
                      </a:r>
                      <a:r>
                        <a:rPr lang="hu-HU" sz="1400" b="0" i="0" u="none" strike="noStrike" kern="1200" dirty="0" smtClean="0">
                          <a:solidFill>
                            <a:srgbClr val="000000"/>
                          </a:solidFill>
                          <a:effectLst/>
                          <a:latin typeface="Calibri" panose="020F0502020204030204" pitchFamily="34" charset="0"/>
                          <a:ea typeface="+mn-ea"/>
                          <a:cs typeface="+mn-cs"/>
                          <a:hlinkClick r:id="rId5"/>
                        </a:rPr>
                        <a:t>)</a:t>
                      </a:r>
                      <a:endParaRPr lang="en-GB" sz="1400" b="0" i="0" u="none" strike="noStrike" kern="1200" dirty="0">
                        <a:solidFill>
                          <a:srgbClr val="000000"/>
                        </a:solidFill>
                        <a:effectLst/>
                        <a:latin typeface="Calibri" panose="020F0502020204030204" pitchFamily="34" charset="0"/>
                        <a:ea typeface="+mn-ea"/>
                        <a:cs typeface="+mn-cs"/>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tc>
                  <a:txBody>
                    <a:bodyPr/>
                    <a:lstStyle/>
                    <a:p>
                      <a:pPr marL="0" algn="l" defTabSz="914400" rtl="0" eaLnBrk="1" fontAlgn="b" latinLnBrk="0" hangingPunct="1"/>
                      <a:r>
                        <a:rPr lang="en-GB" sz="1400" b="0" i="0" u="none" strike="noStrike" kern="1200" dirty="0">
                          <a:solidFill>
                            <a:srgbClr val="000000"/>
                          </a:solidFill>
                          <a:effectLst/>
                          <a:latin typeface="Calibri" panose="020F0502020204030204" pitchFamily="34" charset="0"/>
                          <a:ea typeface="+mn-ea"/>
                          <a:cs typeface="+mn-cs"/>
                        </a:rPr>
                        <a:t>Member of the National Laboratories Programme (national laboratories on 18 innovation fields):</a:t>
                      </a:r>
                      <a:br>
                        <a:rPr lang="en-GB" sz="1400" b="0" i="0" u="none" strike="noStrike" kern="1200" dirty="0">
                          <a:solidFill>
                            <a:srgbClr val="000000"/>
                          </a:solidFill>
                          <a:effectLst/>
                          <a:latin typeface="Calibri" panose="020F0502020204030204" pitchFamily="34" charset="0"/>
                          <a:ea typeface="+mn-ea"/>
                          <a:cs typeface="+mn-cs"/>
                        </a:rPr>
                      </a:br>
                      <a:r>
                        <a:rPr lang="en-GB" sz="1400" b="0" i="0" u="none" strike="noStrike" kern="1200" dirty="0">
                          <a:solidFill>
                            <a:srgbClr val="000000"/>
                          </a:solidFill>
                          <a:effectLst/>
                          <a:latin typeface="Calibri" panose="020F0502020204030204" pitchFamily="34" charset="0"/>
                          <a:ea typeface="+mn-ea"/>
                          <a:cs typeface="+mn-cs"/>
                        </a:rPr>
                        <a:t>-Identifies areas of social innovation (mapping 8 thematic areas)</a:t>
                      </a:r>
                      <a:br>
                        <a:rPr lang="en-GB" sz="1400" b="0" i="0" u="none" strike="noStrike" kern="1200" dirty="0">
                          <a:solidFill>
                            <a:srgbClr val="000000"/>
                          </a:solidFill>
                          <a:effectLst/>
                          <a:latin typeface="Calibri" panose="020F0502020204030204" pitchFamily="34" charset="0"/>
                          <a:ea typeface="+mn-ea"/>
                          <a:cs typeface="+mn-cs"/>
                        </a:rPr>
                      </a:br>
                      <a:r>
                        <a:rPr lang="en-GB" sz="1400" b="0" i="0" u="none" strike="noStrike" kern="1200" dirty="0">
                          <a:solidFill>
                            <a:srgbClr val="000000"/>
                          </a:solidFill>
                          <a:effectLst/>
                          <a:latin typeface="Calibri" panose="020F0502020204030204" pitchFamily="34" charset="0"/>
                          <a:ea typeface="+mn-ea"/>
                          <a:cs typeface="+mn-cs"/>
                        </a:rPr>
                        <a:t>-Organizes 8 thematic stakeholder forums of social innovation</a:t>
                      </a:r>
                      <a:br>
                        <a:rPr lang="en-GB" sz="1400" b="0" i="0" u="none" strike="noStrike" kern="1200" dirty="0">
                          <a:solidFill>
                            <a:srgbClr val="000000"/>
                          </a:solidFill>
                          <a:effectLst/>
                          <a:latin typeface="Calibri" panose="020F0502020204030204" pitchFamily="34" charset="0"/>
                          <a:ea typeface="+mn-ea"/>
                          <a:cs typeface="+mn-cs"/>
                        </a:rPr>
                      </a:br>
                      <a:r>
                        <a:rPr lang="en-GB" sz="1400" b="0" i="0" u="none" strike="noStrike" kern="1200" dirty="0">
                          <a:solidFill>
                            <a:srgbClr val="000000"/>
                          </a:solidFill>
                          <a:effectLst/>
                          <a:latin typeface="Calibri" panose="020F0502020204030204" pitchFamily="34" charset="0"/>
                          <a:ea typeface="+mn-ea"/>
                          <a:cs typeface="+mn-cs"/>
                        </a:rPr>
                        <a:t>-Develops social innovation models and guidelines;</a:t>
                      </a:r>
                      <a:br>
                        <a:rPr lang="en-GB" sz="1400" b="0" i="0" u="none" strike="noStrike" kern="1200" dirty="0">
                          <a:solidFill>
                            <a:srgbClr val="000000"/>
                          </a:solidFill>
                          <a:effectLst/>
                          <a:latin typeface="Calibri" panose="020F0502020204030204" pitchFamily="34" charset="0"/>
                          <a:ea typeface="+mn-ea"/>
                          <a:cs typeface="+mn-cs"/>
                        </a:rPr>
                      </a:br>
                      <a:r>
                        <a:rPr lang="en-GB" sz="1400" b="0" i="0" u="none" strike="noStrike" kern="1200" dirty="0">
                          <a:solidFill>
                            <a:srgbClr val="000000"/>
                          </a:solidFill>
                          <a:effectLst/>
                          <a:latin typeface="Calibri" panose="020F0502020204030204" pitchFamily="34" charset="0"/>
                          <a:ea typeface="+mn-ea"/>
                          <a:cs typeface="+mn-cs"/>
                        </a:rPr>
                        <a:t>-Implements research, development, innovation and education (RDIE) activities</a:t>
                      </a:r>
                      <a:br>
                        <a:rPr lang="en-GB" sz="1400" b="0" i="0" u="none" strike="noStrike" kern="1200" dirty="0">
                          <a:solidFill>
                            <a:srgbClr val="000000"/>
                          </a:solidFill>
                          <a:effectLst/>
                          <a:latin typeface="Calibri" panose="020F0502020204030204" pitchFamily="34" charset="0"/>
                          <a:ea typeface="+mn-ea"/>
                          <a:cs typeface="+mn-cs"/>
                        </a:rPr>
                      </a:br>
                      <a:r>
                        <a:rPr lang="en-GB" sz="1400" b="0" i="0" u="none" strike="noStrike" kern="1200" dirty="0">
                          <a:solidFill>
                            <a:srgbClr val="000000"/>
                          </a:solidFill>
                          <a:effectLst/>
                          <a:latin typeface="Calibri" panose="020F0502020204030204" pitchFamily="34" charset="0"/>
                          <a:ea typeface="+mn-ea"/>
                          <a:cs typeface="+mn-cs"/>
                        </a:rPr>
                        <a:t>-Social innovation manager and Social innovation mentor training</a:t>
                      </a:r>
                      <a:br>
                        <a:rPr lang="en-GB" sz="1400" b="0" i="0" u="none" strike="noStrike" kern="1200" dirty="0">
                          <a:solidFill>
                            <a:srgbClr val="000000"/>
                          </a:solidFill>
                          <a:effectLst/>
                          <a:latin typeface="Calibri" panose="020F0502020204030204" pitchFamily="34" charset="0"/>
                          <a:ea typeface="+mn-ea"/>
                          <a:cs typeface="+mn-cs"/>
                        </a:rPr>
                      </a:br>
                      <a:r>
                        <a:rPr lang="en-GB" sz="1400" b="0" i="0" u="none" strike="noStrike" kern="1200" dirty="0">
                          <a:solidFill>
                            <a:srgbClr val="000000"/>
                          </a:solidFill>
                          <a:effectLst/>
                          <a:latin typeface="Calibri" panose="020F0502020204030204" pitchFamily="34" charset="0"/>
                          <a:ea typeface="+mn-ea"/>
                          <a:cs typeface="+mn-cs"/>
                        </a:rPr>
                        <a:t>-Develops a concept of a targeted national framework to support social innovation (law, funding, organisation, training), develops and introduces a single conceptual framework; supports the </a:t>
                      </a:r>
                      <a:r>
                        <a:rPr lang="en-GB" sz="1400" b="0" i="0" u="none" strike="noStrike" kern="1200" dirty="0" smtClean="0">
                          <a:solidFill>
                            <a:srgbClr val="000000"/>
                          </a:solidFill>
                          <a:effectLst/>
                          <a:latin typeface="Calibri" panose="020F0502020204030204" pitchFamily="34" charset="0"/>
                          <a:ea typeface="+mn-ea"/>
                          <a:cs typeface="+mn-cs"/>
                        </a:rPr>
                        <a:t>creation </a:t>
                      </a:r>
                      <a:r>
                        <a:rPr lang="en-GB" sz="1400" b="0" i="0" u="none" strike="noStrike" kern="1200" dirty="0">
                          <a:solidFill>
                            <a:srgbClr val="000000"/>
                          </a:solidFill>
                          <a:effectLst/>
                          <a:latin typeface="Calibri" panose="020F0502020204030204" pitchFamily="34" charset="0"/>
                          <a:ea typeface="+mn-ea"/>
                          <a:cs typeface="+mn-cs"/>
                        </a:rPr>
                        <a:t>of a legislative framework;</a:t>
                      </a:r>
                      <a:br>
                        <a:rPr lang="en-GB" sz="1400" b="0" i="0" u="none" strike="noStrike" kern="1200" dirty="0">
                          <a:solidFill>
                            <a:srgbClr val="000000"/>
                          </a:solidFill>
                          <a:effectLst/>
                          <a:latin typeface="Calibri" panose="020F0502020204030204" pitchFamily="34" charset="0"/>
                          <a:ea typeface="+mn-ea"/>
                          <a:cs typeface="+mn-cs"/>
                        </a:rPr>
                      </a:br>
                      <a:r>
                        <a:rPr lang="en-GB" sz="1400" b="0" i="0" u="none" strike="noStrike" kern="1200" dirty="0">
                          <a:solidFill>
                            <a:srgbClr val="000000"/>
                          </a:solidFill>
                          <a:effectLst/>
                          <a:latin typeface="Calibri" panose="020F0502020204030204" pitchFamily="34" charset="0"/>
                          <a:ea typeface="+mn-ea"/>
                          <a:cs typeface="+mn-cs"/>
                        </a:rPr>
                        <a:t>-Designs development tools;</a:t>
                      </a:r>
                      <a:br>
                        <a:rPr lang="en-GB" sz="1400" b="0" i="0" u="none" strike="noStrike" kern="1200" dirty="0">
                          <a:solidFill>
                            <a:srgbClr val="000000"/>
                          </a:solidFill>
                          <a:effectLst/>
                          <a:latin typeface="Calibri" panose="020F0502020204030204" pitchFamily="34" charset="0"/>
                          <a:ea typeface="+mn-ea"/>
                          <a:cs typeface="+mn-cs"/>
                        </a:rPr>
                      </a:br>
                      <a:r>
                        <a:rPr lang="en-GB" sz="1400" b="0" i="0" u="none" strike="noStrike" kern="1200" dirty="0">
                          <a:solidFill>
                            <a:srgbClr val="000000"/>
                          </a:solidFill>
                          <a:effectLst/>
                          <a:latin typeface="Calibri" panose="020F0502020204030204" pitchFamily="34" charset="0"/>
                          <a:ea typeface="+mn-ea"/>
                          <a:cs typeface="+mn-cs"/>
                        </a:rPr>
                        <a:t>-Supports the necessary consistency with funding schemes and international networks, identifies tools for attitudes towards international and global trends;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extLst>
                  <a:ext uri="{0D108BD9-81ED-4DB2-BD59-A6C34878D82A}">
                    <a16:rowId xmlns:a16="http://schemas.microsoft.com/office/drawing/2014/main" val="3822149718"/>
                  </a:ext>
                </a:extLst>
              </a:tr>
            </a:tbl>
          </a:graphicData>
        </a:graphic>
      </p:graphicFrame>
      <p:sp>
        <p:nvSpPr>
          <p:cNvPr id="17" name="TextShape 1"/>
          <p:cNvSpPr txBox="1"/>
          <p:nvPr/>
        </p:nvSpPr>
        <p:spPr>
          <a:xfrm>
            <a:off x="177477" y="344106"/>
            <a:ext cx="9143640" cy="407449"/>
          </a:xfrm>
          <a:prstGeom prst="rect">
            <a:avLst/>
          </a:prstGeom>
          <a:noFill/>
          <a:ln>
            <a:noFill/>
          </a:ln>
        </p:spPr>
        <p:txBody>
          <a:bodyPr anchor="ctr">
            <a:normAutofit/>
          </a:bodyPr>
          <a:lstStyle/>
          <a:p>
            <a:pPr marL="342900" indent="-342900">
              <a:lnSpc>
                <a:spcPct val="90000"/>
              </a:lnSpc>
              <a:spcBef>
                <a:spcPts val="1001"/>
              </a:spcBef>
              <a:buFont typeface="+mj-lt"/>
              <a:buAutoNum type="arabicPeriod" startAt="2"/>
            </a:pPr>
            <a:r>
              <a:rPr lang="sv-SE" b="1" spc="-1" dirty="0"/>
              <a:t>Hungarian social innovation ecosystem </a:t>
            </a:r>
            <a:r>
              <a:rPr lang="sv-SE" b="1" spc="-1" dirty="0" smtClean="0"/>
              <a:t>–</a:t>
            </a:r>
            <a:r>
              <a:rPr lang="hu-HU" b="1" spc="-1" dirty="0" smtClean="0"/>
              <a:t> </a:t>
            </a:r>
            <a:r>
              <a:rPr lang="en-GB" b="1" spc="-1" dirty="0" smtClean="0"/>
              <a:t>functions</a:t>
            </a:r>
            <a:endParaRPr lang="en-GB" b="1" spc="-1" dirty="0"/>
          </a:p>
        </p:txBody>
      </p:sp>
    </p:spTree>
    <p:extLst>
      <p:ext uri="{BB962C8B-B14F-4D97-AF65-F5344CB8AC3E}">
        <p14:creationId xmlns:p14="http://schemas.microsoft.com/office/powerpoint/2010/main" val="65510927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sp>
        <p:nvSpPr>
          <p:cNvPr id="17" name="TextShape 1"/>
          <p:cNvSpPr txBox="1"/>
          <p:nvPr/>
        </p:nvSpPr>
        <p:spPr>
          <a:xfrm>
            <a:off x="215577" y="473175"/>
            <a:ext cx="9143640" cy="407449"/>
          </a:xfrm>
          <a:prstGeom prst="rect">
            <a:avLst/>
          </a:prstGeom>
          <a:noFill/>
          <a:ln>
            <a:noFill/>
          </a:ln>
        </p:spPr>
        <p:txBody>
          <a:bodyPr anchor="ctr">
            <a:normAutofit fontScale="92500"/>
          </a:bodyPr>
          <a:lstStyle/>
          <a:p>
            <a:pPr marL="342900" indent="-342900">
              <a:lnSpc>
                <a:spcPct val="90000"/>
              </a:lnSpc>
              <a:spcBef>
                <a:spcPts val="1001"/>
              </a:spcBef>
              <a:buFont typeface="+mj-lt"/>
              <a:buAutoNum type="arabicPeriod" startAt="2"/>
            </a:pPr>
            <a:r>
              <a:rPr lang="sv-SE" b="1" spc="-1" dirty="0"/>
              <a:t>Hungarian social innovation ecosystem </a:t>
            </a:r>
            <a:r>
              <a:rPr lang="sv-SE" b="1" spc="-1" dirty="0" smtClean="0"/>
              <a:t>–</a:t>
            </a:r>
            <a:r>
              <a:rPr lang="hu-HU" b="1" spc="-1" dirty="0" smtClean="0"/>
              <a:t> </a:t>
            </a:r>
            <a:r>
              <a:rPr lang="hu-HU" b="1" spc="-1" dirty="0" err="1" smtClean="0"/>
              <a:t>functions</a:t>
            </a:r>
            <a:r>
              <a:rPr lang="hu-HU" b="1" spc="-1" dirty="0" smtClean="0"/>
              <a:t> -  IFKA &amp; </a:t>
            </a:r>
            <a:r>
              <a:rPr lang="hu-HU" b="1" spc="-1" dirty="0" err="1" smtClean="0"/>
              <a:t>TinLab</a:t>
            </a:r>
            <a:r>
              <a:rPr lang="hu-HU" b="1" spc="-1" dirty="0" smtClean="0"/>
              <a:t> </a:t>
            </a:r>
            <a:r>
              <a:rPr lang="hu-HU" b="1" spc="-1" dirty="0" err="1"/>
              <a:t>c</a:t>
            </a:r>
            <a:r>
              <a:rPr lang="hu-HU" b="1" spc="-1" dirty="0" err="1" smtClean="0"/>
              <a:t>ooperation</a:t>
            </a:r>
            <a:endParaRPr lang="sv-SE" b="1" spc="-1" dirty="0"/>
          </a:p>
        </p:txBody>
      </p:sp>
      <p:graphicFrame>
        <p:nvGraphicFramePr>
          <p:cNvPr id="3" name="Táblázat 2"/>
          <p:cNvGraphicFramePr>
            <a:graphicFrameLocks noGrp="1"/>
          </p:cNvGraphicFramePr>
          <p:nvPr>
            <p:extLst>
              <p:ext uri="{D42A27DB-BD31-4B8C-83A1-F6EECF244321}">
                <p14:modId xmlns:p14="http://schemas.microsoft.com/office/powerpoint/2010/main" val="1781411914"/>
              </p:ext>
            </p:extLst>
          </p:nvPr>
        </p:nvGraphicFramePr>
        <p:xfrm>
          <a:off x="463250" y="1080221"/>
          <a:ext cx="11264900" cy="4724400"/>
        </p:xfrm>
        <a:graphic>
          <a:graphicData uri="http://schemas.openxmlformats.org/drawingml/2006/table">
            <a:tbl>
              <a:tblPr firstRow="1" bandRow="1">
                <a:tableStyleId>{21E4AEA4-8DFA-4A89-87EB-49C32662AFE0}</a:tableStyleId>
              </a:tblPr>
              <a:tblGrid>
                <a:gridCol w="5340650">
                  <a:extLst>
                    <a:ext uri="{9D8B030D-6E8A-4147-A177-3AD203B41FA5}">
                      <a16:colId xmlns:a16="http://schemas.microsoft.com/office/drawing/2014/main" val="2880341273"/>
                    </a:ext>
                  </a:extLst>
                </a:gridCol>
                <a:gridCol w="5924250">
                  <a:extLst>
                    <a:ext uri="{9D8B030D-6E8A-4147-A177-3AD203B41FA5}">
                      <a16:colId xmlns:a16="http://schemas.microsoft.com/office/drawing/2014/main" val="3468662671"/>
                    </a:ext>
                  </a:extLst>
                </a:gridCol>
              </a:tblGrid>
              <a:tr h="370840">
                <a:tc>
                  <a:txBody>
                    <a:bodyPr/>
                    <a:lstStyle/>
                    <a:p>
                      <a:pPr algn="ctr"/>
                      <a:r>
                        <a:rPr lang="hu-HU" sz="2000" dirty="0" err="1" smtClean="0">
                          <a:latin typeface="Calibri" panose="020F0502020204030204" pitchFamily="34" charset="0"/>
                          <a:cs typeface="Calibri" panose="020F0502020204030204" pitchFamily="34" charset="0"/>
                        </a:rPr>
                        <a:t>IFKA’s</a:t>
                      </a:r>
                      <a:r>
                        <a:rPr lang="hu-HU" sz="2000" dirty="0" smtClean="0">
                          <a:latin typeface="Calibri" panose="020F0502020204030204" pitchFamily="34" charset="0"/>
                          <a:cs typeface="Calibri" panose="020F0502020204030204" pitchFamily="34" charset="0"/>
                        </a:rPr>
                        <a:t> </a:t>
                      </a:r>
                      <a:r>
                        <a:rPr lang="hu-HU" sz="2000" dirty="0" err="1" smtClean="0">
                          <a:latin typeface="Calibri" panose="020F0502020204030204" pitchFamily="34" charset="0"/>
                          <a:cs typeface="Calibri" panose="020F0502020204030204" pitchFamily="34" charset="0"/>
                        </a:rPr>
                        <a:t>role</a:t>
                      </a:r>
                      <a:endParaRPr lang="en-GB" sz="2000" dirty="0">
                        <a:latin typeface="Calibri" panose="020F0502020204030204" pitchFamily="34" charset="0"/>
                        <a:cs typeface="Calibri" panose="020F0502020204030204" pitchFamily="34" charset="0"/>
                      </a:endParaRPr>
                    </a:p>
                  </a:txBody>
                  <a:tcPr>
                    <a:solidFill>
                      <a:srgbClr val="BA3738"/>
                    </a:solidFill>
                  </a:tcPr>
                </a:tc>
                <a:tc>
                  <a:txBody>
                    <a:bodyPr/>
                    <a:lstStyle/>
                    <a:p>
                      <a:pPr algn="ctr"/>
                      <a:r>
                        <a:rPr lang="hu-HU" sz="2000" dirty="0" err="1" smtClean="0">
                          <a:latin typeface="Calibri" panose="020F0502020204030204" pitchFamily="34" charset="0"/>
                          <a:cs typeface="Calibri" panose="020F0502020204030204" pitchFamily="34" charset="0"/>
                        </a:rPr>
                        <a:t>TinLab’s</a:t>
                      </a:r>
                      <a:r>
                        <a:rPr lang="hu-HU" sz="2000" dirty="0" smtClean="0">
                          <a:latin typeface="Calibri" panose="020F0502020204030204" pitchFamily="34" charset="0"/>
                          <a:cs typeface="Calibri" panose="020F0502020204030204" pitchFamily="34" charset="0"/>
                        </a:rPr>
                        <a:t> </a:t>
                      </a:r>
                      <a:r>
                        <a:rPr lang="hu-HU" sz="2000" dirty="0" err="1" smtClean="0">
                          <a:latin typeface="Calibri" panose="020F0502020204030204" pitchFamily="34" charset="0"/>
                          <a:cs typeface="Calibri" panose="020F0502020204030204" pitchFamily="34" charset="0"/>
                        </a:rPr>
                        <a:t>role</a:t>
                      </a:r>
                      <a:endParaRPr lang="en-GB" sz="2000" dirty="0">
                        <a:latin typeface="Calibri" panose="020F0502020204030204" pitchFamily="34" charset="0"/>
                        <a:cs typeface="Calibri" panose="020F0502020204030204" pitchFamily="34" charset="0"/>
                      </a:endParaRPr>
                    </a:p>
                  </a:txBody>
                  <a:tcPr>
                    <a:solidFill>
                      <a:srgbClr val="BA3738"/>
                    </a:solidFill>
                  </a:tcPr>
                </a:tc>
                <a:extLst>
                  <a:ext uri="{0D108BD9-81ED-4DB2-BD59-A6C34878D82A}">
                    <a16:rowId xmlns:a16="http://schemas.microsoft.com/office/drawing/2014/main" val="803393093"/>
                  </a:ext>
                </a:extLst>
              </a:tr>
              <a:tr h="370840">
                <a:tc>
                  <a:txBody>
                    <a:bodyPr/>
                    <a:lstStyle/>
                    <a:p>
                      <a:pPr algn="l" fontAlgn="ctr"/>
                      <a:r>
                        <a:rPr lang="hu-HU" sz="1600" b="1" u="none" strike="noStrike" dirty="0" err="1" smtClean="0">
                          <a:effectLst/>
                          <a:latin typeface="Calibri" panose="020F0502020204030204" pitchFamily="34" charset="0"/>
                          <a:cs typeface="Calibri" panose="020F0502020204030204" pitchFamily="34" charset="0"/>
                        </a:rPr>
                        <a:t>As</a:t>
                      </a:r>
                      <a:r>
                        <a:rPr lang="hu-HU" sz="1600" b="1" u="none" strike="noStrike" dirty="0" smtClean="0">
                          <a:effectLst/>
                          <a:latin typeface="Calibri" panose="020F0502020204030204" pitchFamily="34" charset="0"/>
                          <a:cs typeface="Calibri" panose="020F0502020204030204" pitchFamily="34" charset="0"/>
                        </a:rPr>
                        <a:t> SME </a:t>
                      </a:r>
                      <a:r>
                        <a:rPr lang="hu-HU" sz="1600" b="1" u="none" strike="noStrike" dirty="0" err="1" smtClean="0">
                          <a:effectLst/>
                          <a:latin typeface="Calibri" panose="020F0502020204030204" pitchFamily="34" charset="0"/>
                          <a:cs typeface="Calibri" panose="020F0502020204030204" pitchFamily="34" charset="0"/>
                        </a:rPr>
                        <a:t>development</a:t>
                      </a:r>
                      <a:r>
                        <a:rPr lang="hu-HU" sz="1600" b="1" u="none" strike="noStrike" dirty="0" smtClean="0">
                          <a:effectLst/>
                          <a:latin typeface="Calibri" panose="020F0502020204030204" pitchFamily="34" charset="0"/>
                          <a:cs typeface="Calibri" panose="020F0502020204030204" pitchFamily="34" charset="0"/>
                        </a:rPr>
                        <a:t> </a:t>
                      </a:r>
                      <a:r>
                        <a:rPr lang="hu-HU" sz="1600" b="1" u="none" strike="noStrike" dirty="0" err="1" smtClean="0">
                          <a:effectLst/>
                          <a:latin typeface="Calibri" panose="020F0502020204030204" pitchFamily="34" charset="0"/>
                          <a:cs typeface="Calibri" panose="020F0502020204030204" pitchFamily="34" charset="0"/>
                        </a:rPr>
                        <a:t>agency</a:t>
                      </a:r>
                      <a:r>
                        <a:rPr lang="en-GB" sz="1600" b="1" u="none" strike="noStrike" dirty="0" smtClean="0">
                          <a:effectLst/>
                          <a:latin typeface="Calibri" panose="020F0502020204030204" pitchFamily="34" charset="0"/>
                          <a:cs typeface="Calibri" panose="020F0502020204030204" pitchFamily="34" charset="0"/>
                        </a:rPr>
                        <a:t>: </a:t>
                      </a:r>
                      <a:r>
                        <a:rPr lang="en-GB" sz="1600" u="none" strike="noStrike" dirty="0">
                          <a:effectLst/>
                          <a:latin typeface="Calibri" panose="020F0502020204030204" pitchFamily="34" charset="0"/>
                          <a:cs typeface="Calibri" panose="020F0502020204030204" pitchFamily="34" charset="0"/>
                        </a:rPr>
                        <a:t/>
                      </a:r>
                      <a:br>
                        <a:rPr lang="en-GB" sz="1600" u="none" strike="noStrike" dirty="0">
                          <a:effectLst/>
                          <a:latin typeface="Calibri" panose="020F0502020204030204" pitchFamily="34" charset="0"/>
                          <a:cs typeface="Calibri" panose="020F0502020204030204" pitchFamily="34" charset="0"/>
                        </a:rPr>
                      </a:br>
                      <a:r>
                        <a:rPr lang="en-GB"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Chanelling</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social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innovation</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related</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recommendations</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TinLAb</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into</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SME </a:t>
                      </a:r>
                      <a:r>
                        <a:rPr lang="hu-HU" sz="1600" u="none" strike="noStrike" baseline="0" dirty="0" err="1" smtClean="0">
                          <a:effectLst/>
                          <a:latin typeface="Calibri" panose="020F0502020204030204" pitchFamily="34" charset="0"/>
                          <a:cs typeface="Calibri" panose="020F0502020204030204" pitchFamily="34" charset="0"/>
                        </a:rPr>
                        <a:t>development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policies</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other</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policies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acessible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for</a:t>
                      </a:r>
                      <a:r>
                        <a:rPr lang="hu-HU" sz="1600" u="none" strike="noStrike" baseline="0" dirty="0" smtClean="0">
                          <a:effectLst/>
                          <a:latin typeface="Calibri" panose="020F0502020204030204" pitchFamily="34" charset="0"/>
                          <a:cs typeface="Calibri" panose="020F0502020204030204" pitchFamily="34" charset="0"/>
                        </a:rPr>
                        <a:t> IFKA, </a:t>
                      </a:r>
                      <a:r>
                        <a:rPr lang="hu-HU" sz="1600" u="none" strike="noStrike" baseline="0" dirty="0" err="1" smtClean="0">
                          <a:effectLst/>
                          <a:latin typeface="Calibri" panose="020F0502020204030204" pitchFamily="34" charset="0"/>
                          <a:cs typeface="Calibri" panose="020F0502020204030204" pitchFamily="34" charset="0"/>
                        </a:rPr>
                        <a:t>as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well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as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into</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other</a:t>
                      </a:r>
                      <a:r>
                        <a:rPr lang="hu-HU" sz="1600" u="none" strike="noStrike" baseline="0" dirty="0" smtClean="0">
                          <a:effectLst/>
                          <a:latin typeface="Calibri" panose="020F0502020204030204" pitchFamily="34" charset="0"/>
                          <a:cs typeface="Calibri" panose="020F0502020204030204" pitchFamily="34" charset="0"/>
                        </a:rPr>
                        <a:t> policy and program </a:t>
                      </a:r>
                      <a:r>
                        <a:rPr lang="hu-HU" sz="1600" u="none" strike="noStrike" baseline="0" dirty="0" err="1" smtClean="0">
                          <a:effectLst/>
                          <a:latin typeface="Calibri" panose="020F0502020204030204" pitchFamily="34" charset="0"/>
                          <a:cs typeface="Calibri" panose="020F0502020204030204" pitchFamily="34" charset="0"/>
                        </a:rPr>
                        <a:t>planning</a:t>
                      </a:r>
                      <a:r>
                        <a:rPr lang="hu-HU" sz="1600" u="none" strike="noStrike" baseline="0" dirty="0" smtClean="0">
                          <a:effectLst/>
                          <a:latin typeface="Calibri" panose="020F0502020204030204" pitchFamily="34" charset="0"/>
                          <a:cs typeface="Calibri" panose="020F0502020204030204" pitchFamily="34" charset="0"/>
                        </a:rPr>
                        <a:t> </a:t>
                      </a:r>
                      <a:r>
                        <a:rPr lang="en-GB" sz="1600" u="none" strike="noStrike" baseline="0" noProof="0" dirty="0" smtClean="0">
                          <a:effectLst/>
                          <a:latin typeface="Calibri" panose="020F0502020204030204" pitchFamily="34" charset="0"/>
                          <a:cs typeface="Calibri" panose="020F0502020204030204" pitchFamily="34" charset="0"/>
                        </a:rPr>
                        <a:t>processes</a:t>
                      </a:r>
                      <a:r>
                        <a:rPr lang="hu-HU" sz="1600" u="none" strike="noStrike" baseline="0" dirty="0" smtClean="0">
                          <a:effectLst/>
                          <a:latin typeface="Calibri" panose="020F0502020204030204" pitchFamily="34" charset="0"/>
                          <a:cs typeface="Calibri" panose="020F0502020204030204" pitchFamily="34" charset="0"/>
                        </a:rPr>
                        <a:t>.</a:t>
                      </a:r>
                      <a:endParaRPr lang="hu-HU" sz="1600" u="none" strike="noStrike" dirty="0" smtClean="0">
                        <a:effectLst/>
                        <a:latin typeface="Calibri" panose="020F0502020204030204" pitchFamily="34" charset="0"/>
                        <a:cs typeface="Calibri" panose="020F0502020204030204" pitchFamily="34" charset="0"/>
                      </a:endParaRPr>
                    </a:p>
                    <a:p>
                      <a:pPr algn="l" fontAlgn="ctr"/>
                      <a:r>
                        <a:rPr lang="hu-HU"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Recommendations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for</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the</a:t>
                      </a:r>
                      <a:r>
                        <a:rPr lang="hu-HU" sz="1600" u="none" strike="noStrike" dirty="0" smtClean="0">
                          <a:effectLst/>
                          <a:latin typeface="Calibri" panose="020F0502020204030204" pitchFamily="34" charset="0"/>
                          <a:cs typeface="Calibri" panose="020F0502020204030204" pitchFamily="34" charset="0"/>
                        </a:rPr>
                        <a:t> National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Social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Innovation</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Strategy</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Integration</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relevant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recommendations</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TinLab</a:t>
                      </a:r>
                      <a:r>
                        <a:rPr lang="hu-HU" sz="1600" u="none" strike="noStrike" baseline="0" dirty="0" smtClean="0">
                          <a:effectLst/>
                          <a:latin typeface="Calibri" panose="020F0502020204030204" pitchFamily="34" charset="0"/>
                          <a:cs typeface="Calibri" panose="020F0502020204030204" pitchFamily="34" charset="0"/>
                        </a:rPr>
                        <a:t> during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process</a:t>
                      </a:r>
                      <a:r>
                        <a:rPr lang="hu-HU" sz="1600" u="none" strike="noStrike" baseline="0" dirty="0" smtClean="0">
                          <a:effectLst/>
                          <a:latin typeface="Calibri" panose="020F0502020204030204" pitchFamily="34" charset="0"/>
                          <a:cs typeface="Calibri" panose="020F0502020204030204" pitchFamily="34" charset="0"/>
                        </a:rPr>
                        <a:t>.</a:t>
                      </a:r>
                    </a:p>
                    <a:p>
                      <a:pPr algn="l" fontAlgn="ctr"/>
                      <a:r>
                        <a:rPr lang="hu-HU" sz="1600" u="none" strike="noStrike" baseline="0" dirty="0" smtClean="0">
                          <a:effectLst/>
                          <a:latin typeface="Calibri" panose="020F0502020204030204" pitchFamily="34" charset="0"/>
                          <a:cs typeface="Calibri" panose="020F0502020204030204" pitchFamily="34" charset="0"/>
                        </a:rPr>
                        <a:t>-</a:t>
                      </a:r>
                      <a:r>
                        <a:rPr lang="hu-HU" sz="1600" u="none" strike="noStrike" baseline="0" dirty="0" err="1" smtClean="0">
                          <a:effectLst/>
                          <a:latin typeface="Calibri" panose="020F0502020204030204" pitchFamily="34" charset="0"/>
                          <a:cs typeface="Calibri" panose="020F0502020204030204" pitchFamily="34" charset="0"/>
                        </a:rPr>
                        <a:t>Participation</a:t>
                      </a:r>
                      <a:r>
                        <a:rPr lang="hu-HU" sz="1600" u="none" strike="noStrike" baseline="0" dirty="0" smtClean="0">
                          <a:effectLst/>
                          <a:latin typeface="Calibri" panose="020F0502020204030204" pitchFamily="34" charset="0"/>
                          <a:cs typeface="Calibri" panose="020F0502020204030204" pitchFamily="34" charset="0"/>
                        </a:rPr>
                        <a:t> in and </a:t>
                      </a:r>
                      <a:r>
                        <a:rPr lang="hu-HU" sz="1600" u="none" strike="noStrike" baseline="0" dirty="0" err="1" smtClean="0">
                          <a:effectLst/>
                          <a:latin typeface="Calibri" panose="020F0502020204030204" pitchFamily="34" charset="0"/>
                          <a:cs typeface="Calibri" panose="020F0502020204030204" pitchFamily="34" charset="0"/>
                        </a:rPr>
                        <a:t>presenting</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at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TinLab</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events</a:t>
                      </a:r>
                      <a:endParaRPr lang="en-GB" sz="16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tc>
                  <a:txBody>
                    <a:bodyPr/>
                    <a:lstStyle/>
                    <a:p>
                      <a:pPr algn="l" fontAlgn="ctr"/>
                      <a:r>
                        <a:rPr lang="hu-HU"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Supporting</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the</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elaboration</a:t>
                      </a:r>
                      <a:r>
                        <a:rPr lang="hu-HU" sz="1600" u="none" strike="noStrike" dirty="0" smtClean="0">
                          <a:effectLst/>
                          <a:latin typeface="Calibri" panose="020F0502020204030204" pitchFamily="34" charset="0"/>
                          <a:cs typeface="Calibri" panose="020F0502020204030204" pitchFamily="34" charset="0"/>
                        </a:rPr>
                        <a:t> of </a:t>
                      </a:r>
                      <a:r>
                        <a:rPr lang="hu-HU" sz="1600" u="none" strike="noStrike" dirty="0" err="1" smtClean="0">
                          <a:effectLst/>
                          <a:latin typeface="Calibri" panose="020F0502020204030204" pitchFamily="34" charset="0"/>
                          <a:cs typeface="Calibri" panose="020F0502020204030204" pitchFamily="34" charset="0"/>
                        </a:rPr>
                        <a:t>the</a:t>
                      </a:r>
                      <a:r>
                        <a:rPr lang="hu-HU" sz="1600" u="none" strike="noStrike" dirty="0" smtClean="0">
                          <a:effectLst/>
                          <a:latin typeface="Calibri" panose="020F0502020204030204" pitchFamily="34" charset="0"/>
                          <a:cs typeface="Calibri" panose="020F0502020204030204" pitchFamily="34" charset="0"/>
                        </a:rPr>
                        <a:t> National </a:t>
                      </a:r>
                      <a:r>
                        <a:rPr lang="hu-HU" sz="1600" u="none" strike="noStrike" dirty="0" err="1" smtClean="0">
                          <a:effectLst/>
                          <a:latin typeface="Calibri" panose="020F0502020204030204" pitchFamily="34" charset="0"/>
                          <a:cs typeface="Calibri" panose="020F0502020204030204" pitchFamily="34" charset="0"/>
                        </a:rPr>
                        <a:t>Social</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Innovation</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Strategy</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Participation</a:t>
                      </a:r>
                      <a:r>
                        <a:rPr lang="hu-HU" sz="1600" u="none" strike="noStrike" dirty="0" smtClean="0">
                          <a:effectLst/>
                          <a:latin typeface="Calibri" panose="020F0502020204030204" pitchFamily="34" charset="0"/>
                          <a:cs typeface="Calibri" panose="020F0502020204030204" pitchFamily="34" charset="0"/>
                        </a:rPr>
                        <a:t> in and </a:t>
                      </a:r>
                      <a:r>
                        <a:rPr lang="hu-HU" sz="1600" u="none" strike="noStrike" dirty="0" err="1" smtClean="0">
                          <a:effectLst/>
                          <a:latin typeface="Calibri" panose="020F0502020204030204" pitchFamily="34" charset="0"/>
                          <a:cs typeface="Calibri" panose="020F0502020204030204" pitchFamily="34" charset="0"/>
                        </a:rPr>
                        <a:t>providing</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opinion</a:t>
                      </a:r>
                      <a:r>
                        <a:rPr lang="hu-HU" sz="1600" u="none" strike="noStrike" dirty="0" smtClean="0">
                          <a:effectLst/>
                          <a:latin typeface="Calibri" panose="020F0502020204030204" pitchFamily="34" charset="0"/>
                          <a:cs typeface="Calibri" panose="020F0502020204030204" pitchFamily="34" charset="0"/>
                        </a:rPr>
                        <a:t> and </a:t>
                      </a:r>
                      <a:r>
                        <a:rPr lang="hu-HU" sz="1600" u="none" strike="noStrike" dirty="0" err="1" smtClean="0">
                          <a:effectLst/>
                          <a:latin typeface="Calibri" panose="020F0502020204030204" pitchFamily="34" charset="0"/>
                          <a:cs typeface="Calibri" panose="020F0502020204030204" pitchFamily="34" charset="0"/>
                        </a:rPr>
                        <a:t>review</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on</a:t>
                      </a:r>
                      <a:r>
                        <a:rPr lang="hu-HU" sz="1600" u="none" strike="noStrike" dirty="0" smtClean="0">
                          <a:effectLst/>
                          <a:latin typeface="Calibri" panose="020F0502020204030204" pitchFamily="34" charset="0"/>
                          <a:cs typeface="Calibri" panose="020F0502020204030204" pitchFamily="34" charset="0"/>
                        </a:rPr>
                        <a:t> policy </a:t>
                      </a:r>
                      <a:r>
                        <a:rPr lang="hu-HU" sz="1600" u="none" strike="noStrike" dirty="0" err="1" smtClean="0">
                          <a:effectLst/>
                          <a:latin typeface="Calibri" panose="020F0502020204030204" pitchFamily="34" charset="0"/>
                          <a:cs typeface="Calibri" panose="020F0502020204030204" pitchFamily="34" charset="0"/>
                        </a:rPr>
                        <a:t>development</a:t>
                      </a:r>
                      <a:r>
                        <a:rPr lang="hu-HU" sz="1600" u="none" strike="noStrike" dirty="0" smtClean="0">
                          <a:effectLst/>
                          <a:latin typeface="Calibri" panose="020F0502020204030204" pitchFamily="34" charset="0"/>
                          <a:cs typeface="Calibri" panose="020F0502020204030204" pitchFamily="34" charset="0"/>
                        </a:rPr>
                        <a:t>.</a:t>
                      </a:r>
                    </a:p>
                    <a:p>
                      <a:pPr algn="l" fontAlgn="ctr"/>
                      <a:r>
                        <a:rPr lang="hu-HU"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Participation</a:t>
                      </a:r>
                      <a:r>
                        <a:rPr lang="hu-HU" sz="1600" u="none" strike="noStrike" dirty="0" smtClean="0">
                          <a:effectLst/>
                          <a:latin typeface="Calibri" panose="020F0502020204030204" pitchFamily="34" charset="0"/>
                          <a:cs typeface="Calibri" panose="020F0502020204030204" pitchFamily="34" charset="0"/>
                        </a:rPr>
                        <a:t> in </a:t>
                      </a:r>
                      <a:r>
                        <a:rPr lang="hu-HU" sz="1600" u="none" strike="noStrike" dirty="0" err="1" smtClean="0">
                          <a:effectLst/>
                          <a:latin typeface="Calibri" panose="020F0502020204030204" pitchFamily="34" charset="0"/>
                          <a:cs typeface="Calibri" panose="020F0502020204030204" pitchFamily="34" charset="0"/>
                        </a:rPr>
                        <a:t>the</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relevant</a:t>
                      </a:r>
                      <a:r>
                        <a:rPr lang="hu-HU" sz="1600" u="none" strike="noStrike" dirty="0" smtClean="0">
                          <a:effectLst/>
                          <a:latin typeface="Calibri" panose="020F0502020204030204" pitchFamily="34" charset="0"/>
                          <a:cs typeface="Calibri" panose="020F0502020204030204" pitchFamily="34" charset="0"/>
                        </a:rPr>
                        <a:t> IFKA</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events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supporting</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social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innovation</a:t>
                      </a:r>
                      <a:r>
                        <a:rPr lang="hu-HU" sz="1600" u="none" strike="noStrike" baseline="0" dirty="0" smtClean="0">
                          <a:effectLst/>
                          <a:latin typeface="Calibri" panose="020F0502020204030204" pitchFamily="34" charset="0"/>
                          <a:cs typeface="Calibri" panose="020F0502020204030204" pitchFamily="34" charset="0"/>
                        </a:rPr>
                        <a:t> policy </a:t>
                      </a:r>
                      <a:r>
                        <a:rPr lang="hu-HU" sz="1600" u="none" strike="noStrike" baseline="0" dirty="0" err="1" smtClean="0">
                          <a:effectLst/>
                          <a:latin typeface="Calibri" panose="020F0502020204030204" pitchFamily="34" charset="0"/>
                          <a:cs typeface="Calibri" panose="020F0502020204030204" pitchFamily="34" charset="0"/>
                        </a:rPr>
                        <a:t>development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processes</a:t>
                      </a:r>
                      <a:r>
                        <a:rPr lang="hu-HU" sz="1600" u="none" strike="noStrike" baseline="0" dirty="0" smtClean="0">
                          <a:effectLst/>
                          <a:latin typeface="Calibri" panose="020F0502020204030204" pitchFamily="34" charset="0"/>
                          <a:cs typeface="Calibri" panose="020F0502020204030204" pitchFamily="34" charset="0"/>
                        </a:rPr>
                        <a:t>. </a:t>
                      </a:r>
                      <a:endParaRPr lang="en-GB" sz="16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extLst>
                  <a:ext uri="{0D108BD9-81ED-4DB2-BD59-A6C34878D82A}">
                    <a16:rowId xmlns:a16="http://schemas.microsoft.com/office/drawing/2014/main" val="137390270"/>
                  </a:ext>
                </a:extLst>
              </a:tr>
              <a:tr h="370840">
                <a:tc>
                  <a:txBody>
                    <a:bodyPr/>
                    <a:lstStyle/>
                    <a:p>
                      <a:pPr algn="l" fontAlgn="ctr"/>
                      <a:r>
                        <a:rPr lang="hu-HU" sz="1600" b="1" u="none" strike="noStrike" dirty="0" err="1" smtClean="0">
                          <a:effectLst/>
                          <a:latin typeface="Calibri" panose="020F0502020204030204" pitchFamily="34" charset="0"/>
                          <a:cs typeface="Calibri" panose="020F0502020204030204" pitchFamily="34" charset="0"/>
                        </a:rPr>
                        <a:t>As</a:t>
                      </a:r>
                      <a:r>
                        <a:rPr lang="hu-HU" sz="1600" b="1" u="none" strike="noStrike" dirty="0" smtClean="0">
                          <a:effectLst/>
                          <a:latin typeface="Calibri" panose="020F0502020204030204" pitchFamily="34" charset="0"/>
                          <a:cs typeface="Calibri" panose="020F0502020204030204" pitchFamily="34" charset="0"/>
                        </a:rPr>
                        <a:t> </a:t>
                      </a:r>
                      <a:r>
                        <a:rPr lang="hu-HU" sz="1600" b="1" u="none" strike="noStrike" dirty="0" err="1" smtClean="0">
                          <a:effectLst/>
                          <a:latin typeface="Calibri" panose="020F0502020204030204" pitchFamily="34" charset="0"/>
                          <a:cs typeface="Calibri" panose="020F0502020204030204" pitchFamily="34" charset="0"/>
                        </a:rPr>
                        <a:t>owner</a:t>
                      </a:r>
                      <a:r>
                        <a:rPr lang="hu-HU" sz="1600" b="1" u="none" strike="noStrike" dirty="0" smtClean="0">
                          <a:effectLst/>
                          <a:latin typeface="Calibri" panose="020F0502020204030204" pitchFamily="34" charset="0"/>
                          <a:cs typeface="Calibri" panose="020F0502020204030204" pitchFamily="34" charset="0"/>
                        </a:rPr>
                        <a:t> of </a:t>
                      </a:r>
                      <a:r>
                        <a:rPr lang="hu-HU" sz="1600" b="1" u="none" strike="noStrike" dirty="0" err="1" smtClean="0">
                          <a:effectLst/>
                          <a:latin typeface="Calibri" panose="020F0502020204030204" pitchFamily="34" charset="0"/>
                          <a:cs typeface="Calibri" panose="020F0502020204030204" pitchFamily="34" charset="0"/>
                        </a:rPr>
                        <a:t>international</a:t>
                      </a:r>
                      <a:r>
                        <a:rPr lang="hu-HU" sz="1600" b="1" u="none" strike="noStrike" dirty="0" smtClean="0">
                          <a:effectLst/>
                          <a:latin typeface="Calibri" panose="020F0502020204030204" pitchFamily="34" charset="0"/>
                          <a:cs typeface="Calibri" panose="020F0502020204030204" pitchFamily="34" charset="0"/>
                        </a:rPr>
                        <a:t> </a:t>
                      </a:r>
                      <a:r>
                        <a:rPr lang="hu-HU" sz="1600" b="1" u="none" strike="noStrike" dirty="0" err="1" smtClean="0">
                          <a:effectLst/>
                          <a:latin typeface="Calibri" panose="020F0502020204030204" pitchFamily="34" charset="0"/>
                          <a:cs typeface="Calibri" panose="020F0502020204030204" pitchFamily="34" charset="0"/>
                        </a:rPr>
                        <a:t>projects</a:t>
                      </a:r>
                      <a:r>
                        <a:rPr lang="en-GB" sz="1600" b="1" u="none" strike="noStrike" dirty="0" smtClean="0">
                          <a:effectLst/>
                          <a:latin typeface="Calibri" panose="020F0502020204030204" pitchFamily="34" charset="0"/>
                          <a:cs typeface="Calibri" panose="020F0502020204030204" pitchFamily="34" charset="0"/>
                        </a:rPr>
                        <a:t>: </a:t>
                      </a:r>
                      <a:r>
                        <a:rPr lang="en-GB" sz="1600" u="none" strike="noStrike" dirty="0">
                          <a:effectLst/>
                          <a:latin typeface="Calibri" panose="020F0502020204030204" pitchFamily="34" charset="0"/>
                          <a:cs typeface="Calibri" panose="020F0502020204030204" pitchFamily="34" charset="0"/>
                        </a:rPr>
                        <a:t/>
                      </a:r>
                      <a:br>
                        <a:rPr lang="en-GB" sz="1600" u="none" strike="noStrike" dirty="0">
                          <a:effectLst/>
                          <a:latin typeface="Calibri" panose="020F0502020204030204" pitchFamily="34" charset="0"/>
                          <a:cs typeface="Calibri" panose="020F0502020204030204" pitchFamily="34" charset="0"/>
                        </a:rPr>
                      </a:br>
                      <a:r>
                        <a:rPr lang="en-GB"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Transfer</a:t>
                      </a:r>
                      <a:r>
                        <a:rPr lang="hu-HU" sz="1600" u="none" strike="noStrike" dirty="0" smtClean="0">
                          <a:effectLst/>
                          <a:latin typeface="Calibri" panose="020F0502020204030204" pitchFamily="34" charset="0"/>
                          <a:cs typeface="Calibri" panose="020F0502020204030204" pitchFamily="34" charset="0"/>
                        </a:rPr>
                        <a:t> of </a:t>
                      </a:r>
                      <a:r>
                        <a:rPr lang="hu-HU" sz="1600" u="none" strike="noStrike" dirty="0" err="1" smtClean="0">
                          <a:effectLst/>
                          <a:latin typeface="Calibri" panose="020F0502020204030204" pitchFamily="34" charset="0"/>
                          <a:cs typeface="Calibri" panose="020F0502020204030204" pitchFamily="34" charset="0"/>
                        </a:rPr>
                        <a:t>experiences</a:t>
                      </a:r>
                      <a:r>
                        <a:rPr lang="hu-HU" sz="1600" u="none" strike="noStrike" dirty="0" smtClean="0">
                          <a:effectLst/>
                          <a:latin typeface="Calibri" panose="020F0502020204030204" pitchFamily="34" charset="0"/>
                          <a:cs typeface="Calibri" panose="020F0502020204030204" pitchFamily="34" charset="0"/>
                        </a:rPr>
                        <a:t> of </a:t>
                      </a:r>
                      <a:r>
                        <a:rPr lang="hu-HU" sz="1600" u="none" strike="noStrike" dirty="0" err="1" smtClean="0">
                          <a:effectLst/>
                          <a:latin typeface="Calibri" panose="020F0502020204030204" pitchFamily="34" charset="0"/>
                          <a:cs typeface="Calibri" panose="020F0502020204030204" pitchFamily="34" charset="0"/>
                        </a:rPr>
                        <a:t>international</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projects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to</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TinLab</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its</a:t>
                      </a:r>
                      <a:r>
                        <a:rPr lang="hu-HU" sz="1600" u="none" strike="noStrike" baseline="0" dirty="0" smtClean="0">
                          <a:effectLst/>
                          <a:latin typeface="Calibri" panose="020F0502020204030204" pitchFamily="34" charset="0"/>
                          <a:cs typeface="Calibri" panose="020F0502020204030204" pitchFamily="34" charset="0"/>
                        </a:rPr>
                        <a:t> partners.</a:t>
                      </a:r>
                      <a:r>
                        <a:rPr lang="en-GB" sz="1600" u="none" strike="noStrike" dirty="0">
                          <a:effectLst/>
                          <a:latin typeface="Calibri" panose="020F0502020204030204" pitchFamily="34" charset="0"/>
                          <a:cs typeface="Calibri" panose="020F0502020204030204" pitchFamily="34" charset="0"/>
                        </a:rPr>
                        <a:t/>
                      </a:r>
                      <a:br>
                        <a:rPr lang="en-GB" sz="1600" u="none" strike="noStrike" dirty="0">
                          <a:effectLst/>
                          <a:latin typeface="Calibri" panose="020F0502020204030204" pitchFamily="34" charset="0"/>
                          <a:cs typeface="Calibri" panose="020F0502020204030204" pitchFamily="34" charset="0"/>
                        </a:rPr>
                      </a:br>
                      <a:r>
                        <a:rPr lang="en-GB"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Providing</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opportunities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to</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join</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to</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international</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networks</a:t>
                      </a:r>
                      <a:r>
                        <a:rPr lang="hu-HU" sz="1600" u="none" strike="noStrike" dirty="0" smtClean="0">
                          <a:effectLst/>
                          <a:latin typeface="Calibri" panose="020F0502020204030204" pitchFamily="34" charset="0"/>
                          <a:cs typeface="Calibri" panose="020F0502020204030204" pitchFamily="34" charset="0"/>
                        </a:rPr>
                        <a:t> </a:t>
                      </a:r>
                      <a:r>
                        <a:rPr lang="en-GB"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participation</a:t>
                      </a:r>
                      <a:r>
                        <a:rPr lang="hu-HU" sz="1600" u="none" strike="noStrike" dirty="0" smtClean="0">
                          <a:effectLst/>
                          <a:latin typeface="Calibri" panose="020F0502020204030204" pitchFamily="34" charset="0"/>
                          <a:cs typeface="Calibri" panose="020F0502020204030204" pitchFamily="34" charset="0"/>
                        </a:rPr>
                        <a:t> in </a:t>
                      </a:r>
                      <a:r>
                        <a:rPr lang="hu-HU" sz="1600" u="none" strike="noStrike" dirty="0" err="1" smtClean="0">
                          <a:effectLst/>
                          <a:latin typeface="Calibri" panose="020F0502020204030204" pitchFamily="34" charset="0"/>
                          <a:cs typeface="Calibri" panose="020F0502020204030204" pitchFamily="34" charset="0"/>
                        </a:rPr>
                        <a:t>events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membership</a:t>
                      </a:r>
                      <a:r>
                        <a:rPr lang="hu-HU" sz="1600" u="none" strike="noStrike" dirty="0" smtClean="0">
                          <a:effectLst/>
                          <a:latin typeface="Calibri" panose="020F0502020204030204" pitchFamily="34" charset="0"/>
                          <a:cs typeface="Calibri" panose="020F0502020204030204" pitchFamily="34" charset="0"/>
                        </a:rPr>
                        <a:t> in </a:t>
                      </a:r>
                      <a:r>
                        <a:rPr lang="hu-HU" sz="1600" u="none" strike="noStrike" dirty="0" err="1" smtClean="0">
                          <a:effectLst/>
                          <a:latin typeface="Calibri" panose="020F0502020204030204" pitchFamily="34" charset="0"/>
                          <a:cs typeface="Calibri" panose="020F0502020204030204" pitchFamily="34" charset="0"/>
                        </a:rPr>
                        <a:t>stakeholder</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groups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mainly</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interreg</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transnational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programs</a:t>
                      </a:r>
                      <a:r>
                        <a:rPr lang="hu-HU" sz="1600" u="none" strike="noStrike" baseline="0" dirty="0" smtClean="0">
                          <a:effectLst/>
                          <a:latin typeface="Calibri" panose="020F0502020204030204" pitchFamily="34" charset="0"/>
                          <a:cs typeface="Calibri" panose="020F0502020204030204" pitchFamily="34" charset="0"/>
                        </a:rPr>
                        <a:t>)</a:t>
                      </a:r>
                      <a:r>
                        <a:rPr lang="en-GB" sz="1600" u="none" strike="noStrike" dirty="0">
                          <a:effectLst/>
                          <a:latin typeface="Calibri" panose="020F0502020204030204" pitchFamily="34" charset="0"/>
                          <a:cs typeface="Calibri" panose="020F0502020204030204" pitchFamily="34" charset="0"/>
                        </a:rPr>
                        <a:t/>
                      </a:r>
                      <a:br>
                        <a:rPr lang="en-GB" sz="1600" u="none" strike="noStrike" dirty="0">
                          <a:effectLst/>
                          <a:latin typeface="Calibri" panose="020F0502020204030204" pitchFamily="34" charset="0"/>
                          <a:cs typeface="Calibri" panose="020F0502020204030204" pitchFamily="34" charset="0"/>
                        </a:rPr>
                      </a:br>
                      <a:r>
                        <a:rPr lang="en-GB"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Opportunities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for</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joint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proposals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with</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TinLab</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members</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beneficiaries</a:t>
                      </a:r>
                      <a:r>
                        <a:rPr lang="hu-HU" sz="1600" u="none" strike="noStrike" baseline="0" dirty="0" smtClean="0">
                          <a:effectLst/>
                          <a:latin typeface="Calibri" panose="020F0502020204030204" pitchFamily="34" charset="0"/>
                          <a:cs typeface="Calibri" panose="020F0502020204030204" pitchFamily="34" charset="0"/>
                        </a:rPr>
                        <a:t> (in partner/</a:t>
                      </a:r>
                      <a:r>
                        <a:rPr lang="hu-HU" sz="1600" u="none" strike="noStrike" baseline="0" dirty="0" err="1" smtClean="0">
                          <a:effectLst/>
                          <a:latin typeface="Calibri" panose="020F0502020204030204" pitchFamily="34" charset="0"/>
                          <a:cs typeface="Calibri" panose="020F0502020204030204" pitchFamily="34" charset="0"/>
                        </a:rPr>
                        <a:t>associated</a:t>
                      </a:r>
                      <a:r>
                        <a:rPr lang="hu-HU" sz="1600" u="none" strike="noStrike" baseline="0" dirty="0" smtClean="0">
                          <a:effectLst/>
                          <a:latin typeface="Calibri" panose="020F0502020204030204" pitchFamily="34" charset="0"/>
                          <a:cs typeface="Calibri" panose="020F0502020204030204" pitchFamily="34" charset="0"/>
                        </a:rPr>
                        <a:t> partner </a:t>
                      </a:r>
                      <a:r>
                        <a:rPr lang="hu-HU" sz="1600" u="none" strike="noStrike" baseline="0" dirty="0" err="1" smtClean="0">
                          <a:effectLst/>
                          <a:latin typeface="Calibri" panose="020F0502020204030204" pitchFamily="34" charset="0"/>
                          <a:cs typeface="Calibri" panose="020F0502020204030204" pitchFamily="34" charset="0"/>
                        </a:rPr>
                        <a:t>role</a:t>
                      </a:r>
                      <a:r>
                        <a:rPr lang="hu-HU" sz="1600" u="none" strike="noStrike" baseline="0" dirty="0" smtClean="0">
                          <a:effectLst/>
                          <a:latin typeface="Calibri" panose="020F0502020204030204" pitchFamily="34" charset="0"/>
                          <a:cs typeface="Calibri" panose="020F0502020204030204" pitchFamily="34" charset="0"/>
                        </a:rPr>
                        <a:t>) </a:t>
                      </a:r>
                      <a:endParaRPr lang="en-GB" sz="16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tc>
                  <a:txBody>
                    <a:bodyPr/>
                    <a:lstStyle/>
                    <a:p>
                      <a:pPr algn="l" fontAlgn="ctr"/>
                      <a:r>
                        <a:rPr lang="hu-HU" sz="1600" u="none" strike="noStrike" dirty="0" err="1" smtClean="0">
                          <a:effectLst/>
                          <a:latin typeface="Calibri" panose="020F0502020204030204" pitchFamily="34" charset="0"/>
                          <a:cs typeface="Calibri" panose="020F0502020204030204" pitchFamily="34" charset="0"/>
                        </a:rPr>
                        <a:t>Social</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Innovation</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Competence</a:t>
                      </a:r>
                      <a:r>
                        <a:rPr lang="hu-HU" sz="1600" u="none" strike="noStrike" dirty="0" smtClean="0">
                          <a:effectLst/>
                          <a:latin typeface="Calibri" panose="020F0502020204030204" pitchFamily="34" charset="0"/>
                          <a:cs typeface="Calibri" panose="020F0502020204030204" pitchFamily="34" charset="0"/>
                        </a:rPr>
                        <a:t> Centre – </a:t>
                      </a:r>
                      <a:r>
                        <a:rPr lang="hu-HU" sz="1600" u="none" strike="noStrike" dirty="0" err="1" smtClean="0">
                          <a:effectLst/>
                          <a:latin typeface="Calibri" panose="020F0502020204030204" pitchFamily="34" charset="0"/>
                          <a:cs typeface="Calibri" panose="020F0502020204030204" pitchFamily="34" charset="0"/>
                        </a:rPr>
                        <a:t>operation</a:t>
                      </a:r>
                      <a:r>
                        <a:rPr lang="hu-HU" sz="1600" u="none" strike="noStrike" dirty="0" smtClean="0">
                          <a:effectLst/>
                          <a:latin typeface="Calibri" panose="020F0502020204030204" pitchFamily="34" charset="0"/>
                          <a:cs typeface="Calibri" panose="020F0502020204030204" pitchFamily="34" charset="0"/>
                        </a:rPr>
                        <a:t> of </a:t>
                      </a:r>
                      <a:r>
                        <a:rPr lang="hu-HU" sz="1600" u="none" strike="noStrike" dirty="0" err="1" smtClean="0">
                          <a:effectLst/>
                          <a:latin typeface="Calibri" panose="020F0502020204030204" pitchFamily="34" charset="0"/>
                          <a:cs typeface="Calibri" panose="020F0502020204030204" pitchFamily="34" charset="0"/>
                        </a:rPr>
                        <a:t>contact</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points</a:t>
                      </a:r>
                      <a:r>
                        <a:rPr lang="hu-HU" sz="1600" u="none" strike="noStrike" dirty="0" smtClean="0">
                          <a:effectLst/>
                          <a:latin typeface="Calibri" panose="020F0502020204030204" pitchFamily="34" charset="0"/>
                          <a:cs typeface="Calibri" panose="020F0502020204030204" pitchFamily="34" charset="0"/>
                        </a:rPr>
                        <a:t>:</a:t>
                      </a:r>
                      <a:r>
                        <a:rPr lang="hu-HU" sz="1600" u="none" strike="noStrike" dirty="0">
                          <a:effectLst/>
                          <a:latin typeface="Calibri" panose="020F0502020204030204" pitchFamily="34" charset="0"/>
                          <a:cs typeface="Calibri" panose="020F0502020204030204" pitchFamily="34" charset="0"/>
                        </a:rPr>
                        <a:t/>
                      </a:r>
                      <a:br>
                        <a:rPr lang="hu-HU" sz="1600" u="none" strike="noStrike" dirty="0">
                          <a:effectLst/>
                          <a:latin typeface="Calibri" panose="020F0502020204030204" pitchFamily="34" charset="0"/>
                          <a:cs typeface="Calibri" panose="020F0502020204030204" pitchFamily="34" charset="0"/>
                        </a:rPr>
                      </a:br>
                      <a:r>
                        <a:rPr lang="hu-HU"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Supporting</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customer</a:t>
                      </a:r>
                      <a:r>
                        <a:rPr lang="hu-HU" sz="1600" u="none" strike="noStrike" dirty="0" smtClean="0">
                          <a:effectLst/>
                          <a:latin typeface="Calibri" panose="020F0502020204030204" pitchFamily="34" charset="0"/>
                          <a:cs typeface="Calibri" panose="020F0502020204030204" pitchFamily="34" charset="0"/>
                        </a:rPr>
                        <a:t> service (</a:t>
                      </a:r>
                      <a:r>
                        <a:rPr lang="hu-HU" sz="1600" u="none" strike="noStrike" dirty="0" err="1" smtClean="0">
                          <a:effectLst/>
                          <a:latin typeface="Calibri" panose="020F0502020204030204" pitchFamily="34" charset="0"/>
                          <a:cs typeface="Calibri" panose="020F0502020204030204" pitchFamily="34" charset="0"/>
                        </a:rPr>
                        <a:t>provision</a:t>
                      </a:r>
                      <a:r>
                        <a:rPr lang="hu-HU" sz="1600" u="none" strike="noStrike" dirty="0" smtClean="0">
                          <a:effectLst/>
                          <a:latin typeface="Calibri" panose="020F0502020204030204" pitchFamily="34" charset="0"/>
                          <a:cs typeface="Calibri" panose="020F0502020204030204" pitchFamily="34" charset="0"/>
                        </a:rPr>
                        <a:t> of email </a:t>
                      </a:r>
                      <a:r>
                        <a:rPr lang="hu-HU" sz="1600" u="none" strike="noStrike" dirty="0" err="1" smtClean="0">
                          <a:effectLst/>
                          <a:latin typeface="Calibri" panose="020F0502020204030204" pitchFamily="34" charset="0"/>
                          <a:cs typeface="Calibri" panose="020F0502020204030204" pitchFamily="34" charset="0"/>
                        </a:rPr>
                        <a:t>address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information</a:t>
                      </a:r>
                      <a:r>
                        <a:rPr lang="hu-HU" sz="1600" u="none" strike="noStrike" dirty="0" smtClean="0">
                          <a:effectLst/>
                          <a:latin typeface="Calibri" panose="020F0502020204030204" pitchFamily="34" charset="0"/>
                          <a:cs typeface="Calibri" panose="020F0502020204030204" pitchFamily="34" charset="0"/>
                        </a:rPr>
                        <a:t> service </a:t>
                      </a:r>
                      <a:r>
                        <a:rPr lang="hu-HU" sz="1600" u="none" strike="noStrike" dirty="0" err="1" smtClean="0">
                          <a:effectLst/>
                          <a:latin typeface="Calibri" panose="020F0502020204030204" pitchFamily="34" charset="0"/>
                          <a:cs typeface="Calibri" panose="020F0502020204030204" pitchFamily="34" charset="0"/>
                        </a:rPr>
                        <a:t>based</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on</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the</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documents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information</a:t>
                      </a:r>
                      <a:r>
                        <a:rPr lang="hu-HU" sz="1600" u="none" strike="noStrike" dirty="0" smtClean="0">
                          <a:effectLst/>
                          <a:latin typeface="Calibri" panose="020F0502020204030204" pitchFamily="34" charset="0"/>
                          <a:cs typeface="Calibri" panose="020F0502020204030204" pitchFamily="34" charset="0"/>
                        </a:rPr>
                        <a:t> and </a:t>
                      </a:r>
                      <a:r>
                        <a:rPr lang="hu-HU" sz="1600" u="none" strike="noStrike" dirty="0" err="1" smtClean="0">
                          <a:effectLst/>
                          <a:latin typeface="Calibri" panose="020F0502020204030204" pitchFamily="34" charset="0"/>
                          <a:cs typeface="Calibri" panose="020F0502020204030204" pitchFamily="34" charset="0"/>
                        </a:rPr>
                        <a:t>professional</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materials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provided</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by</a:t>
                      </a:r>
                      <a:r>
                        <a:rPr lang="hu-HU" sz="1600" u="none" strike="noStrike" dirty="0" smtClean="0">
                          <a:effectLst/>
                          <a:latin typeface="Calibri" panose="020F0502020204030204" pitchFamily="34" charset="0"/>
                          <a:cs typeface="Calibri" panose="020F0502020204030204" pitchFamily="34" charset="0"/>
                        </a:rPr>
                        <a:t> IFKA)</a:t>
                      </a:r>
                      <a:r>
                        <a:rPr lang="hu-HU" sz="1600" u="none" strike="noStrike" dirty="0">
                          <a:effectLst/>
                          <a:latin typeface="Calibri" panose="020F0502020204030204" pitchFamily="34" charset="0"/>
                          <a:cs typeface="Calibri" panose="020F0502020204030204" pitchFamily="34" charset="0"/>
                        </a:rPr>
                        <a:t/>
                      </a:r>
                      <a:br>
                        <a:rPr lang="hu-HU" sz="1600" u="none" strike="noStrike" dirty="0">
                          <a:effectLst/>
                          <a:latin typeface="Calibri" panose="020F0502020204030204" pitchFamily="34" charset="0"/>
                          <a:cs typeface="Calibri" panose="020F0502020204030204" pitchFamily="34" charset="0"/>
                        </a:rPr>
                      </a:br>
                      <a:r>
                        <a:rPr lang="hu-HU"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Supporting</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event</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organisation</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venue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promotion</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depending</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on</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concrete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needs</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possibilities</a:t>
                      </a:r>
                      <a:r>
                        <a:rPr lang="hu-HU" sz="1600" u="none" strike="noStrike" baseline="0" dirty="0" smtClean="0">
                          <a:effectLst/>
                          <a:latin typeface="Calibri" panose="020F0502020204030204" pitchFamily="34" charset="0"/>
                          <a:cs typeface="Calibri" panose="020F0502020204030204" pitchFamily="34" charset="0"/>
                        </a:rPr>
                        <a:t> </a:t>
                      </a:r>
                      <a:endParaRPr lang="hu-HU" sz="16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extLst>
                  <a:ext uri="{0D108BD9-81ED-4DB2-BD59-A6C34878D82A}">
                    <a16:rowId xmlns:a16="http://schemas.microsoft.com/office/drawing/2014/main" val="3114044374"/>
                  </a:ext>
                </a:extLst>
              </a:tr>
            </a:tbl>
          </a:graphicData>
        </a:graphic>
      </p:graphicFrame>
    </p:spTree>
    <p:extLst>
      <p:ext uri="{BB962C8B-B14F-4D97-AF65-F5344CB8AC3E}">
        <p14:creationId xmlns:p14="http://schemas.microsoft.com/office/powerpoint/2010/main" val="399941282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3" name="Táblázat 2"/>
          <p:cNvGraphicFramePr>
            <a:graphicFrameLocks noGrp="1"/>
          </p:cNvGraphicFramePr>
          <p:nvPr>
            <p:extLst>
              <p:ext uri="{D42A27DB-BD31-4B8C-83A1-F6EECF244321}">
                <p14:modId xmlns:p14="http://schemas.microsoft.com/office/powerpoint/2010/main" val="2667928578"/>
              </p:ext>
            </p:extLst>
          </p:nvPr>
        </p:nvGraphicFramePr>
        <p:xfrm>
          <a:off x="463250" y="1168307"/>
          <a:ext cx="11264900" cy="2194560"/>
        </p:xfrm>
        <a:graphic>
          <a:graphicData uri="http://schemas.openxmlformats.org/drawingml/2006/table">
            <a:tbl>
              <a:tblPr firstRow="1" bandRow="1">
                <a:tableStyleId>{21E4AEA4-8DFA-4A89-87EB-49C32662AFE0}</a:tableStyleId>
              </a:tblPr>
              <a:tblGrid>
                <a:gridCol w="5340650">
                  <a:extLst>
                    <a:ext uri="{9D8B030D-6E8A-4147-A177-3AD203B41FA5}">
                      <a16:colId xmlns:a16="http://schemas.microsoft.com/office/drawing/2014/main" val="2880341273"/>
                    </a:ext>
                  </a:extLst>
                </a:gridCol>
                <a:gridCol w="5924250">
                  <a:extLst>
                    <a:ext uri="{9D8B030D-6E8A-4147-A177-3AD203B41FA5}">
                      <a16:colId xmlns:a16="http://schemas.microsoft.com/office/drawing/2014/main" val="3468662671"/>
                    </a:ext>
                  </a:extLst>
                </a:gridCol>
              </a:tblGrid>
              <a:tr h="370840">
                <a:tc>
                  <a:txBody>
                    <a:bodyPr/>
                    <a:lstStyle/>
                    <a:p>
                      <a:pPr algn="ctr"/>
                      <a:r>
                        <a:rPr lang="hu-HU" sz="2000" dirty="0" err="1" smtClean="0">
                          <a:latin typeface="Calibri" panose="020F0502020204030204" pitchFamily="34" charset="0"/>
                          <a:cs typeface="Calibri" panose="020F0502020204030204" pitchFamily="34" charset="0"/>
                        </a:rPr>
                        <a:t>IFKA’s</a:t>
                      </a:r>
                      <a:r>
                        <a:rPr lang="hu-HU" sz="2000" dirty="0" smtClean="0">
                          <a:latin typeface="Calibri" panose="020F0502020204030204" pitchFamily="34" charset="0"/>
                          <a:cs typeface="Calibri" panose="020F0502020204030204" pitchFamily="34" charset="0"/>
                        </a:rPr>
                        <a:t> </a:t>
                      </a:r>
                      <a:r>
                        <a:rPr lang="hu-HU" sz="2000" dirty="0" err="1" smtClean="0">
                          <a:latin typeface="Calibri" panose="020F0502020204030204" pitchFamily="34" charset="0"/>
                          <a:cs typeface="Calibri" panose="020F0502020204030204" pitchFamily="34" charset="0"/>
                        </a:rPr>
                        <a:t>role</a:t>
                      </a:r>
                      <a:endParaRPr lang="en-GB" sz="2000" dirty="0">
                        <a:latin typeface="Calibri" panose="020F0502020204030204" pitchFamily="34" charset="0"/>
                        <a:cs typeface="Calibri" panose="020F0502020204030204" pitchFamily="34" charset="0"/>
                      </a:endParaRPr>
                    </a:p>
                  </a:txBody>
                  <a:tcPr>
                    <a:solidFill>
                      <a:srgbClr val="BA3738"/>
                    </a:solidFill>
                  </a:tcPr>
                </a:tc>
                <a:tc>
                  <a:txBody>
                    <a:bodyPr/>
                    <a:lstStyle/>
                    <a:p>
                      <a:pPr algn="ctr"/>
                      <a:r>
                        <a:rPr lang="hu-HU" sz="2000" dirty="0" err="1" smtClean="0">
                          <a:latin typeface="Calibri" panose="020F0502020204030204" pitchFamily="34" charset="0"/>
                          <a:cs typeface="Calibri" panose="020F0502020204030204" pitchFamily="34" charset="0"/>
                        </a:rPr>
                        <a:t>TinLab’s</a:t>
                      </a:r>
                      <a:r>
                        <a:rPr lang="hu-HU" sz="2000" dirty="0" smtClean="0">
                          <a:latin typeface="Calibri" panose="020F0502020204030204" pitchFamily="34" charset="0"/>
                          <a:cs typeface="Calibri" panose="020F0502020204030204" pitchFamily="34" charset="0"/>
                        </a:rPr>
                        <a:t> </a:t>
                      </a:r>
                      <a:r>
                        <a:rPr lang="hu-HU" sz="2000" dirty="0" err="1" smtClean="0">
                          <a:latin typeface="Calibri" panose="020F0502020204030204" pitchFamily="34" charset="0"/>
                          <a:cs typeface="Calibri" panose="020F0502020204030204" pitchFamily="34" charset="0"/>
                        </a:rPr>
                        <a:t>role</a:t>
                      </a:r>
                      <a:endParaRPr lang="en-GB" sz="2000" dirty="0">
                        <a:latin typeface="Calibri" panose="020F0502020204030204" pitchFamily="34" charset="0"/>
                        <a:cs typeface="Calibri" panose="020F0502020204030204" pitchFamily="34" charset="0"/>
                      </a:endParaRPr>
                    </a:p>
                  </a:txBody>
                  <a:tcPr>
                    <a:solidFill>
                      <a:srgbClr val="BA3738"/>
                    </a:solidFill>
                  </a:tcPr>
                </a:tc>
                <a:extLst>
                  <a:ext uri="{0D108BD9-81ED-4DB2-BD59-A6C34878D82A}">
                    <a16:rowId xmlns:a16="http://schemas.microsoft.com/office/drawing/2014/main" val="803393093"/>
                  </a:ext>
                </a:extLst>
              </a:tr>
              <a:tr h="370840">
                <a:tc>
                  <a:txBody>
                    <a:bodyPr/>
                    <a:lstStyle/>
                    <a:p>
                      <a:pPr algn="l" fontAlgn="ctr"/>
                      <a:r>
                        <a:rPr lang="hu-HU" sz="1600" b="1" u="none" strike="noStrike" dirty="0" err="1" smtClean="0">
                          <a:effectLst/>
                          <a:latin typeface="Calibri" panose="020F0502020204030204" pitchFamily="34" charset="0"/>
                          <a:cs typeface="Calibri" panose="020F0502020204030204" pitchFamily="34" charset="0"/>
                        </a:rPr>
                        <a:t>As</a:t>
                      </a:r>
                      <a:r>
                        <a:rPr lang="hu-HU" sz="1600" b="1" u="none" strike="noStrike" dirty="0" smtClean="0">
                          <a:effectLst/>
                          <a:latin typeface="Calibri" panose="020F0502020204030204" pitchFamily="34" charset="0"/>
                          <a:cs typeface="Calibri" panose="020F0502020204030204" pitchFamily="34" charset="0"/>
                        </a:rPr>
                        <a:t> </a:t>
                      </a:r>
                      <a:r>
                        <a:rPr lang="hu-HU" sz="1600" b="1" u="none" strike="noStrike" dirty="0" err="1" smtClean="0">
                          <a:effectLst/>
                          <a:latin typeface="Calibri" panose="020F0502020204030204" pitchFamily="34" charset="0"/>
                          <a:cs typeface="Calibri" panose="020F0502020204030204" pitchFamily="34" charset="0"/>
                        </a:rPr>
                        <a:t>member</a:t>
                      </a:r>
                      <a:r>
                        <a:rPr lang="hu-HU" sz="1600" b="1" u="none" strike="noStrike" dirty="0" smtClean="0">
                          <a:effectLst/>
                          <a:latin typeface="Calibri" panose="020F0502020204030204" pitchFamily="34" charset="0"/>
                          <a:cs typeface="Calibri" panose="020F0502020204030204" pitchFamily="34" charset="0"/>
                        </a:rPr>
                        <a:t> of </a:t>
                      </a:r>
                      <a:r>
                        <a:rPr lang="hu-HU" sz="1600" b="1" u="none" strike="noStrike" dirty="0" err="1" smtClean="0">
                          <a:effectLst/>
                          <a:latin typeface="Calibri" panose="020F0502020204030204" pitchFamily="34" charset="0"/>
                          <a:cs typeface="Calibri" panose="020F0502020204030204" pitchFamily="34" charset="0"/>
                        </a:rPr>
                        <a:t>the</a:t>
                      </a:r>
                      <a:r>
                        <a:rPr lang="hu-HU" sz="1600" b="1" u="none" strike="noStrike" dirty="0" smtClean="0">
                          <a:effectLst/>
                          <a:latin typeface="Calibri" panose="020F0502020204030204" pitchFamily="34" charset="0"/>
                          <a:cs typeface="Calibri" panose="020F0502020204030204" pitchFamily="34" charset="0"/>
                        </a:rPr>
                        <a:t> SI Plus </a:t>
                      </a:r>
                      <a:r>
                        <a:rPr lang="hu-HU" sz="1600" b="1" u="none" strike="noStrike" dirty="0" err="1" smtClean="0">
                          <a:effectLst/>
                          <a:latin typeface="Calibri" panose="020F0502020204030204" pitchFamily="34" charset="0"/>
                          <a:cs typeface="Calibri" panose="020F0502020204030204" pitchFamily="34" charset="0"/>
                        </a:rPr>
                        <a:t>consortium</a:t>
                      </a:r>
                      <a:r>
                        <a:rPr lang="en-GB" sz="1600" b="1" u="none" strike="noStrike" dirty="0" smtClean="0">
                          <a:effectLst/>
                          <a:latin typeface="Calibri" panose="020F0502020204030204" pitchFamily="34" charset="0"/>
                          <a:cs typeface="Calibri" panose="020F0502020204030204" pitchFamily="34" charset="0"/>
                        </a:rPr>
                        <a:t>:</a:t>
                      </a:r>
                      <a:r>
                        <a:rPr lang="en-GB" sz="1600" u="none" strike="noStrike" dirty="0">
                          <a:effectLst/>
                          <a:latin typeface="Calibri" panose="020F0502020204030204" pitchFamily="34" charset="0"/>
                          <a:cs typeface="Calibri" panose="020F0502020204030204" pitchFamily="34" charset="0"/>
                        </a:rPr>
                        <a:t/>
                      </a:r>
                      <a:br>
                        <a:rPr lang="en-GB" sz="1600" u="none" strike="noStrike" dirty="0">
                          <a:effectLst/>
                          <a:latin typeface="Calibri" panose="020F0502020204030204" pitchFamily="34" charset="0"/>
                          <a:cs typeface="Calibri" panose="020F0502020204030204" pitchFamily="34" charset="0"/>
                        </a:rPr>
                      </a:br>
                      <a:r>
                        <a:rPr lang="en-GB"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Provision</a:t>
                      </a:r>
                      <a:r>
                        <a:rPr lang="hu-HU" sz="1600" u="none" strike="noStrike" dirty="0" smtClean="0">
                          <a:effectLst/>
                          <a:latin typeface="Calibri" panose="020F0502020204030204" pitchFamily="34" charset="0"/>
                          <a:cs typeface="Calibri" panose="020F0502020204030204" pitchFamily="34" charset="0"/>
                        </a:rPr>
                        <a:t> of</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opportunities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to</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TinLab</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to</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participate</a:t>
                      </a:r>
                      <a:r>
                        <a:rPr lang="hu-HU" sz="1600" u="none" strike="noStrike" baseline="0" dirty="0" smtClean="0">
                          <a:effectLst/>
                          <a:latin typeface="Calibri" panose="020F0502020204030204" pitchFamily="34" charset="0"/>
                          <a:cs typeface="Calibri" panose="020F0502020204030204" pitchFamily="34" charset="0"/>
                        </a:rPr>
                        <a:t> in </a:t>
                      </a:r>
                      <a:r>
                        <a:rPr lang="hu-HU" sz="1600" u="none" strike="noStrike" baseline="0" dirty="0" err="1" smtClean="0">
                          <a:effectLst/>
                          <a:latin typeface="Calibri" panose="020F0502020204030204" pitchFamily="34" charset="0"/>
                          <a:cs typeface="Calibri" panose="020F0502020204030204" pitchFamily="34" charset="0"/>
                        </a:rPr>
                        <a:t>professional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activities</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international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events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as</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stakeholder</a:t>
                      </a:r>
                      <a:r>
                        <a:rPr lang="en-GB" sz="1600" u="none" strike="noStrike" dirty="0">
                          <a:effectLst/>
                          <a:latin typeface="Calibri" panose="020F0502020204030204" pitchFamily="34" charset="0"/>
                          <a:cs typeface="Calibri" panose="020F0502020204030204" pitchFamily="34" charset="0"/>
                        </a:rPr>
                        <a:t/>
                      </a:r>
                      <a:br>
                        <a:rPr lang="en-GB" sz="1600" u="none" strike="noStrike" dirty="0">
                          <a:effectLst/>
                          <a:latin typeface="Calibri" panose="020F0502020204030204" pitchFamily="34" charset="0"/>
                          <a:cs typeface="Calibri" panose="020F0502020204030204" pitchFamily="34" charset="0"/>
                        </a:rPr>
                      </a:br>
                      <a:r>
                        <a:rPr lang="en-GB"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Sharing</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stakeholder</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data</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organisations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representatives</a:t>
                      </a:r>
                      <a:r>
                        <a:rPr lang="hu-HU" sz="1600" u="none" strike="noStrike" dirty="0" smtClean="0">
                          <a:effectLst/>
                          <a:latin typeface="Calibri" panose="020F0502020204030204" pitchFamily="34" charset="0"/>
                          <a:cs typeface="Calibri" panose="020F0502020204030204" pitchFamily="34" charset="0"/>
                        </a:rPr>
                        <a: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availabilities</a:t>
                      </a:r>
                      <a:r>
                        <a:rPr lang="hu-HU" sz="1600" u="none" strike="noStrike" baseline="0" dirty="0" smtClean="0">
                          <a:effectLst/>
                          <a:latin typeface="Calibri" panose="020F0502020204030204" pitchFamily="34" charset="0"/>
                          <a:cs typeface="Calibri" panose="020F0502020204030204" pitchFamily="34" charset="0"/>
                        </a:rPr>
                        <a:t>) in </a:t>
                      </a:r>
                      <a:r>
                        <a:rPr lang="hu-HU" sz="1600" u="none" strike="noStrike" baseline="0" dirty="0" err="1" smtClean="0">
                          <a:effectLst/>
                          <a:latin typeface="Calibri" panose="020F0502020204030204" pitchFamily="34" charset="0"/>
                          <a:cs typeface="Calibri" panose="020F0502020204030204" pitchFamily="34" charset="0"/>
                        </a:rPr>
                        <a:t>order</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to</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support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promotion</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concrete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events</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professional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review</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concrete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outputs</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better</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stakeholder</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reach</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TinLab</a:t>
                      </a:r>
                      <a:endParaRPr lang="en-GB" sz="16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tc>
                  <a:txBody>
                    <a:bodyPr/>
                    <a:lstStyle/>
                    <a:p>
                      <a:pPr algn="l" fontAlgn="ctr"/>
                      <a:r>
                        <a:rPr lang="en-GB" sz="1600" u="none" strike="noStrike" dirty="0" smtClean="0">
                          <a:effectLst/>
                          <a:latin typeface="Calibri" panose="020F0502020204030204" pitchFamily="34" charset="0"/>
                          <a:cs typeface="Calibri" panose="020F0502020204030204" pitchFamily="34" charset="0"/>
                        </a:rPr>
                        <a:t>-</a:t>
                      </a:r>
                      <a:r>
                        <a:rPr lang="hu-HU" sz="1600" u="none" strike="noStrike" dirty="0" err="1" smtClean="0">
                          <a:effectLst/>
                          <a:latin typeface="Calibri" panose="020F0502020204030204" pitchFamily="34" charset="0"/>
                          <a:cs typeface="Calibri" panose="020F0502020204030204" pitchFamily="34" charset="0"/>
                        </a:rPr>
                        <a:t>Sharing</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stakeholder</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data</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organisations</a:t>
                      </a:r>
                      <a:r>
                        <a:rPr lang="hu-HU" sz="1600" u="none" strike="noStrike" dirty="0" smtClean="0">
                          <a:effectLst/>
                          <a:latin typeface="Calibri" panose="020F0502020204030204" pitchFamily="34" charset="0"/>
                          <a:cs typeface="Calibri" panose="020F0502020204030204" pitchFamily="34" charset="0"/>
                        </a:rPr>
                        <a:t>, </a:t>
                      </a:r>
                      <a:r>
                        <a:rPr lang="hu-HU" sz="1600" u="none" strike="noStrike" dirty="0" err="1" smtClean="0">
                          <a:effectLst/>
                          <a:latin typeface="Calibri" panose="020F0502020204030204" pitchFamily="34" charset="0"/>
                          <a:cs typeface="Calibri" panose="020F0502020204030204" pitchFamily="34" charset="0"/>
                        </a:rPr>
                        <a:t>representatives</a:t>
                      </a:r>
                      <a:r>
                        <a:rPr lang="hu-HU" sz="1600" u="none" strike="noStrike" dirty="0" smtClean="0">
                          <a:effectLst/>
                          <a:latin typeface="Calibri" panose="020F0502020204030204" pitchFamily="34" charset="0"/>
                          <a:cs typeface="Calibri" panose="020F0502020204030204" pitchFamily="34" charset="0"/>
                        </a:rPr>
                        <a: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availabilities</a:t>
                      </a:r>
                      <a:r>
                        <a:rPr lang="hu-HU" sz="1600" u="none" strike="noStrike" baseline="0" dirty="0" smtClean="0">
                          <a:effectLst/>
                          <a:latin typeface="Calibri" panose="020F0502020204030204" pitchFamily="34" charset="0"/>
                          <a:cs typeface="Calibri" panose="020F0502020204030204" pitchFamily="34" charset="0"/>
                        </a:rPr>
                        <a:t>) in </a:t>
                      </a:r>
                      <a:r>
                        <a:rPr lang="hu-HU" sz="1600" u="none" strike="noStrike" baseline="0" dirty="0" err="1" smtClean="0">
                          <a:effectLst/>
                          <a:latin typeface="Calibri" panose="020F0502020204030204" pitchFamily="34" charset="0"/>
                          <a:cs typeface="Calibri" panose="020F0502020204030204" pitchFamily="34" charset="0"/>
                        </a:rPr>
                        <a:t>order</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to</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support</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promotion</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concrete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events</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professional</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review</a:t>
                      </a:r>
                      <a:r>
                        <a:rPr lang="hu-HU" sz="1600" u="none" strike="noStrike" baseline="0" dirty="0" smtClean="0">
                          <a:effectLst/>
                          <a:latin typeface="Calibri" panose="020F0502020204030204" pitchFamily="34" charset="0"/>
                          <a:cs typeface="Calibri" panose="020F0502020204030204" pitchFamily="34" charset="0"/>
                        </a:rPr>
                        <a:t> of </a:t>
                      </a:r>
                      <a:r>
                        <a:rPr lang="hu-HU" sz="1600" u="none" strike="noStrike" baseline="0" dirty="0" err="1" smtClean="0">
                          <a:effectLst/>
                          <a:latin typeface="Calibri" panose="020F0502020204030204" pitchFamily="34" charset="0"/>
                          <a:cs typeface="Calibri" panose="020F0502020204030204" pitchFamily="34" charset="0"/>
                        </a:rPr>
                        <a:t>concrete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outputs</a:t>
                      </a:r>
                      <a:r>
                        <a:rPr lang="hu-HU" sz="1600" u="none" strike="noStrike" baseline="0" dirty="0" smtClean="0">
                          <a:effectLst/>
                          <a:latin typeface="Calibri" panose="020F0502020204030204" pitchFamily="34" charset="0"/>
                          <a:cs typeface="Calibri" panose="020F0502020204030204" pitchFamily="34" charset="0"/>
                        </a:rPr>
                        <a:t> and </a:t>
                      </a:r>
                      <a:r>
                        <a:rPr lang="hu-HU" sz="1600" u="none" strike="noStrike" baseline="0" dirty="0" err="1" smtClean="0">
                          <a:effectLst/>
                          <a:latin typeface="Calibri" panose="020F0502020204030204" pitchFamily="34" charset="0"/>
                          <a:cs typeface="Calibri" panose="020F0502020204030204" pitchFamily="34" charset="0"/>
                        </a:rPr>
                        <a:t>the</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better</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stakeholder</a:t>
                      </a:r>
                      <a:r>
                        <a:rPr lang="hu-HU" sz="1600" u="none" strike="noStrike" baseline="0" dirty="0" smtClean="0">
                          <a:effectLst/>
                          <a:latin typeface="Calibri" panose="020F0502020204030204" pitchFamily="34" charset="0"/>
                          <a:cs typeface="Calibri" panose="020F0502020204030204" pitchFamily="34" charset="0"/>
                        </a:rPr>
                        <a:t> </a:t>
                      </a:r>
                      <a:r>
                        <a:rPr lang="hu-HU" sz="1600" u="none" strike="noStrike" baseline="0" dirty="0" err="1" smtClean="0">
                          <a:effectLst/>
                          <a:latin typeface="Calibri" panose="020F0502020204030204" pitchFamily="34" charset="0"/>
                          <a:cs typeface="Calibri" panose="020F0502020204030204" pitchFamily="34" charset="0"/>
                        </a:rPr>
                        <a:t>reach</a:t>
                      </a:r>
                      <a:r>
                        <a:rPr lang="hu-HU" sz="1600" u="none" strike="noStrike" baseline="0" dirty="0" smtClean="0">
                          <a:effectLst/>
                          <a:latin typeface="Calibri" panose="020F0502020204030204" pitchFamily="34" charset="0"/>
                          <a:cs typeface="Calibri" panose="020F0502020204030204" pitchFamily="34" charset="0"/>
                        </a:rPr>
                        <a:t> of IFKA</a:t>
                      </a:r>
                      <a:endParaRPr lang="en-GB" sz="16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extLst>
                  <a:ext uri="{0D108BD9-81ED-4DB2-BD59-A6C34878D82A}">
                    <a16:rowId xmlns:a16="http://schemas.microsoft.com/office/drawing/2014/main" val="472121395"/>
                  </a:ext>
                </a:extLst>
              </a:tr>
            </a:tbl>
          </a:graphicData>
        </a:graphic>
      </p:graphicFrame>
      <p:sp>
        <p:nvSpPr>
          <p:cNvPr id="19" name="TextShape 1"/>
          <p:cNvSpPr txBox="1"/>
          <p:nvPr/>
        </p:nvSpPr>
        <p:spPr>
          <a:xfrm>
            <a:off x="215577" y="473175"/>
            <a:ext cx="9143640" cy="407449"/>
          </a:xfrm>
          <a:prstGeom prst="rect">
            <a:avLst/>
          </a:prstGeom>
          <a:noFill/>
          <a:ln>
            <a:noFill/>
          </a:ln>
        </p:spPr>
        <p:txBody>
          <a:bodyPr anchor="ctr">
            <a:normAutofit fontScale="92500"/>
          </a:bodyPr>
          <a:lstStyle/>
          <a:p>
            <a:pPr marL="342900" indent="-342900">
              <a:lnSpc>
                <a:spcPct val="90000"/>
              </a:lnSpc>
              <a:spcBef>
                <a:spcPts val="1001"/>
              </a:spcBef>
              <a:buFont typeface="+mj-lt"/>
              <a:buAutoNum type="arabicPeriod" startAt="2"/>
            </a:pPr>
            <a:r>
              <a:rPr lang="sv-SE" b="1" spc="-1" dirty="0"/>
              <a:t>Hungarian social innovation ecosystem </a:t>
            </a:r>
            <a:r>
              <a:rPr lang="sv-SE" b="1" spc="-1" dirty="0" smtClean="0"/>
              <a:t>–</a:t>
            </a:r>
            <a:r>
              <a:rPr lang="hu-HU" b="1" spc="-1" dirty="0" smtClean="0"/>
              <a:t> </a:t>
            </a:r>
            <a:r>
              <a:rPr lang="hu-HU" b="1" spc="-1" dirty="0" err="1" smtClean="0"/>
              <a:t>functions</a:t>
            </a:r>
            <a:r>
              <a:rPr lang="hu-HU" b="1" spc="-1" dirty="0" smtClean="0"/>
              <a:t> -  IFKA &amp; </a:t>
            </a:r>
            <a:r>
              <a:rPr lang="hu-HU" b="1" spc="-1" dirty="0" err="1" smtClean="0"/>
              <a:t>TinLab</a:t>
            </a:r>
            <a:r>
              <a:rPr lang="hu-HU" b="1" spc="-1" dirty="0" smtClean="0"/>
              <a:t> </a:t>
            </a:r>
            <a:r>
              <a:rPr lang="hu-HU" b="1" spc="-1" dirty="0" err="1"/>
              <a:t>c</a:t>
            </a:r>
            <a:r>
              <a:rPr lang="hu-HU" b="1" spc="-1" dirty="0" err="1" smtClean="0"/>
              <a:t>ooperation</a:t>
            </a:r>
            <a:endParaRPr lang="sv-SE" b="1" spc="-1" dirty="0"/>
          </a:p>
        </p:txBody>
      </p:sp>
    </p:spTree>
    <p:extLst>
      <p:ext uri="{BB962C8B-B14F-4D97-AF65-F5344CB8AC3E}">
        <p14:creationId xmlns:p14="http://schemas.microsoft.com/office/powerpoint/2010/main" val="113003768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sp>
        <p:nvSpPr>
          <p:cNvPr id="17" name="TextShape 1"/>
          <p:cNvSpPr txBox="1"/>
          <p:nvPr/>
        </p:nvSpPr>
        <p:spPr>
          <a:xfrm>
            <a:off x="184510" y="474497"/>
            <a:ext cx="9143640" cy="407449"/>
          </a:xfrm>
          <a:prstGeom prst="rect">
            <a:avLst/>
          </a:prstGeom>
          <a:noFill/>
          <a:ln>
            <a:noFill/>
          </a:ln>
        </p:spPr>
        <p:txBody>
          <a:bodyPr anchor="ctr">
            <a:normAutofit/>
          </a:bodyPr>
          <a:lstStyle/>
          <a:p>
            <a:pPr marL="342900" indent="-342900">
              <a:lnSpc>
                <a:spcPct val="90000"/>
              </a:lnSpc>
              <a:spcBef>
                <a:spcPts val="1001"/>
              </a:spcBef>
              <a:buFont typeface="+mj-lt"/>
              <a:buAutoNum type="arabicPeriod" startAt="3"/>
            </a:pPr>
            <a:r>
              <a:rPr lang="sv-SE" b="1" spc="-1" dirty="0" smtClean="0"/>
              <a:t>Social </a:t>
            </a:r>
            <a:r>
              <a:rPr lang="sv-SE" b="1" spc="-1" dirty="0"/>
              <a:t>Innovation &amp; IFKA - practices</a:t>
            </a:r>
          </a:p>
        </p:txBody>
      </p:sp>
      <p:pic>
        <p:nvPicPr>
          <p:cNvPr id="18" name="Kép 3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22688" y="3494088"/>
            <a:ext cx="21494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Kép 3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72213" y="2219325"/>
            <a:ext cx="267335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Kép 3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0063" y="2243138"/>
            <a:ext cx="2681287"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Kép 33"/>
          <p:cNvPicPr>
            <a:picLocks noChangeAspect="1"/>
          </p:cNvPicPr>
          <p:nvPr/>
        </p:nvPicPr>
        <p:blipFill>
          <a:blip r:embed="rId8">
            <a:extLst>
              <a:ext uri="{28A0092B-C50C-407E-A947-70E740481C1C}">
                <a14:useLocalDpi xmlns:a14="http://schemas.microsoft.com/office/drawing/2010/main" val="0"/>
              </a:ext>
            </a:extLst>
          </a:blip>
          <a:srcRect l="13078" t="12924" r="6921" b="14476"/>
          <a:stretch>
            <a:fillRect/>
          </a:stretch>
        </p:blipFill>
        <p:spPr bwMode="auto">
          <a:xfrm>
            <a:off x="3729038" y="2311400"/>
            <a:ext cx="17272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Kép 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756400" y="3521075"/>
            <a:ext cx="2097088"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Kép 5"/>
          <p:cNvPicPr>
            <a:picLocks noChangeAspect="1"/>
          </p:cNvPicPr>
          <p:nvPr/>
        </p:nvPicPr>
        <p:blipFill>
          <a:blip r:embed="rId10">
            <a:extLst>
              <a:ext uri="{28A0092B-C50C-407E-A947-70E740481C1C}">
                <a14:useLocalDpi xmlns:a14="http://schemas.microsoft.com/office/drawing/2010/main" val="0"/>
              </a:ext>
            </a:extLst>
          </a:blip>
          <a:srcRect t="16821" b="21783"/>
          <a:stretch>
            <a:fillRect/>
          </a:stretch>
        </p:blipFill>
        <p:spPr bwMode="auto">
          <a:xfrm>
            <a:off x="9328150" y="2211388"/>
            <a:ext cx="251301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Kép 6"/>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575800" y="3502025"/>
            <a:ext cx="21082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descr="Impact_Agencies_logo_trasparente.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99313" y="4503738"/>
            <a:ext cx="1209675" cy="121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Kép 7"/>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629150" y="1041300"/>
            <a:ext cx="26781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6375" y="4783138"/>
            <a:ext cx="14398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églalap 27"/>
          <p:cNvSpPr/>
          <p:nvPr/>
        </p:nvSpPr>
        <p:spPr>
          <a:xfrm>
            <a:off x="3962400" y="4821238"/>
            <a:ext cx="1547813" cy="7540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hu-HU"/>
          </a:p>
        </p:txBody>
      </p:sp>
      <p:sp>
        <p:nvSpPr>
          <p:cNvPr id="29" name="Téglalap 28"/>
          <p:cNvSpPr/>
          <p:nvPr/>
        </p:nvSpPr>
        <p:spPr>
          <a:xfrm>
            <a:off x="4565651" y="1014011"/>
            <a:ext cx="2805112" cy="8080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hu-HU"/>
          </a:p>
        </p:txBody>
      </p:sp>
      <p:sp>
        <p:nvSpPr>
          <p:cNvPr id="30" name="Téglalap 29"/>
          <p:cNvSpPr/>
          <p:nvPr/>
        </p:nvSpPr>
        <p:spPr>
          <a:xfrm>
            <a:off x="587375" y="2303463"/>
            <a:ext cx="2506663" cy="8778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hu-HU"/>
          </a:p>
        </p:txBody>
      </p:sp>
      <p:sp>
        <p:nvSpPr>
          <p:cNvPr id="31" name="Téglalap 30"/>
          <p:cNvSpPr/>
          <p:nvPr/>
        </p:nvSpPr>
        <p:spPr>
          <a:xfrm>
            <a:off x="6554703" y="3448050"/>
            <a:ext cx="2382837" cy="10350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hu-HU"/>
          </a:p>
        </p:txBody>
      </p:sp>
      <p:pic>
        <p:nvPicPr>
          <p:cNvPr id="2" name="Kép 1"/>
          <p:cNvPicPr>
            <a:picLocks noChangeAspect="1"/>
          </p:cNvPicPr>
          <p:nvPr/>
        </p:nvPicPr>
        <p:blipFill>
          <a:blip r:embed="rId14"/>
          <a:stretch>
            <a:fillRect/>
          </a:stretch>
        </p:blipFill>
        <p:spPr>
          <a:xfrm>
            <a:off x="7420134" y="1914275"/>
            <a:ext cx="506455" cy="594226"/>
          </a:xfrm>
          <a:prstGeom prst="rect">
            <a:avLst/>
          </a:prstGeom>
        </p:spPr>
      </p:pic>
      <p:pic>
        <p:nvPicPr>
          <p:cNvPr id="1026" name="Picture 2" descr="https://www.interreg-danube.eu/uploads/media/default/0001/40/thumb_39878_default_large.png"/>
          <p:cNvPicPr>
            <a:picLocks noChangeAspect="1" noChangeArrowheads="1"/>
          </p:cNvPicPr>
          <p:nvPr/>
        </p:nvPicPr>
        <p:blipFill rotWithShape="1">
          <a:blip r:embed="rId15">
            <a:extLst>
              <a:ext uri="{28A0092B-C50C-407E-A947-70E740481C1C}">
                <a14:useLocalDpi xmlns:a14="http://schemas.microsoft.com/office/drawing/2010/main" val="0"/>
              </a:ext>
            </a:extLst>
          </a:blip>
          <a:srcRect l="6296" t="24630" b="23889"/>
          <a:stretch/>
        </p:blipFill>
        <p:spPr bwMode="auto">
          <a:xfrm>
            <a:off x="521860" y="3328878"/>
            <a:ext cx="2665840" cy="976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561409"/>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Shape 1"/>
          <p:cNvSpPr txBox="1"/>
          <p:nvPr/>
        </p:nvSpPr>
        <p:spPr>
          <a:xfrm>
            <a:off x="1590675" y="427156"/>
            <a:ext cx="4095750" cy="584200"/>
          </a:xfrm>
          <a:prstGeom prst="rect">
            <a:avLst/>
          </a:prstGeom>
          <a:noFill/>
          <a:ln>
            <a:noFill/>
          </a:ln>
        </p:spPr>
        <p:txBody>
          <a:bodyPr anchor="ctr"/>
          <a:lstStyle/>
          <a:p>
            <a:pPr eaLnBrk="1" fontAlgn="auto" hangingPunct="1">
              <a:lnSpc>
                <a:spcPct val="90000"/>
              </a:lnSpc>
              <a:spcBef>
                <a:spcPts val="0"/>
              </a:spcBef>
              <a:spcAft>
                <a:spcPts val="0"/>
              </a:spcAft>
              <a:defRPr/>
            </a:pPr>
            <a:r>
              <a:rPr lang="hu-HU" sz="2400" b="1" spc="-1" dirty="0" err="1">
                <a:solidFill>
                  <a:srgbClr val="000000"/>
                </a:solidFill>
                <a:latin typeface="Calibri"/>
                <a:ea typeface="+mn-ea"/>
                <a:cs typeface="+mn-cs"/>
              </a:rPr>
              <a:t>Social</a:t>
            </a:r>
            <a:r>
              <a:rPr lang="hu-HU" sz="2400" b="1" spc="-1" dirty="0">
                <a:solidFill>
                  <a:srgbClr val="000000"/>
                </a:solidFill>
                <a:latin typeface="Calibri"/>
                <a:ea typeface="+mn-ea"/>
                <a:cs typeface="+mn-cs"/>
              </a:rPr>
              <a:t> </a:t>
            </a:r>
            <a:r>
              <a:rPr lang="hu-HU" sz="2400" b="1" spc="-1" dirty="0" err="1">
                <a:solidFill>
                  <a:srgbClr val="000000"/>
                </a:solidFill>
                <a:latin typeface="Calibri"/>
                <a:ea typeface="+mn-ea"/>
                <a:cs typeface="+mn-cs"/>
              </a:rPr>
              <a:t>Innovation</a:t>
            </a:r>
            <a:r>
              <a:rPr lang="hu-HU" sz="2400" b="1" spc="-1" dirty="0">
                <a:solidFill>
                  <a:srgbClr val="000000"/>
                </a:solidFill>
                <a:latin typeface="Calibri"/>
                <a:ea typeface="+mn-ea"/>
                <a:cs typeface="+mn-cs"/>
              </a:rPr>
              <a:t> Plus (SI Plus)</a:t>
            </a:r>
          </a:p>
        </p:txBody>
      </p:sp>
      <p:sp>
        <p:nvSpPr>
          <p:cNvPr id="53" name="TextShape 3"/>
          <p:cNvSpPr txBox="1"/>
          <p:nvPr/>
        </p:nvSpPr>
        <p:spPr>
          <a:xfrm>
            <a:off x="406400" y="5973763"/>
            <a:ext cx="10933113" cy="914400"/>
          </a:xfrm>
          <a:prstGeom prst="rect">
            <a:avLst/>
          </a:prstGeom>
          <a:noFill/>
          <a:ln>
            <a:noFill/>
          </a:ln>
        </p:spPr>
        <p:txBody>
          <a:bodyPr anchor="ctr"/>
          <a:lstStyle/>
          <a:p>
            <a:pPr eaLnBrk="1" fontAlgn="auto" hangingPunct="1">
              <a:spcBef>
                <a:spcPts val="0"/>
              </a:spcBef>
              <a:spcAft>
                <a:spcPts val="0"/>
              </a:spcAft>
              <a:defRPr/>
            </a:pPr>
            <a:endParaRPr lang="hu-HU" sz="1200" spc="-1" dirty="0">
              <a:latin typeface="Times New Roman"/>
              <a:ea typeface="+mn-ea"/>
              <a:cs typeface="+mn-cs"/>
            </a:endParaRPr>
          </a:p>
        </p:txBody>
      </p:sp>
      <p:sp>
        <p:nvSpPr>
          <p:cNvPr id="56" name="CustomShape 4"/>
          <p:cNvSpPr/>
          <p:nvPr/>
        </p:nvSpPr>
        <p:spPr>
          <a:xfrm flipV="1">
            <a:off x="-84138" y="-255588"/>
            <a:ext cx="12276138" cy="628651"/>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482725" y="-3175"/>
            <a:ext cx="9142413" cy="549275"/>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eaLnBrk="1" fontAlgn="auto" hangingPunct="1">
              <a:spcBef>
                <a:spcPts val="0"/>
              </a:spcBef>
              <a:spcAft>
                <a:spcPts val="0"/>
              </a:spcAft>
              <a:defRPr/>
            </a:pPr>
            <a:r>
              <a:rPr lang="hu-HU" b="1" spc="-1" dirty="0" err="1">
                <a:solidFill>
                  <a:srgbClr val="BC3C3D"/>
                </a:solidFill>
                <a:latin typeface="Calibri"/>
                <a:ea typeface="Times New Roman"/>
              </a:rPr>
              <a:t>Social</a:t>
            </a:r>
            <a:r>
              <a:rPr lang="hu-HU" b="1" spc="-1" dirty="0">
                <a:solidFill>
                  <a:srgbClr val="BC3C3D"/>
                </a:solidFill>
                <a:latin typeface="Calibri"/>
                <a:ea typeface="Times New Roman"/>
              </a:rPr>
              <a:t> </a:t>
            </a:r>
            <a:r>
              <a:rPr lang="hu-HU" b="1" spc="-1" dirty="0" err="1">
                <a:solidFill>
                  <a:srgbClr val="BC3C3D"/>
                </a:solidFill>
                <a:latin typeface="Calibri"/>
                <a:ea typeface="Times New Roman"/>
              </a:rPr>
              <a:t>Innovation</a:t>
            </a:r>
            <a:r>
              <a:rPr lang="hu-HU" b="1" spc="-1" dirty="0">
                <a:solidFill>
                  <a:srgbClr val="BC3C3D"/>
                </a:solidFill>
                <a:latin typeface="Calibri"/>
                <a:ea typeface="Times New Roman"/>
              </a:rPr>
              <a:t> Plus (SI PLUS) projekt</a:t>
            </a:r>
            <a:endParaRPr lang="hu-HU" spc="-1" dirty="0">
              <a:solidFill>
                <a:srgbClr val="BC3C3D"/>
              </a:solidFill>
            </a:endParaRPr>
          </a:p>
        </p:txBody>
      </p:sp>
      <p:grpSp>
        <p:nvGrpSpPr>
          <p:cNvPr id="19462" name="Csoportba foglalás 11"/>
          <p:cNvGrpSpPr>
            <a:grpSpLocks/>
          </p:cNvGrpSpPr>
          <p:nvPr/>
        </p:nvGrpSpPr>
        <p:grpSpPr bwMode="auto">
          <a:xfrm>
            <a:off x="587375" y="5753100"/>
            <a:ext cx="10933113" cy="1104900"/>
            <a:chOff x="330080" y="5540620"/>
            <a:chExt cx="10933200" cy="1104800"/>
          </a:xfrm>
        </p:grpSpPr>
        <p:sp>
          <p:nvSpPr>
            <p:cNvPr id="13" name="TextShape 3"/>
            <p:cNvSpPr txBox="1"/>
            <p:nvPr/>
          </p:nvSpPr>
          <p:spPr>
            <a:xfrm>
              <a:off x="330080" y="5731103"/>
              <a:ext cx="10933200" cy="914317"/>
            </a:xfrm>
            <a:prstGeom prst="rect">
              <a:avLst/>
            </a:prstGeom>
            <a:noFill/>
            <a:ln>
              <a:noFill/>
            </a:ln>
          </p:spPr>
          <p:txBody>
            <a:bodyPr anchor="ctr"/>
            <a:lstStyle/>
            <a:p>
              <a:pPr eaLnBrk="1" fontAlgn="auto" hangingPunct="1">
                <a:spcBef>
                  <a:spcPts val="0"/>
                </a:spcBef>
                <a:spcAft>
                  <a:spcPts val="0"/>
                </a:spcAft>
                <a:defRPr/>
              </a:pPr>
              <a:fld id="{0DA1D17F-605D-43C0-AC10-93437ABE0501}" type="datetime1">
                <a:rPr lang="hu-HU" sz="1200" b="1" spc="-1">
                  <a:solidFill>
                    <a:srgbClr val="8B8B8B"/>
                  </a:solidFill>
                  <a:latin typeface="Calibri"/>
                  <a:ea typeface="+mn-ea"/>
                  <a:cs typeface="+mn-cs"/>
                </a:rPr>
                <a:pPr eaLnBrk="1" fontAlgn="auto" hangingPunct="1">
                  <a:spcBef>
                    <a:spcPts val="0"/>
                  </a:spcBef>
                  <a:spcAft>
                    <a:spcPts val="0"/>
                  </a:spcAft>
                  <a:defRPr/>
                </a:pPr>
                <a:t>2022. 06. 29.</a:t>
              </a:fld>
              <a:endParaRPr lang="hu-HU" sz="1200" spc="-1" dirty="0">
                <a:latin typeface="Times New Roman"/>
                <a:ea typeface="+mn-ea"/>
                <a:cs typeface="+mn-cs"/>
              </a:endParaRPr>
            </a:p>
          </p:txBody>
        </p:sp>
        <p:pic>
          <p:nvPicPr>
            <p:cNvPr id="19479"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0640" y="5824440"/>
              <a:ext cx="1275840" cy="72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0" name="Kép 3"/>
            <p:cNvPicPr>
              <a:picLocks noChangeAspect="1" noChangeArrowheads="1"/>
            </p:cNvPicPr>
            <p:nvPr/>
          </p:nvPicPr>
          <p:blipFill>
            <a:blip r:embed="rId3">
              <a:extLst>
                <a:ext uri="{28A0092B-C50C-407E-A947-70E740481C1C}">
                  <a14:useLocalDpi xmlns:a14="http://schemas.microsoft.com/office/drawing/2010/main" val="0"/>
                </a:ext>
              </a:extLst>
            </a:blip>
            <a:srcRect l="8434" t="12186" r="8112" b="11417"/>
            <a:stretch>
              <a:fillRect/>
            </a:stretch>
          </p:blipFill>
          <p:spPr bwMode="auto">
            <a:xfrm>
              <a:off x="5198360" y="5540620"/>
              <a:ext cx="1196640" cy="102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1" name="Ké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40" y="5813820"/>
              <a:ext cx="1806840" cy="74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63"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313" y="271462"/>
            <a:ext cx="14398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églalap 1"/>
          <p:cNvSpPr/>
          <p:nvPr/>
        </p:nvSpPr>
        <p:spPr>
          <a:xfrm>
            <a:off x="0" y="1357313"/>
            <a:ext cx="2722563" cy="4238625"/>
          </a:xfrm>
          <a:prstGeom prst="rect">
            <a:avLst/>
          </a:prstGeom>
          <a:solidFill>
            <a:srgbClr val="BC3C3D"/>
          </a:solidFill>
          <a:ln>
            <a:solidFill>
              <a:srgbClr val="BA35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hu-HU" dirty="0" err="1" smtClean="0">
                <a:latin typeface="Calibri" panose="020F0502020204030204" pitchFamily="34" charset="0"/>
                <a:cs typeface="Calibri" panose="020F0502020204030204" pitchFamily="34" charset="0"/>
              </a:rPr>
              <a:t>Implementation</a:t>
            </a:r>
            <a:r>
              <a:rPr lang="hu-HU" dirty="0" smtClean="0">
                <a:latin typeface="Calibri" panose="020F0502020204030204" pitchFamily="34" charset="0"/>
                <a:cs typeface="Calibri" panose="020F0502020204030204" pitchFamily="34" charset="0"/>
              </a:rPr>
              <a:t>: 1.5.2021</a:t>
            </a:r>
            <a:r>
              <a:rPr lang="hu-HU" dirty="0">
                <a:latin typeface="Calibri" panose="020F0502020204030204" pitchFamily="34" charset="0"/>
                <a:cs typeface="Calibri" panose="020F0502020204030204" pitchFamily="34" charset="0"/>
              </a:rPr>
              <a:t>. </a:t>
            </a:r>
            <a:r>
              <a:rPr lang="hu-HU" dirty="0" smtClean="0">
                <a:latin typeface="Calibri" panose="020F0502020204030204" pitchFamily="34" charset="0"/>
                <a:cs typeface="Calibri" panose="020F0502020204030204" pitchFamily="34" charset="0"/>
              </a:rPr>
              <a:t>– 30.4.2023.</a:t>
            </a:r>
            <a:endParaRPr lang="hu-HU"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endParaRPr lang="hu-HU"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dirty="0" smtClean="0">
                <a:latin typeface="Calibri" panose="020F0502020204030204" pitchFamily="34" charset="0"/>
                <a:cs typeface="Calibri" panose="020F0502020204030204" pitchFamily="34" charset="0"/>
              </a:rPr>
              <a:t>Partner </a:t>
            </a:r>
            <a:r>
              <a:rPr lang="hu-HU" dirty="0" err="1" smtClean="0">
                <a:latin typeface="Calibri" panose="020F0502020204030204" pitchFamily="34" charset="0"/>
                <a:cs typeface="Calibri" panose="020F0502020204030204" pitchFamily="34" charset="0"/>
              </a:rPr>
              <a:t>countries</a:t>
            </a:r>
            <a:r>
              <a:rPr lang="hu-HU" dirty="0" smtClean="0">
                <a:latin typeface="Calibri" panose="020F0502020204030204" pitchFamily="34" charset="0"/>
                <a:cs typeface="Calibri" panose="020F0502020204030204" pitchFamily="34" charset="0"/>
              </a:rPr>
              <a:t>: </a:t>
            </a:r>
            <a:r>
              <a:rPr lang="hu-HU" dirty="0">
                <a:latin typeface="Calibri" panose="020F0502020204030204" pitchFamily="34" charset="0"/>
                <a:cs typeface="Calibri" panose="020F0502020204030204" pitchFamily="34" charset="0"/>
              </a:rPr>
              <a:t>AT, HU, BG, SK</a:t>
            </a:r>
            <a:endParaRPr lang="fr-F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endParaRPr lang="hu-HU"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dirty="0" err="1" smtClean="0">
                <a:latin typeface="Calibri" panose="020F0502020204030204" pitchFamily="34" charset="0"/>
                <a:cs typeface="Calibri" panose="020F0502020204030204" pitchFamily="34" charset="0"/>
              </a:rPr>
              <a:t>Sources</a:t>
            </a:r>
            <a:r>
              <a:rPr lang="hu-HU" dirty="0" smtClean="0">
                <a:latin typeface="Calibri" panose="020F0502020204030204" pitchFamily="34" charset="0"/>
                <a:cs typeface="Calibri" panose="020F0502020204030204" pitchFamily="34" charset="0"/>
              </a:rPr>
              <a:t>: </a:t>
            </a:r>
            <a:r>
              <a:rPr lang="hu-HU" dirty="0" err="1">
                <a:latin typeface="Calibri" panose="020F0502020204030204" pitchFamily="34" charset="0"/>
                <a:cs typeface="Calibri" panose="020F0502020204030204" pitchFamily="34" charset="0"/>
              </a:rPr>
              <a:t>EaSI</a:t>
            </a:r>
            <a:r>
              <a:rPr lang="hu-HU" dirty="0">
                <a:latin typeface="Calibri" panose="020F0502020204030204" pitchFamily="34" charset="0"/>
                <a:cs typeface="Calibri" panose="020F0502020204030204" pitchFamily="34" charset="0"/>
              </a:rPr>
              <a:t> 80%, </a:t>
            </a:r>
            <a:r>
              <a:rPr lang="hu-HU" dirty="0" err="1" smtClean="0">
                <a:latin typeface="Calibri" panose="020F0502020204030204" pitchFamily="34" charset="0"/>
                <a:cs typeface="Calibri" panose="020F0502020204030204" pitchFamily="34" charset="0"/>
              </a:rPr>
              <a:t>own</a:t>
            </a:r>
            <a:r>
              <a:rPr lang="hu-HU" dirty="0" smtClean="0">
                <a:latin typeface="Calibri" panose="020F0502020204030204" pitchFamily="34" charset="0"/>
                <a:cs typeface="Calibri" panose="020F0502020204030204" pitchFamily="34" charset="0"/>
              </a:rPr>
              <a:t> </a:t>
            </a:r>
            <a:r>
              <a:rPr lang="hu-HU" dirty="0" err="1" smtClean="0">
                <a:latin typeface="Calibri" panose="020F0502020204030204" pitchFamily="34" charset="0"/>
                <a:cs typeface="Calibri" panose="020F0502020204030204" pitchFamily="34" charset="0"/>
              </a:rPr>
              <a:t>contribution</a:t>
            </a:r>
            <a:r>
              <a:rPr lang="hu-HU" dirty="0" smtClean="0">
                <a:latin typeface="Calibri" panose="020F0502020204030204" pitchFamily="34" charset="0"/>
                <a:cs typeface="Calibri" panose="020F0502020204030204" pitchFamily="34" charset="0"/>
              </a:rPr>
              <a:t> </a:t>
            </a:r>
            <a:r>
              <a:rPr lang="hu-HU" dirty="0">
                <a:latin typeface="Calibri" panose="020F0502020204030204" pitchFamily="34" charset="0"/>
                <a:cs typeface="Calibri" panose="020F0502020204030204" pitchFamily="34" charset="0"/>
              </a:rPr>
              <a:t>20%</a:t>
            </a:r>
          </a:p>
          <a:p>
            <a:pPr marL="285750" indent="-285750">
              <a:buFont typeface="Arial" panose="020B0604020202020204" pitchFamily="34" charset="0"/>
              <a:buChar char="•"/>
              <a:defRPr/>
            </a:pPr>
            <a:endParaRPr lang="hu-HU"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dirty="0" err="1" smtClean="0">
                <a:latin typeface="Calibri" panose="020F0502020204030204" pitchFamily="34" charset="0"/>
                <a:cs typeface="Calibri" panose="020F0502020204030204" pitchFamily="34" charset="0"/>
              </a:rPr>
              <a:t>IFKA’s</a:t>
            </a:r>
            <a:r>
              <a:rPr lang="hu-HU" dirty="0" smtClean="0">
                <a:latin typeface="Calibri" panose="020F0502020204030204" pitchFamily="34" charset="0"/>
                <a:cs typeface="Calibri" panose="020F0502020204030204" pitchFamily="34" charset="0"/>
              </a:rPr>
              <a:t> </a:t>
            </a:r>
            <a:r>
              <a:rPr lang="hu-HU" dirty="0" err="1" smtClean="0">
                <a:latin typeface="Calibri" panose="020F0502020204030204" pitchFamily="34" charset="0"/>
                <a:cs typeface="Calibri" panose="020F0502020204030204" pitchFamily="34" charset="0"/>
              </a:rPr>
              <a:t>role</a:t>
            </a:r>
            <a:r>
              <a:rPr lang="hu-HU" dirty="0" smtClean="0">
                <a:latin typeface="Calibri" panose="020F0502020204030204" pitchFamily="34" charset="0"/>
                <a:cs typeface="Calibri" panose="020F0502020204030204" pitchFamily="34" charset="0"/>
              </a:rPr>
              <a:t>: </a:t>
            </a:r>
            <a:r>
              <a:rPr lang="hu-HU" dirty="0">
                <a:latin typeface="Calibri" panose="020F0502020204030204" pitchFamily="34" charset="0"/>
                <a:cs typeface="Calibri" panose="020F0502020204030204" pitchFamily="34" charset="0"/>
              </a:rPr>
              <a:t>partner + </a:t>
            </a:r>
            <a:r>
              <a:rPr lang="hu-HU" dirty="0" smtClean="0">
                <a:latin typeface="Calibri" panose="020F0502020204030204" pitchFamily="34" charset="0"/>
                <a:cs typeface="Calibri" panose="020F0502020204030204" pitchFamily="34" charset="0"/>
              </a:rPr>
              <a:t>WP lead </a:t>
            </a:r>
            <a:r>
              <a:rPr lang="hu-HU" dirty="0">
                <a:latin typeface="Calibri" panose="020F0502020204030204" pitchFamily="34" charset="0"/>
                <a:cs typeface="Calibri" panose="020F0502020204030204" pitchFamily="34" charset="0"/>
              </a:rPr>
              <a:t>(WP 3 – </a:t>
            </a:r>
            <a:r>
              <a:rPr lang="hu-HU" dirty="0" err="1">
                <a:latin typeface="Calibri" panose="020F0502020204030204" pitchFamily="34" charset="0"/>
                <a:cs typeface="Calibri" panose="020F0502020204030204" pitchFamily="34" charset="0"/>
              </a:rPr>
              <a:t>Transnational</a:t>
            </a:r>
            <a:r>
              <a:rPr lang="hu-HU" dirty="0">
                <a:latin typeface="Calibri" panose="020F0502020204030204" pitchFamily="34" charset="0"/>
                <a:cs typeface="Calibri" panose="020F0502020204030204" pitchFamily="34" charset="0"/>
              </a:rPr>
              <a:t> </a:t>
            </a:r>
            <a:r>
              <a:rPr lang="hu-HU" dirty="0" err="1">
                <a:latin typeface="Calibri" panose="020F0502020204030204" pitchFamily="34" charset="0"/>
                <a:cs typeface="Calibri" panose="020F0502020204030204" pitchFamily="34" charset="0"/>
              </a:rPr>
              <a:t>cooperation</a:t>
            </a:r>
            <a:r>
              <a:rPr lang="hu-HU" dirty="0">
                <a:latin typeface="Calibri" panose="020F0502020204030204" pitchFamily="34" charset="0"/>
                <a:cs typeface="Calibri" panose="020F0502020204030204" pitchFamily="34" charset="0"/>
              </a:rPr>
              <a:t>)</a:t>
            </a:r>
            <a:endParaRPr lang="en-GB" dirty="0">
              <a:latin typeface="Calibri" panose="020F0502020204030204" pitchFamily="34" charset="0"/>
              <a:cs typeface="Calibri" panose="020F0502020204030204" pitchFamily="34" charset="0"/>
            </a:endParaRPr>
          </a:p>
        </p:txBody>
      </p:sp>
      <p:graphicFrame>
        <p:nvGraphicFramePr>
          <p:cNvPr id="27" name="Táblázat 26"/>
          <p:cNvGraphicFramePr>
            <a:graphicFrameLocks noGrp="1"/>
          </p:cNvGraphicFramePr>
          <p:nvPr>
            <p:extLst>
              <p:ext uri="{D42A27DB-BD31-4B8C-83A1-F6EECF244321}">
                <p14:modId xmlns:p14="http://schemas.microsoft.com/office/powerpoint/2010/main" val="3411662085"/>
              </p:ext>
            </p:extLst>
          </p:nvPr>
        </p:nvGraphicFramePr>
        <p:xfrm>
          <a:off x="2954536" y="956645"/>
          <a:ext cx="9058852" cy="4576847"/>
        </p:xfrm>
        <a:graphic>
          <a:graphicData uri="http://schemas.openxmlformats.org/drawingml/2006/table">
            <a:tbl>
              <a:tblPr bandRow="1" bandCol="1"/>
              <a:tblGrid>
                <a:gridCol w="969764">
                  <a:extLst>
                    <a:ext uri="{9D8B030D-6E8A-4147-A177-3AD203B41FA5}">
                      <a16:colId xmlns:a16="http://schemas.microsoft.com/office/drawing/2014/main" val="2459076160"/>
                    </a:ext>
                  </a:extLst>
                </a:gridCol>
                <a:gridCol w="1365204">
                  <a:extLst>
                    <a:ext uri="{9D8B030D-6E8A-4147-A177-3AD203B41FA5}">
                      <a16:colId xmlns:a16="http://schemas.microsoft.com/office/drawing/2014/main" val="3661822259"/>
                    </a:ext>
                  </a:extLst>
                </a:gridCol>
                <a:gridCol w="6723884">
                  <a:extLst>
                    <a:ext uri="{9D8B030D-6E8A-4147-A177-3AD203B41FA5}">
                      <a16:colId xmlns:a16="http://schemas.microsoft.com/office/drawing/2014/main" val="2692584940"/>
                    </a:ext>
                  </a:extLst>
                </a:gridCol>
              </a:tblGrid>
              <a:tr h="370653">
                <a:tc gridSpan="3">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r>
                        <a:rPr lang="fr-FR" sz="1800" b="1" kern="1200" dirty="0" smtClean="0">
                          <a:solidFill>
                            <a:schemeClr val="tx1"/>
                          </a:solidFill>
                          <a:effectLst/>
                          <a:latin typeface="Calibri" panose="020F0502020204030204" pitchFamily="34" charset="0"/>
                          <a:ea typeface="+mn-ea"/>
                          <a:cs typeface="Calibri" panose="020F0502020204030204" pitchFamily="34" charset="0"/>
                        </a:rPr>
                        <a:t>Social Innovation Plus – Competence Centres </a:t>
                      </a:r>
                      <a:r>
                        <a:rPr lang="hu-HU" sz="1800" b="1" kern="1200" dirty="0" smtClean="0">
                          <a:solidFill>
                            <a:schemeClr val="tx1"/>
                          </a:solidFill>
                          <a:effectLst/>
                          <a:latin typeface="Calibri" panose="020F0502020204030204" pitchFamily="34" charset="0"/>
                          <a:ea typeface="+mn-ea"/>
                          <a:cs typeface="Calibri" panose="020F0502020204030204" pitchFamily="34" charset="0"/>
                        </a:rPr>
                        <a:t>-</a:t>
                      </a:r>
                      <a:r>
                        <a:rPr lang="hu-HU" sz="1800" b="1" kern="1200" baseline="0" dirty="0" smtClean="0">
                          <a:solidFill>
                            <a:schemeClr val="tx1"/>
                          </a:solidFill>
                          <a:effectLst/>
                          <a:latin typeface="Calibri" panose="020F0502020204030204" pitchFamily="34" charset="0"/>
                          <a:ea typeface="+mn-ea"/>
                          <a:cs typeface="Calibri" panose="020F0502020204030204" pitchFamily="34" charset="0"/>
                        </a:rPr>
                        <a:t> </a:t>
                      </a:r>
                      <a:r>
                        <a:rPr lang="fr-FR" sz="1800" b="1" kern="1200" dirty="0" smtClean="0">
                          <a:solidFill>
                            <a:schemeClr val="tx1"/>
                          </a:solidFill>
                          <a:effectLst/>
                          <a:latin typeface="Calibri" panose="020F0502020204030204" pitchFamily="34" charset="0"/>
                          <a:ea typeface="+mn-ea"/>
                          <a:cs typeface="Calibri" panose="020F0502020204030204" pitchFamily="34" charset="0"/>
                        </a:rPr>
                        <a:t>SI PLUS</a:t>
                      </a:r>
                      <a:endParaRPr lang="en-GB" sz="1800" b="1" dirty="0">
                        <a:latin typeface="Calibri" panose="020F0502020204030204" pitchFamily="34" charset="0"/>
                        <a:cs typeface="Calibri" panose="020F0502020204030204" pitchFamily="34" charset="0"/>
                      </a:endParaRPr>
                    </a:p>
                  </a:txBody>
                  <a:tcPr marL="91442" marR="91442" marT="45697" marB="45697">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044884257"/>
                  </a:ext>
                </a:extLst>
              </a:tr>
              <a:tr h="3931472">
                <a:tc>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endParaRPr lang="hu-HU" sz="1800" dirty="0" smtClean="0">
                        <a:latin typeface="Calibri" panose="020F0502020204030204" pitchFamily="34" charset="0"/>
                        <a:cs typeface="Calibri" panose="020F0502020204030204" pitchFamily="34" charset="0"/>
                      </a:endParaRPr>
                    </a:p>
                    <a:p>
                      <a:endParaRPr lang="hu-HU" sz="1800" dirty="0" smtClean="0">
                        <a:latin typeface="Calibri" panose="020F0502020204030204" pitchFamily="34" charset="0"/>
                        <a:cs typeface="Calibri" panose="020F0502020204030204" pitchFamily="34" charset="0"/>
                      </a:endParaRPr>
                    </a:p>
                    <a:p>
                      <a:endParaRPr lang="hu-HU" sz="1800" dirty="0" smtClean="0">
                        <a:latin typeface="Calibri" panose="020F0502020204030204" pitchFamily="34" charset="0"/>
                        <a:cs typeface="Calibri" panose="020F0502020204030204" pitchFamily="34" charset="0"/>
                      </a:endParaRPr>
                    </a:p>
                    <a:p>
                      <a:endParaRPr lang="en-GB" sz="1800" dirty="0">
                        <a:latin typeface="Calibri" panose="020F0502020204030204" pitchFamily="34" charset="0"/>
                        <a:cs typeface="Calibri" panose="020F0502020204030204" pitchFamily="34" charset="0"/>
                      </a:endParaRPr>
                    </a:p>
                  </a:txBody>
                  <a:tcPr marL="91442" marR="91442" marT="45697" marB="45697">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pPr marL="0" indent="0" algn="ctr"/>
                      <a:r>
                        <a:rPr lang="hu-HU" sz="1800" b="1" dirty="0" err="1" smtClean="0">
                          <a:latin typeface="Calibri" panose="020F0502020204030204" pitchFamily="34" charset="0"/>
                          <a:cs typeface="Calibri" panose="020F0502020204030204" pitchFamily="34" charset="0"/>
                        </a:rPr>
                        <a:t>Objectives</a:t>
                      </a:r>
                      <a:endParaRPr lang="en-GB" sz="1800" b="1" dirty="0">
                        <a:latin typeface="Calibri" panose="020F0502020204030204" pitchFamily="34" charset="0"/>
                        <a:cs typeface="Calibri" panose="020F0502020204030204" pitchFamily="34" charset="0"/>
                      </a:endParaRPr>
                    </a:p>
                  </a:txBody>
                  <a:tcPr marL="91442" marR="91442" marT="45697" marB="45697" anchor="ctr">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pPr marL="285750" indent="-285750" algn="just">
                        <a:buFont typeface="Arial" panose="020B0604020202020204" pitchFamily="34" charset="0"/>
                        <a:buChar char="•"/>
                      </a:pPr>
                      <a:r>
                        <a:rPr lang="hu-HU" sz="1800" b="1" noProof="0" dirty="0" smtClean="0">
                          <a:latin typeface="Calibri" panose="020F0502020204030204" pitchFamily="34" charset="0"/>
                          <a:cs typeface="Calibri" panose="020F0502020204030204" pitchFamily="34" charset="0"/>
                        </a:rPr>
                        <a:t>S</a:t>
                      </a:r>
                      <a:r>
                        <a:rPr lang="en-GB" sz="1800" b="1" noProof="0" dirty="0" err="1" smtClean="0">
                          <a:latin typeface="Calibri" panose="020F0502020204030204" pitchFamily="34" charset="0"/>
                          <a:cs typeface="Calibri" panose="020F0502020204030204" pitchFamily="34" charset="0"/>
                        </a:rPr>
                        <a:t>ynthetization</a:t>
                      </a:r>
                      <a:r>
                        <a:rPr lang="en-US" sz="1800" b="1" baseline="0" noProof="0" dirty="0" smtClean="0">
                          <a:latin typeface="Calibri" panose="020F0502020204030204" pitchFamily="34" charset="0"/>
                          <a:cs typeface="Calibri" panose="020F0502020204030204" pitchFamily="34" charset="0"/>
                        </a:rPr>
                        <a:t> </a:t>
                      </a:r>
                      <a:r>
                        <a:rPr lang="en-US" sz="1800" b="0" baseline="0" noProof="0" dirty="0" smtClean="0">
                          <a:latin typeface="Calibri" panose="020F0502020204030204" pitchFamily="34" charset="0"/>
                          <a:cs typeface="Calibri" panose="020F0502020204030204" pitchFamily="34" charset="0"/>
                        </a:rPr>
                        <a:t>of </a:t>
                      </a:r>
                      <a:r>
                        <a:rPr lang="hu-HU" sz="1800" b="0" baseline="0" noProof="0" dirty="0" err="1" smtClean="0">
                          <a:latin typeface="Calibri" panose="020F0502020204030204" pitchFamily="34" charset="0"/>
                          <a:cs typeface="Calibri" panose="020F0502020204030204" pitchFamily="34" charset="0"/>
                        </a:rPr>
                        <a:t>national</a:t>
                      </a:r>
                      <a:r>
                        <a:rPr lang="hu-HU" sz="1800" b="0" baseline="0" noProof="0" dirty="0" smtClean="0">
                          <a:latin typeface="Calibri" panose="020F0502020204030204" pitchFamily="34" charset="0"/>
                          <a:cs typeface="Calibri" panose="020F0502020204030204" pitchFamily="34" charset="0"/>
                        </a:rPr>
                        <a:t>/</a:t>
                      </a:r>
                      <a:r>
                        <a:rPr lang="hu-HU" sz="1800" b="0" baseline="0" noProof="0" dirty="0" err="1" smtClean="0">
                          <a:latin typeface="Calibri" panose="020F0502020204030204" pitchFamily="34" charset="0"/>
                          <a:cs typeface="Calibri" panose="020F0502020204030204" pitchFamily="34" charset="0"/>
                        </a:rPr>
                        <a:t>regional</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level</a:t>
                      </a:r>
                      <a:r>
                        <a:rPr lang="hu-HU" sz="1800" b="0"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social</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innovation</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development</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experiences</a:t>
                      </a:r>
                      <a:r>
                        <a:rPr lang="hu-HU" sz="1800" b="1" baseline="0" noProof="0" dirty="0" smtClean="0">
                          <a:latin typeface="Calibri" panose="020F0502020204030204" pitchFamily="34" charset="0"/>
                          <a:cs typeface="Calibri" panose="020F0502020204030204" pitchFamily="34" charset="0"/>
                        </a:rPr>
                        <a:t> and </a:t>
                      </a:r>
                      <a:r>
                        <a:rPr lang="hu-HU" sz="1800" b="1" baseline="0" noProof="0" dirty="0" err="1" smtClean="0">
                          <a:latin typeface="Calibri" panose="020F0502020204030204" pitchFamily="34" charset="0"/>
                          <a:cs typeface="Calibri" panose="020F0502020204030204" pitchFamily="34" charset="0"/>
                        </a:rPr>
                        <a:t>practices</a:t>
                      </a:r>
                      <a:r>
                        <a:rPr lang="hu-HU" sz="1800" b="1" baseline="0" noProof="0" dirty="0" smtClean="0">
                          <a:latin typeface="Calibri" panose="020F0502020204030204" pitchFamily="34" charset="0"/>
                          <a:cs typeface="Calibri" panose="020F0502020204030204" pitchFamily="34" charset="0"/>
                        </a:rPr>
                        <a:t> </a:t>
                      </a:r>
                      <a:r>
                        <a:rPr lang="hu-HU" sz="1800" b="0" baseline="0" noProof="0" dirty="0" smtClean="0">
                          <a:latin typeface="Calibri" panose="020F0502020204030204" pitchFamily="34" charset="0"/>
                          <a:cs typeface="Calibri" panose="020F0502020204030204" pitchFamily="34" charset="0"/>
                        </a:rPr>
                        <a:t>of </a:t>
                      </a:r>
                      <a:r>
                        <a:rPr lang="hu-HU" sz="1800" b="0" baseline="0" noProof="0" dirty="0" err="1" smtClean="0">
                          <a:latin typeface="Calibri" panose="020F0502020204030204" pitchFamily="34" charset="0"/>
                          <a:cs typeface="Calibri" panose="020F0502020204030204" pitchFamily="34" charset="0"/>
                        </a:rPr>
                        <a:t>the</a:t>
                      </a:r>
                      <a:r>
                        <a:rPr lang="hu-HU" sz="1800" b="0" baseline="0" noProof="0" dirty="0" smtClean="0">
                          <a:latin typeface="Calibri" panose="020F0502020204030204" pitchFamily="34" charset="0"/>
                          <a:cs typeface="Calibri" panose="020F0502020204030204" pitchFamily="34" charset="0"/>
                        </a:rPr>
                        <a:t> partner </a:t>
                      </a:r>
                      <a:r>
                        <a:rPr lang="en-GB" sz="1800" b="0" baseline="0" noProof="0" dirty="0" smtClean="0">
                          <a:latin typeface="Calibri" panose="020F0502020204030204" pitchFamily="34" charset="0"/>
                          <a:cs typeface="Calibri" panose="020F0502020204030204" pitchFamily="34" charset="0"/>
                        </a:rPr>
                        <a:t>organisations</a:t>
                      </a:r>
                      <a:r>
                        <a:rPr lang="hu-HU" sz="1800" b="0" baseline="0" noProof="0" dirty="0" smtClean="0">
                          <a:latin typeface="Calibri" panose="020F0502020204030204" pitchFamily="34" charset="0"/>
                          <a:cs typeface="Calibri" panose="020F0502020204030204" pitchFamily="34" charset="0"/>
                        </a:rPr>
                        <a:t>. </a:t>
                      </a:r>
                      <a:endParaRPr lang="en-US" sz="1800" b="1" baseline="0" noProof="0" dirty="0" smtClean="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hu-HU" sz="1800" b="0" noProof="0" dirty="0" smtClean="0">
                          <a:latin typeface="Calibri" panose="020F0502020204030204" pitchFamily="34" charset="0"/>
                          <a:cs typeface="Calibri" panose="020F0502020204030204" pitchFamily="34" charset="0"/>
                        </a:rPr>
                        <a:t>Establishment</a:t>
                      </a:r>
                      <a:r>
                        <a:rPr lang="hu-HU" sz="1800" b="0" baseline="0" noProof="0" dirty="0" smtClean="0">
                          <a:latin typeface="Calibri" panose="020F0502020204030204" pitchFamily="34" charset="0"/>
                          <a:cs typeface="Calibri" panose="020F0502020204030204" pitchFamily="34" charset="0"/>
                        </a:rPr>
                        <a:t> of </a:t>
                      </a:r>
                      <a:r>
                        <a:rPr lang="hu-HU" sz="1800" b="1" baseline="0" noProof="0" dirty="0" err="1" smtClean="0">
                          <a:latin typeface="Calibri" panose="020F0502020204030204" pitchFamily="34" charset="0"/>
                          <a:cs typeface="Calibri" panose="020F0502020204030204" pitchFamily="34" charset="0"/>
                        </a:rPr>
                        <a:t>social</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innvation</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competence</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centres</a:t>
                      </a:r>
                      <a:r>
                        <a:rPr lang="hu-HU" sz="1800" b="1" baseline="0" noProof="0" dirty="0" smtClean="0">
                          <a:latin typeface="Calibri" panose="020F0502020204030204" pitchFamily="34" charset="0"/>
                          <a:cs typeface="Calibri" panose="020F0502020204030204" pitchFamily="34" charset="0"/>
                        </a:rPr>
                        <a:t> </a:t>
                      </a:r>
                      <a:r>
                        <a:rPr lang="hu-HU" sz="1800" b="0" baseline="0" noProof="0" dirty="0" smtClean="0">
                          <a:latin typeface="Calibri" panose="020F0502020204030204" pitchFamily="34" charset="0"/>
                          <a:cs typeface="Calibri" panose="020F0502020204030204" pitchFamily="34" charset="0"/>
                        </a:rPr>
                        <a:t>in </a:t>
                      </a:r>
                      <a:r>
                        <a:rPr lang="hu-HU" sz="1800" b="0" baseline="0" noProof="0" dirty="0" err="1" smtClean="0">
                          <a:latin typeface="Calibri" panose="020F0502020204030204" pitchFamily="34" charset="0"/>
                          <a:cs typeface="Calibri" panose="020F0502020204030204" pitchFamily="34" charset="0"/>
                        </a:rPr>
                        <a:t>the</a:t>
                      </a:r>
                      <a:r>
                        <a:rPr lang="hu-HU" sz="1800" b="0" baseline="0" noProof="0" dirty="0" smtClean="0">
                          <a:latin typeface="Calibri" panose="020F0502020204030204" pitchFamily="34" charset="0"/>
                          <a:cs typeface="Calibri" panose="020F0502020204030204" pitchFamily="34" charset="0"/>
                        </a:rPr>
                        <a:t> partner </a:t>
                      </a:r>
                      <a:r>
                        <a:rPr lang="hu-HU" sz="1800" b="0" baseline="0" noProof="0" dirty="0" err="1" smtClean="0">
                          <a:latin typeface="Calibri" panose="020F0502020204030204" pitchFamily="34" charset="0"/>
                          <a:cs typeface="Calibri" panose="020F0502020204030204" pitchFamily="34" charset="0"/>
                        </a:rPr>
                        <a:t>countries</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based</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on</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the</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common</a:t>
                      </a:r>
                      <a:r>
                        <a:rPr lang="hu-HU" sz="1800" b="0" baseline="0" noProof="0" dirty="0" smtClean="0">
                          <a:latin typeface="Calibri" panose="020F0502020204030204" pitchFamily="34" charset="0"/>
                          <a:cs typeface="Calibri" panose="020F0502020204030204" pitchFamily="34" charset="0"/>
                        </a:rPr>
                        <a:t> and </a:t>
                      </a:r>
                      <a:r>
                        <a:rPr lang="hu-HU" sz="1800" b="0" baseline="0" noProof="0" dirty="0" err="1" smtClean="0">
                          <a:latin typeface="Calibri" panose="020F0502020204030204" pitchFamily="34" charset="0"/>
                          <a:cs typeface="Calibri" panose="020F0502020204030204" pitchFamily="34" charset="0"/>
                        </a:rPr>
                        <a:t>jointly</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elaborated</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fundamentals</a:t>
                      </a:r>
                      <a:r>
                        <a:rPr lang="hu-HU" sz="1800" b="0" baseline="0" noProof="0" dirty="0" smtClean="0">
                          <a:latin typeface="Calibri" panose="020F0502020204030204" pitchFamily="34" charset="0"/>
                          <a:cs typeface="Calibri" panose="020F0502020204030204" pitchFamily="34" charset="0"/>
                        </a:rPr>
                        <a:t>. </a:t>
                      </a:r>
                      <a:endParaRPr lang="en-US" sz="1800" noProof="0" dirty="0" smtClean="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hu-HU" sz="1800" noProof="0" dirty="0" err="1" smtClean="0">
                          <a:latin typeface="Calibri" panose="020F0502020204030204" pitchFamily="34" charset="0"/>
                          <a:cs typeface="Calibri" panose="020F0502020204030204" pitchFamily="34" charset="0"/>
                        </a:rPr>
                        <a:t>Based</a:t>
                      </a:r>
                      <a:r>
                        <a:rPr lang="hu-HU" sz="1800" noProof="0" dirty="0" smtClean="0">
                          <a:latin typeface="Calibri" panose="020F0502020204030204" pitchFamily="34" charset="0"/>
                          <a:cs typeface="Calibri" panose="020F0502020204030204" pitchFamily="34" charset="0"/>
                        </a:rPr>
                        <a:t> </a:t>
                      </a:r>
                      <a:r>
                        <a:rPr lang="hu-HU" sz="1800" noProof="0" dirty="0" err="1" smtClean="0">
                          <a:latin typeface="Calibri" panose="020F0502020204030204" pitchFamily="34" charset="0"/>
                          <a:cs typeface="Calibri" panose="020F0502020204030204" pitchFamily="34" charset="0"/>
                        </a:rPr>
                        <a:t>on</a:t>
                      </a:r>
                      <a:r>
                        <a:rPr lang="hu-HU" sz="1800" noProof="0" dirty="0" smtClean="0">
                          <a:latin typeface="Calibri" panose="020F0502020204030204" pitchFamily="34" charset="0"/>
                          <a:cs typeface="Calibri" panose="020F0502020204030204" pitchFamily="34" charset="0"/>
                        </a:rPr>
                        <a:t> </a:t>
                      </a:r>
                      <a:r>
                        <a:rPr lang="hu-HU" sz="1800" noProof="0" dirty="0" err="1" smtClean="0">
                          <a:latin typeface="Calibri" panose="020F0502020204030204" pitchFamily="34" charset="0"/>
                          <a:cs typeface="Calibri" panose="020F0502020204030204" pitchFamily="34" charset="0"/>
                        </a:rPr>
                        <a:t>the</a:t>
                      </a:r>
                      <a:r>
                        <a:rPr lang="hu-HU" sz="1800" noProof="0" dirty="0" smtClean="0">
                          <a:latin typeface="Calibri" panose="020F0502020204030204" pitchFamily="34" charset="0"/>
                          <a:cs typeface="Calibri" panose="020F0502020204030204" pitchFamily="34" charset="0"/>
                        </a:rPr>
                        <a:t> </a:t>
                      </a:r>
                      <a:r>
                        <a:rPr lang="hu-HU" sz="1800" noProof="0" dirty="0" err="1" smtClean="0">
                          <a:latin typeface="Calibri" panose="020F0502020204030204" pitchFamily="34" charset="0"/>
                          <a:cs typeface="Calibri" panose="020F0502020204030204" pitchFamily="34" charset="0"/>
                        </a:rPr>
                        <a:t>activities</a:t>
                      </a:r>
                      <a:r>
                        <a:rPr lang="hu-HU" sz="1800" noProof="0" dirty="0" smtClean="0">
                          <a:latin typeface="Calibri" panose="020F0502020204030204" pitchFamily="34" charset="0"/>
                          <a:cs typeface="Calibri" panose="020F0502020204030204" pitchFamily="34" charset="0"/>
                        </a:rPr>
                        <a:t> of </a:t>
                      </a:r>
                      <a:r>
                        <a:rPr lang="hu-HU" sz="1800" noProof="0" dirty="0" err="1" smtClean="0">
                          <a:latin typeface="Calibri" panose="020F0502020204030204" pitchFamily="34" charset="0"/>
                          <a:cs typeface="Calibri" panose="020F0502020204030204" pitchFamily="34" charset="0"/>
                        </a:rPr>
                        <a:t>the</a:t>
                      </a:r>
                      <a:r>
                        <a:rPr lang="hu-HU" sz="1800" noProof="0" dirty="0" smtClean="0">
                          <a:latin typeface="Calibri" panose="020F0502020204030204" pitchFamily="34" charset="0"/>
                          <a:cs typeface="Calibri" panose="020F0502020204030204" pitchFamily="34" charset="0"/>
                        </a:rPr>
                        <a:t> </a:t>
                      </a:r>
                      <a:r>
                        <a:rPr lang="hu-HU" sz="1800" noProof="0" dirty="0" err="1" smtClean="0">
                          <a:latin typeface="Calibri" panose="020F0502020204030204" pitchFamily="34" charset="0"/>
                          <a:cs typeface="Calibri" panose="020F0502020204030204" pitchFamily="34" charset="0"/>
                        </a:rPr>
                        <a:t>competence</a:t>
                      </a:r>
                      <a:r>
                        <a:rPr lang="hu-HU" sz="1800" noProof="0" dirty="0" smtClean="0">
                          <a:latin typeface="Calibri" panose="020F0502020204030204" pitchFamily="34" charset="0"/>
                          <a:cs typeface="Calibri" panose="020F0502020204030204" pitchFamily="34" charset="0"/>
                        </a:rPr>
                        <a:t> </a:t>
                      </a:r>
                      <a:r>
                        <a:rPr lang="hu-HU" sz="1800" noProof="0" dirty="0" err="1" smtClean="0">
                          <a:latin typeface="Calibri" panose="020F0502020204030204" pitchFamily="34" charset="0"/>
                          <a:cs typeface="Calibri" panose="020F0502020204030204" pitchFamily="34" charset="0"/>
                        </a:rPr>
                        <a:t>centres</a:t>
                      </a:r>
                      <a:r>
                        <a:rPr lang="hu-HU" sz="1800" noProof="0" dirty="0" smtClean="0">
                          <a:latin typeface="Calibri" panose="020F0502020204030204" pitchFamily="34" charset="0"/>
                          <a:cs typeface="Calibri" panose="020F0502020204030204" pitchFamily="34" charset="0"/>
                        </a:rPr>
                        <a:t>: </a:t>
                      </a:r>
                    </a:p>
                    <a:p>
                      <a:pPr marL="742950" lvl="1" indent="-285750" algn="just">
                        <a:buFont typeface="Arial" panose="020B0604020202020204" pitchFamily="34" charset="0"/>
                        <a:buChar char="•"/>
                      </a:pPr>
                      <a:r>
                        <a:rPr lang="hu-HU" sz="1800" b="1" noProof="0" dirty="0" err="1" smtClean="0">
                          <a:latin typeface="Calibri" panose="020F0502020204030204" pitchFamily="34" charset="0"/>
                          <a:cs typeface="Calibri" panose="020F0502020204030204" pitchFamily="34" charset="0"/>
                        </a:rPr>
                        <a:t>Mapping</a:t>
                      </a:r>
                      <a:r>
                        <a:rPr lang="hu-HU" sz="1800" noProof="0" dirty="0" smtClean="0">
                          <a:latin typeface="Calibri" panose="020F0502020204030204" pitchFamily="34" charset="0"/>
                          <a:cs typeface="Calibri" panose="020F0502020204030204" pitchFamily="34" charset="0"/>
                        </a:rPr>
                        <a:t> </a:t>
                      </a:r>
                      <a:r>
                        <a:rPr lang="hu-HU" sz="1800" noProof="0" dirty="0" err="1" smtClean="0">
                          <a:latin typeface="Calibri" panose="020F0502020204030204" pitchFamily="34" charset="0"/>
                          <a:cs typeface="Calibri" panose="020F0502020204030204" pitchFamily="34" charset="0"/>
                        </a:rPr>
                        <a:t>existing</a:t>
                      </a:r>
                      <a:r>
                        <a:rPr lang="hu-HU" sz="1800" baseline="0" noProof="0" dirty="0" smtClean="0">
                          <a:latin typeface="Calibri" panose="020F0502020204030204" pitchFamily="34" charset="0"/>
                          <a:cs typeface="Calibri" panose="020F0502020204030204" pitchFamily="34" charset="0"/>
                        </a:rPr>
                        <a:t> and </a:t>
                      </a:r>
                      <a:r>
                        <a:rPr lang="hu-HU" sz="1800" baseline="0" noProof="0" dirty="0" err="1" smtClean="0">
                          <a:latin typeface="Calibri" panose="020F0502020204030204" pitchFamily="34" charset="0"/>
                          <a:cs typeface="Calibri" panose="020F0502020204030204" pitchFamily="34" charset="0"/>
                        </a:rPr>
                        <a:t>operational</a:t>
                      </a:r>
                      <a:r>
                        <a:rPr lang="hu-HU" sz="1800"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social</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innovation</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structures</a:t>
                      </a:r>
                      <a:endParaRPr lang="en-US" sz="1800" b="1" baseline="0" noProof="0" dirty="0" smtClean="0">
                        <a:latin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pPr>
                      <a:r>
                        <a:rPr lang="hu-HU" sz="1800" b="0" baseline="0" noProof="0" dirty="0" err="1" smtClean="0">
                          <a:latin typeface="Calibri" panose="020F0502020204030204" pitchFamily="34" charset="0"/>
                          <a:cs typeface="Calibri" panose="020F0502020204030204" pitchFamily="34" charset="0"/>
                        </a:rPr>
                        <a:t>Supporting</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the</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elaboration</a:t>
                      </a:r>
                      <a:r>
                        <a:rPr lang="hu-HU" sz="1800" b="0" baseline="0" noProof="0" dirty="0" smtClean="0">
                          <a:latin typeface="Calibri" panose="020F0502020204030204" pitchFamily="34" charset="0"/>
                          <a:cs typeface="Calibri" panose="020F0502020204030204" pitchFamily="34" charset="0"/>
                        </a:rPr>
                        <a:t>, testing and </a:t>
                      </a:r>
                      <a:r>
                        <a:rPr lang="hu-HU" sz="1800" b="0" baseline="0" noProof="0" dirty="0" err="1" smtClean="0">
                          <a:latin typeface="Calibri" panose="020F0502020204030204" pitchFamily="34" charset="0"/>
                          <a:cs typeface="Calibri" panose="020F0502020204030204" pitchFamily="34" charset="0"/>
                        </a:rPr>
                        <a:t>scaling</a:t>
                      </a:r>
                      <a:r>
                        <a:rPr lang="hu-HU" sz="1800" b="0" baseline="0" noProof="0" dirty="0" smtClean="0">
                          <a:latin typeface="Calibri" panose="020F0502020204030204" pitchFamily="34" charset="0"/>
                          <a:cs typeface="Calibri" panose="020F0502020204030204" pitchFamily="34" charset="0"/>
                        </a:rPr>
                        <a:t> of </a:t>
                      </a:r>
                      <a:r>
                        <a:rPr lang="hu-HU" sz="1800" b="1" baseline="0" noProof="0" dirty="0" err="1" smtClean="0">
                          <a:latin typeface="Calibri" panose="020F0502020204030204" pitchFamily="34" charset="0"/>
                          <a:cs typeface="Calibri" panose="020F0502020204030204" pitchFamily="34" charset="0"/>
                        </a:rPr>
                        <a:t>new</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social</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innovations</a:t>
                      </a:r>
                      <a:r>
                        <a:rPr lang="hu-HU" sz="1800" b="1" baseline="0" noProof="0" dirty="0" smtClean="0">
                          <a:latin typeface="Calibri" panose="020F0502020204030204" pitchFamily="34" charset="0"/>
                          <a:cs typeface="Calibri" panose="020F0502020204030204" pitchFamily="34" charset="0"/>
                        </a:rPr>
                        <a:t> </a:t>
                      </a:r>
                    </a:p>
                    <a:p>
                      <a:pPr marL="742950" lvl="1" indent="-285750" algn="just">
                        <a:buFont typeface="Arial" panose="020B0604020202020204" pitchFamily="34" charset="0"/>
                        <a:buChar char="•"/>
                      </a:pPr>
                      <a:r>
                        <a:rPr lang="hu-HU" sz="1800" b="1" baseline="0" noProof="0" dirty="0" err="1" smtClean="0">
                          <a:latin typeface="Calibri" panose="020F0502020204030204" pitchFamily="34" charset="0"/>
                          <a:cs typeface="Calibri" panose="020F0502020204030204" pitchFamily="34" charset="0"/>
                        </a:rPr>
                        <a:t>Supporting</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managing</a:t>
                      </a:r>
                      <a:r>
                        <a:rPr lang="hu-HU" sz="1800" b="1" baseline="0" noProof="0" dirty="0" smtClean="0">
                          <a:latin typeface="Calibri" panose="020F0502020204030204" pitchFamily="34" charset="0"/>
                          <a:cs typeface="Calibri" panose="020F0502020204030204" pitchFamily="34" charset="0"/>
                        </a:rPr>
                        <a:t> </a:t>
                      </a:r>
                      <a:r>
                        <a:rPr lang="hu-HU" sz="1800" b="1" baseline="0" noProof="0" dirty="0" err="1" smtClean="0">
                          <a:latin typeface="Calibri" panose="020F0502020204030204" pitchFamily="34" charset="0"/>
                          <a:cs typeface="Calibri" panose="020F0502020204030204" pitchFamily="34" charset="0"/>
                        </a:rPr>
                        <a:t>authorities</a:t>
                      </a:r>
                      <a:r>
                        <a:rPr lang="hu-HU" sz="1800" b="1" baseline="0" noProof="0" dirty="0" smtClean="0">
                          <a:latin typeface="Calibri" panose="020F0502020204030204" pitchFamily="34" charset="0"/>
                          <a:cs typeface="Calibri" panose="020F0502020204030204" pitchFamily="34" charset="0"/>
                        </a:rPr>
                        <a:t> </a:t>
                      </a:r>
                      <a:r>
                        <a:rPr lang="hu-HU" sz="1800" b="0" baseline="0" noProof="0" dirty="0" smtClean="0">
                          <a:latin typeface="Calibri" panose="020F0502020204030204" pitchFamily="34" charset="0"/>
                          <a:cs typeface="Calibri" panose="020F0502020204030204" pitchFamily="34" charset="0"/>
                        </a:rPr>
                        <a:t>in </a:t>
                      </a:r>
                      <a:r>
                        <a:rPr lang="hu-HU" sz="1800" b="0" baseline="0" noProof="0" dirty="0" err="1" smtClean="0">
                          <a:latin typeface="Calibri" panose="020F0502020204030204" pitchFamily="34" charset="0"/>
                          <a:cs typeface="Calibri" panose="020F0502020204030204" pitchFamily="34" charset="0"/>
                        </a:rPr>
                        <a:t>planning</a:t>
                      </a:r>
                      <a:r>
                        <a:rPr lang="hu-HU" sz="1800" b="0" baseline="0" noProof="0" dirty="0" smtClean="0">
                          <a:latin typeface="Calibri" panose="020F0502020204030204" pitchFamily="34" charset="0"/>
                          <a:cs typeface="Calibri" panose="020F0502020204030204" pitchFamily="34" charset="0"/>
                        </a:rPr>
                        <a:t> and </a:t>
                      </a:r>
                      <a:r>
                        <a:rPr lang="hu-HU" sz="1800" b="0" baseline="0" noProof="0" dirty="0" err="1" smtClean="0">
                          <a:latin typeface="Calibri" panose="020F0502020204030204" pitchFamily="34" charset="0"/>
                          <a:cs typeface="Calibri" panose="020F0502020204030204" pitchFamily="34" charset="0"/>
                        </a:rPr>
                        <a:t>implementing</a:t>
                      </a:r>
                      <a:r>
                        <a:rPr lang="hu-HU" sz="1800" b="0" baseline="0" noProof="0" dirty="0" smtClean="0">
                          <a:latin typeface="Calibri" panose="020F0502020204030204" pitchFamily="34" charset="0"/>
                          <a:cs typeface="Calibri" panose="020F0502020204030204" pitchFamily="34" charset="0"/>
                        </a:rPr>
                        <a:t> </a:t>
                      </a:r>
                      <a:r>
                        <a:rPr lang="hu-HU" sz="1800" b="0" baseline="0" noProof="0" dirty="0" smtClean="0">
                          <a:latin typeface="Calibri" panose="020F0502020204030204" pitchFamily="34" charset="0"/>
                          <a:cs typeface="Calibri" panose="020F0502020204030204" pitchFamily="34" charset="0"/>
                        </a:rPr>
                        <a:t>ESF Plus </a:t>
                      </a:r>
                      <a:r>
                        <a:rPr lang="hu-HU" sz="1800" b="0" baseline="0" noProof="0" dirty="0" err="1" smtClean="0">
                          <a:latin typeface="Calibri" panose="020F0502020204030204" pitchFamily="34" charset="0"/>
                          <a:cs typeface="Calibri" panose="020F0502020204030204" pitchFamily="34" charset="0"/>
                        </a:rPr>
                        <a:t>funded</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subsidy</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programmes</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for</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boosting</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social</a:t>
                      </a:r>
                      <a:r>
                        <a:rPr lang="hu-HU" sz="1800" b="0" baseline="0" noProof="0" dirty="0" smtClean="0">
                          <a:latin typeface="Calibri" panose="020F0502020204030204" pitchFamily="34" charset="0"/>
                          <a:cs typeface="Calibri" panose="020F0502020204030204" pitchFamily="34" charset="0"/>
                        </a:rPr>
                        <a:t> </a:t>
                      </a:r>
                      <a:r>
                        <a:rPr lang="hu-HU" sz="1800" b="0" baseline="0" noProof="0" dirty="0" err="1" smtClean="0">
                          <a:latin typeface="Calibri" panose="020F0502020204030204" pitchFamily="34" charset="0"/>
                          <a:cs typeface="Calibri" panose="020F0502020204030204" pitchFamily="34" charset="0"/>
                        </a:rPr>
                        <a:t>innovations</a:t>
                      </a:r>
                      <a:r>
                        <a:rPr lang="en-US" sz="1800" noProof="0" dirty="0" smtClean="0">
                          <a:latin typeface="Calibri" panose="020F0502020204030204" pitchFamily="34" charset="0"/>
                          <a:cs typeface="Calibri" panose="020F0502020204030204" pitchFamily="34" charset="0"/>
                        </a:rPr>
                        <a:t>,</a:t>
                      </a:r>
                    </a:p>
                    <a:p>
                      <a:pPr marL="742950" lvl="1" indent="-285750" algn="just">
                        <a:buFont typeface="Arial" panose="020B0604020202020204" pitchFamily="34" charset="0"/>
                        <a:buChar char="•"/>
                      </a:pPr>
                      <a:r>
                        <a:rPr lang="hu-HU" sz="1800" b="1" noProof="0" dirty="0" err="1" smtClean="0">
                          <a:latin typeface="Calibri" panose="020F0502020204030204" pitchFamily="34" charset="0"/>
                          <a:cs typeface="Calibri" panose="020F0502020204030204" pitchFamily="34" charset="0"/>
                        </a:rPr>
                        <a:t>Supporting</a:t>
                      </a:r>
                      <a:r>
                        <a:rPr lang="hu-HU" sz="1800" b="1" noProof="0" dirty="0" smtClean="0">
                          <a:latin typeface="Calibri" panose="020F0502020204030204" pitchFamily="34" charset="0"/>
                          <a:cs typeface="Calibri" panose="020F0502020204030204" pitchFamily="34" charset="0"/>
                        </a:rPr>
                        <a:t> </a:t>
                      </a:r>
                      <a:r>
                        <a:rPr lang="hu-HU" sz="1800" b="1" noProof="0" dirty="0" err="1" smtClean="0">
                          <a:latin typeface="Calibri" panose="020F0502020204030204" pitchFamily="34" charset="0"/>
                          <a:cs typeface="Calibri" panose="020F0502020204030204" pitchFamily="34" charset="0"/>
                        </a:rPr>
                        <a:t>social</a:t>
                      </a:r>
                      <a:r>
                        <a:rPr lang="hu-HU" sz="1800" b="1" noProof="0" dirty="0" smtClean="0">
                          <a:latin typeface="Calibri" panose="020F0502020204030204" pitchFamily="34" charset="0"/>
                          <a:cs typeface="Calibri" panose="020F0502020204030204" pitchFamily="34" charset="0"/>
                        </a:rPr>
                        <a:t> </a:t>
                      </a:r>
                      <a:r>
                        <a:rPr lang="hu-HU" sz="1800" b="1" noProof="0" dirty="0" err="1" smtClean="0">
                          <a:latin typeface="Calibri" panose="020F0502020204030204" pitchFamily="34" charset="0"/>
                          <a:cs typeface="Calibri" panose="020F0502020204030204" pitchFamily="34" charset="0"/>
                        </a:rPr>
                        <a:t>innovators</a:t>
                      </a:r>
                      <a:r>
                        <a:rPr lang="hu-HU" sz="1800" b="1" noProof="0" dirty="0" smtClean="0">
                          <a:latin typeface="Calibri" panose="020F0502020204030204" pitchFamily="34" charset="0"/>
                          <a:cs typeface="Calibri" panose="020F0502020204030204" pitchFamily="34" charset="0"/>
                        </a:rPr>
                        <a:t> </a:t>
                      </a:r>
                      <a:r>
                        <a:rPr lang="hu-HU" sz="1800" b="0" noProof="0" dirty="0" err="1" smtClean="0">
                          <a:latin typeface="Calibri" panose="020F0502020204030204" pitchFamily="34" charset="0"/>
                          <a:cs typeface="Calibri" panose="020F0502020204030204" pitchFamily="34" charset="0"/>
                        </a:rPr>
                        <a:t>to</a:t>
                      </a:r>
                      <a:r>
                        <a:rPr lang="hu-HU" sz="1800" b="0" noProof="0" dirty="0" smtClean="0">
                          <a:latin typeface="Calibri" panose="020F0502020204030204" pitchFamily="34" charset="0"/>
                          <a:cs typeface="Calibri" panose="020F0502020204030204" pitchFamily="34" charset="0"/>
                        </a:rPr>
                        <a:t> benefit </a:t>
                      </a:r>
                      <a:r>
                        <a:rPr lang="hu-HU" sz="1800" b="0" noProof="0" dirty="0" err="1" smtClean="0">
                          <a:latin typeface="Calibri" panose="020F0502020204030204" pitchFamily="34" charset="0"/>
                          <a:cs typeface="Calibri" panose="020F0502020204030204" pitchFamily="34" charset="0"/>
                        </a:rPr>
                        <a:t>from</a:t>
                      </a:r>
                      <a:r>
                        <a:rPr lang="hu-HU" sz="1800" b="0" noProof="0" dirty="0" smtClean="0">
                          <a:latin typeface="Calibri" panose="020F0502020204030204" pitchFamily="34" charset="0"/>
                          <a:cs typeface="Calibri" panose="020F0502020204030204" pitchFamily="34" charset="0"/>
                        </a:rPr>
                        <a:t> </a:t>
                      </a:r>
                      <a:r>
                        <a:rPr lang="hu-HU" sz="1800" b="0" noProof="0" dirty="0" err="1" smtClean="0">
                          <a:latin typeface="Calibri" panose="020F0502020204030204" pitchFamily="34" charset="0"/>
                          <a:cs typeface="Calibri" panose="020F0502020204030204" pitchFamily="34" charset="0"/>
                        </a:rPr>
                        <a:t>these</a:t>
                      </a:r>
                      <a:r>
                        <a:rPr lang="hu-HU" sz="1800" b="0" noProof="0" dirty="0" smtClean="0">
                          <a:latin typeface="Calibri" panose="020F0502020204030204" pitchFamily="34" charset="0"/>
                          <a:cs typeface="Calibri" panose="020F0502020204030204" pitchFamily="34" charset="0"/>
                        </a:rPr>
                        <a:t> </a:t>
                      </a:r>
                      <a:r>
                        <a:rPr lang="hu-HU" sz="1800" b="0" noProof="0" dirty="0" err="1" smtClean="0">
                          <a:latin typeface="Calibri" panose="020F0502020204030204" pitchFamily="34" charset="0"/>
                          <a:cs typeface="Calibri" panose="020F0502020204030204" pitchFamily="34" charset="0"/>
                        </a:rPr>
                        <a:t>programmes</a:t>
                      </a:r>
                      <a:endParaRPr lang="en-US" sz="1800" b="0" noProof="0" dirty="0" smtClean="0">
                        <a:latin typeface="Calibri" panose="020F0502020204030204" pitchFamily="34" charset="0"/>
                        <a:cs typeface="Calibri" panose="020F0502020204030204" pitchFamily="34" charset="0"/>
                      </a:endParaRPr>
                    </a:p>
                  </a:txBody>
                  <a:tcPr marL="91442" marR="91442" marT="45697" marB="45697" anchor="ctr">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3954161"/>
                  </a:ext>
                </a:extLst>
              </a:tr>
            </a:tbl>
          </a:graphicData>
        </a:graphic>
      </p:graphicFrame>
      <p:pic>
        <p:nvPicPr>
          <p:cNvPr id="19477" name="Kép 2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54536" y="2974181"/>
            <a:ext cx="1004888"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3611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Shape 1"/>
          <p:cNvSpPr txBox="1"/>
          <p:nvPr/>
        </p:nvSpPr>
        <p:spPr>
          <a:xfrm>
            <a:off x="2755900" y="488950"/>
            <a:ext cx="5122863" cy="584200"/>
          </a:xfrm>
          <a:prstGeom prst="rect">
            <a:avLst/>
          </a:prstGeom>
          <a:noFill/>
          <a:ln>
            <a:noFill/>
          </a:ln>
        </p:spPr>
        <p:txBody>
          <a:bodyPr anchor="ctr"/>
          <a:lstStyle/>
          <a:p>
            <a:pPr eaLnBrk="1" fontAlgn="auto" hangingPunct="1">
              <a:lnSpc>
                <a:spcPct val="90000"/>
              </a:lnSpc>
              <a:spcBef>
                <a:spcPts val="0"/>
              </a:spcBef>
              <a:spcAft>
                <a:spcPts val="0"/>
              </a:spcAft>
              <a:defRPr/>
            </a:pPr>
            <a:r>
              <a:rPr lang="hu-HU" sz="2400" b="1" spc="-1" dirty="0">
                <a:solidFill>
                  <a:srgbClr val="000000"/>
                </a:solidFill>
                <a:latin typeface="Calibri"/>
                <a:ea typeface="+mn-ea"/>
                <a:cs typeface="+mn-cs"/>
              </a:rPr>
              <a:t>GINOP-5.1.2-15-2016-00001 </a:t>
            </a:r>
            <a:r>
              <a:rPr lang="hu-HU" sz="2400" b="1" spc="-1" dirty="0" smtClean="0">
                <a:solidFill>
                  <a:srgbClr val="000000"/>
                </a:solidFill>
                <a:latin typeface="Calibri"/>
                <a:ea typeface="+mn-ea"/>
                <a:cs typeface="+mn-cs"/>
              </a:rPr>
              <a:t>„</a:t>
            </a:r>
            <a:r>
              <a:rPr lang="hu-HU" sz="2400" b="1" spc="-1" dirty="0" err="1" smtClean="0">
                <a:solidFill>
                  <a:srgbClr val="000000"/>
                </a:solidFill>
                <a:latin typeface="Calibri"/>
                <a:ea typeface="+mn-ea"/>
                <a:cs typeface="+mn-cs"/>
              </a:rPr>
              <a:t>MarketMate</a:t>
            </a:r>
            <a:r>
              <a:rPr lang="hu-HU" sz="2400" b="1" spc="-1" dirty="0" smtClean="0">
                <a:solidFill>
                  <a:srgbClr val="000000"/>
                </a:solidFill>
                <a:latin typeface="Calibri"/>
                <a:ea typeface="+mn-ea"/>
                <a:cs typeface="+mn-cs"/>
              </a:rPr>
              <a:t>”</a:t>
            </a:r>
            <a:endParaRPr lang="hu-HU" sz="2400" b="1" spc="-1" dirty="0">
              <a:solidFill>
                <a:srgbClr val="000000"/>
              </a:solidFill>
              <a:latin typeface="Calibri"/>
              <a:ea typeface="+mn-ea"/>
              <a:cs typeface="+mn-cs"/>
            </a:endParaRPr>
          </a:p>
        </p:txBody>
      </p:sp>
      <p:sp>
        <p:nvSpPr>
          <p:cNvPr id="53" name="TextShape 3"/>
          <p:cNvSpPr txBox="1"/>
          <p:nvPr/>
        </p:nvSpPr>
        <p:spPr>
          <a:xfrm>
            <a:off x="406400" y="5973763"/>
            <a:ext cx="10933113" cy="914400"/>
          </a:xfrm>
          <a:prstGeom prst="rect">
            <a:avLst/>
          </a:prstGeom>
          <a:noFill/>
          <a:ln>
            <a:noFill/>
          </a:ln>
        </p:spPr>
        <p:txBody>
          <a:bodyPr anchor="ctr"/>
          <a:lstStyle/>
          <a:p>
            <a:pPr eaLnBrk="1" fontAlgn="auto" hangingPunct="1">
              <a:spcBef>
                <a:spcPts val="0"/>
              </a:spcBef>
              <a:spcAft>
                <a:spcPts val="0"/>
              </a:spcAft>
              <a:defRPr/>
            </a:pPr>
            <a:endParaRPr lang="hu-HU" sz="1200" spc="-1" dirty="0">
              <a:latin typeface="Times New Roman"/>
              <a:ea typeface="+mn-ea"/>
              <a:cs typeface="+mn-cs"/>
            </a:endParaRPr>
          </a:p>
        </p:txBody>
      </p:sp>
      <p:sp>
        <p:nvSpPr>
          <p:cNvPr id="56" name="CustomShape 4"/>
          <p:cNvSpPr/>
          <p:nvPr/>
        </p:nvSpPr>
        <p:spPr>
          <a:xfrm flipV="1">
            <a:off x="-84138" y="-255588"/>
            <a:ext cx="12276138" cy="628651"/>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482725" y="-3175"/>
            <a:ext cx="9142413" cy="549275"/>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eaLnBrk="1" fontAlgn="auto" hangingPunct="1">
              <a:spcBef>
                <a:spcPts val="0"/>
              </a:spcBef>
              <a:spcAft>
                <a:spcPts val="0"/>
              </a:spcAft>
              <a:defRPr/>
            </a:pPr>
            <a:r>
              <a:rPr lang="hu-HU" b="1" spc="-1" dirty="0" err="1">
                <a:solidFill>
                  <a:srgbClr val="BC3C3D"/>
                </a:solidFill>
                <a:latin typeface="Calibri"/>
                <a:ea typeface="Times New Roman"/>
              </a:rPr>
              <a:t>Social</a:t>
            </a:r>
            <a:r>
              <a:rPr lang="hu-HU" b="1" spc="-1" dirty="0">
                <a:solidFill>
                  <a:srgbClr val="BC3C3D"/>
                </a:solidFill>
                <a:latin typeface="Calibri"/>
                <a:ea typeface="Times New Roman"/>
              </a:rPr>
              <a:t> </a:t>
            </a:r>
            <a:r>
              <a:rPr lang="hu-HU" b="1" spc="-1" dirty="0" err="1">
                <a:solidFill>
                  <a:srgbClr val="BC3C3D"/>
                </a:solidFill>
                <a:latin typeface="Calibri"/>
                <a:ea typeface="Times New Roman"/>
              </a:rPr>
              <a:t>Innovation</a:t>
            </a:r>
            <a:r>
              <a:rPr lang="hu-HU" b="1" spc="-1" dirty="0">
                <a:solidFill>
                  <a:srgbClr val="BC3C3D"/>
                </a:solidFill>
                <a:latin typeface="Calibri"/>
                <a:ea typeface="Times New Roman"/>
              </a:rPr>
              <a:t> Plus (SI PLUS) projekt</a:t>
            </a:r>
            <a:endParaRPr lang="hu-HU" spc="-1" dirty="0">
              <a:solidFill>
                <a:srgbClr val="BC3C3D"/>
              </a:solidFill>
            </a:endParaRPr>
          </a:p>
        </p:txBody>
      </p:sp>
      <p:grpSp>
        <p:nvGrpSpPr>
          <p:cNvPr id="22534" name="Csoportba foglalás 11"/>
          <p:cNvGrpSpPr>
            <a:grpSpLocks/>
          </p:cNvGrpSpPr>
          <p:nvPr/>
        </p:nvGrpSpPr>
        <p:grpSpPr bwMode="auto">
          <a:xfrm>
            <a:off x="587375" y="5753100"/>
            <a:ext cx="10933113" cy="1104900"/>
            <a:chOff x="330080" y="5540620"/>
            <a:chExt cx="10933200" cy="1104800"/>
          </a:xfrm>
        </p:grpSpPr>
        <p:sp>
          <p:nvSpPr>
            <p:cNvPr id="13" name="TextShape 3"/>
            <p:cNvSpPr txBox="1"/>
            <p:nvPr/>
          </p:nvSpPr>
          <p:spPr>
            <a:xfrm>
              <a:off x="330080" y="5731103"/>
              <a:ext cx="10933200" cy="914317"/>
            </a:xfrm>
            <a:prstGeom prst="rect">
              <a:avLst/>
            </a:prstGeom>
            <a:noFill/>
            <a:ln>
              <a:noFill/>
            </a:ln>
          </p:spPr>
          <p:txBody>
            <a:bodyPr anchor="ctr"/>
            <a:lstStyle/>
            <a:p>
              <a:pPr eaLnBrk="1" fontAlgn="auto" hangingPunct="1">
                <a:spcBef>
                  <a:spcPts val="0"/>
                </a:spcBef>
                <a:spcAft>
                  <a:spcPts val="0"/>
                </a:spcAft>
                <a:defRPr/>
              </a:pPr>
              <a:fld id="{0DA1D17F-605D-43C0-AC10-93437ABE0501}" type="datetime1">
                <a:rPr lang="hu-HU" sz="1200" b="1" spc="-1">
                  <a:solidFill>
                    <a:srgbClr val="8B8B8B"/>
                  </a:solidFill>
                  <a:latin typeface="Calibri"/>
                  <a:ea typeface="+mn-ea"/>
                  <a:cs typeface="+mn-cs"/>
                </a:rPr>
                <a:pPr eaLnBrk="1" fontAlgn="auto" hangingPunct="1">
                  <a:spcBef>
                    <a:spcPts val="0"/>
                  </a:spcBef>
                  <a:spcAft>
                    <a:spcPts val="0"/>
                  </a:spcAft>
                  <a:defRPr/>
                </a:pPr>
                <a:t>2022. 06. 29.</a:t>
              </a:fld>
              <a:endParaRPr lang="hu-HU" sz="1200" spc="-1" dirty="0">
                <a:latin typeface="Times New Roman"/>
                <a:ea typeface="+mn-ea"/>
                <a:cs typeface="+mn-cs"/>
              </a:endParaRPr>
            </a:p>
          </p:txBody>
        </p:sp>
        <p:pic>
          <p:nvPicPr>
            <p:cNvPr id="22551"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0640" y="5824440"/>
              <a:ext cx="1275840" cy="72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2" name="Kép 3"/>
            <p:cNvPicPr>
              <a:picLocks noChangeAspect="1" noChangeArrowheads="1"/>
            </p:cNvPicPr>
            <p:nvPr/>
          </p:nvPicPr>
          <p:blipFill>
            <a:blip r:embed="rId3">
              <a:extLst>
                <a:ext uri="{28A0092B-C50C-407E-A947-70E740481C1C}">
                  <a14:useLocalDpi xmlns:a14="http://schemas.microsoft.com/office/drawing/2010/main" val="0"/>
                </a:ext>
              </a:extLst>
            </a:blip>
            <a:srcRect l="8434" t="12186" r="8112" b="11417"/>
            <a:stretch>
              <a:fillRect/>
            </a:stretch>
          </p:blipFill>
          <p:spPr bwMode="auto">
            <a:xfrm>
              <a:off x="5198360" y="5540620"/>
              <a:ext cx="1196640" cy="102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3" name="Ké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40" y="5813820"/>
              <a:ext cx="1806840" cy="74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églalap 1"/>
          <p:cNvSpPr/>
          <p:nvPr/>
        </p:nvSpPr>
        <p:spPr>
          <a:xfrm>
            <a:off x="34925" y="1262063"/>
            <a:ext cx="2720975" cy="4240212"/>
          </a:xfrm>
          <a:prstGeom prst="rect">
            <a:avLst/>
          </a:prstGeom>
          <a:solidFill>
            <a:srgbClr val="BC3C3D"/>
          </a:solidFill>
          <a:ln>
            <a:solidFill>
              <a:srgbClr val="BA35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hu-HU" dirty="0" err="1" smtClean="0">
                <a:latin typeface="Calibri" panose="020F0502020204030204" pitchFamily="34" charset="0"/>
                <a:cs typeface="Calibri" panose="020F0502020204030204" pitchFamily="34" charset="0"/>
              </a:rPr>
              <a:t>Implementation</a:t>
            </a:r>
            <a:r>
              <a:rPr lang="hu-HU" dirty="0" smtClean="0">
                <a:latin typeface="Calibri" panose="020F0502020204030204" pitchFamily="34" charset="0"/>
                <a:cs typeface="Calibri" panose="020F0502020204030204" pitchFamily="34" charset="0"/>
              </a:rPr>
              <a:t>: 1.1.2016</a:t>
            </a:r>
            <a:r>
              <a:rPr lang="hu-HU" dirty="0">
                <a:latin typeface="Calibri" panose="020F0502020204030204" pitchFamily="34" charset="0"/>
                <a:cs typeface="Calibri" panose="020F0502020204030204" pitchFamily="34" charset="0"/>
              </a:rPr>
              <a:t>. </a:t>
            </a:r>
            <a:r>
              <a:rPr lang="hu-HU" dirty="0" smtClean="0">
                <a:latin typeface="Calibri" panose="020F0502020204030204" pitchFamily="34" charset="0"/>
                <a:cs typeface="Calibri" panose="020F0502020204030204" pitchFamily="34" charset="0"/>
              </a:rPr>
              <a:t>– 31.3.2022</a:t>
            </a:r>
            <a:r>
              <a:rPr lang="hu-HU" dirty="0">
                <a:latin typeface="Calibri" panose="020F0502020204030204" pitchFamily="34" charset="0"/>
                <a:cs typeface="Calibri" panose="020F0502020204030204" pitchFamily="34" charset="0"/>
              </a:rPr>
              <a:t>. </a:t>
            </a:r>
            <a:endParaRPr lang="hu-HU" dirty="0" smtClean="0">
              <a:latin typeface="Calibri" panose="020F0502020204030204" pitchFamily="34" charset="0"/>
              <a:cs typeface="Calibri" panose="020F0502020204030204" pitchFamily="34" charset="0"/>
            </a:endParaRPr>
          </a:p>
          <a:p>
            <a:pPr>
              <a:defRPr/>
            </a:pPr>
            <a:endParaRPr lang="hu-HU"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dirty="0">
                <a:latin typeface="Calibri" panose="020F0502020204030204" pitchFamily="34" charset="0"/>
                <a:cs typeface="Calibri" panose="020F0502020204030204" pitchFamily="34" charset="0"/>
              </a:rPr>
              <a:t>Partner </a:t>
            </a:r>
            <a:r>
              <a:rPr lang="hu-HU" dirty="0" err="1" smtClean="0">
                <a:latin typeface="Calibri" panose="020F0502020204030204" pitchFamily="34" charset="0"/>
                <a:cs typeface="Calibri" panose="020F0502020204030204" pitchFamily="34" charset="0"/>
              </a:rPr>
              <a:t>organizations</a:t>
            </a:r>
            <a:r>
              <a:rPr lang="hu-HU" dirty="0" smtClean="0">
                <a:latin typeface="Calibri" panose="020F0502020204030204" pitchFamily="34" charset="0"/>
                <a:cs typeface="Calibri" panose="020F0502020204030204" pitchFamily="34" charset="0"/>
              </a:rPr>
              <a:t>: </a:t>
            </a:r>
            <a:r>
              <a:rPr lang="hu-HU" dirty="0">
                <a:latin typeface="Calibri" panose="020F0502020204030204" pitchFamily="34" charset="0"/>
                <a:cs typeface="Calibri" panose="020F0502020204030204" pitchFamily="34" charset="0"/>
              </a:rPr>
              <a:t>OFA, IFKA, PM</a:t>
            </a:r>
          </a:p>
          <a:p>
            <a:pPr marL="285750" indent="-285750">
              <a:buFont typeface="Arial" panose="020B0604020202020204" pitchFamily="34" charset="0"/>
              <a:buChar char="•"/>
              <a:defRPr/>
            </a:pPr>
            <a:endParaRPr lang="hu-HU"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dirty="0" err="1" smtClean="0">
                <a:latin typeface="Calibri" panose="020F0502020204030204" pitchFamily="34" charset="0"/>
                <a:cs typeface="Calibri" panose="020F0502020204030204" pitchFamily="34" charset="0"/>
              </a:rPr>
              <a:t>Resource</a:t>
            </a:r>
            <a:r>
              <a:rPr lang="hu-HU" dirty="0" smtClean="0">
                <a:latin typeface="Calibri" panose="020F0502020204030204" pitchFamily="34" charset="0"/>
                <a:cs typeface="Calibri" panose="020F0502020204030204" pitchFamily="34" charset="0"/>
              </a:rPr>
              <a:t>: EDIOP </a:t>
            </a:r>
            <a:r>
              <a:rPr lang="hu-HU" dirty="0">
                <a:latin typeface="Calibri" panose="020F0502020204030204" pitchFamily="34" charset="0"/>
                <a:cs typeface="Calibri" panose="020F0502020204030204" pitchFamily="34" charset="0"/>
              </a:rPr>
              <a:t>(</a:t>
            </a:r>
            <a:r>
              <a:rPr lang="hu-HU" dirty="0" smtClean="0">
                <a:latin typeface="Calibri" panose="020F0502020204030204" pitchFamily="34" charset="0"/>
                <a:cs typeface="Calibri" panose="020F0502020204030204" pitchFamily="34" charset="0"/>
              </a:rPr>
              <a:t>ESF), </a:t>
            </a:r>
            <a:r>
              <a:rPr lang="hu-HU" dirty="0">
                <a:latin typeface="Calibri" panose="020F0502020204030204" pitchFamily="34" charset="0"/>
                <a:cs typeface="Calibri" panose="020F0502020204030204" pitchFamily="34" charset="0"/>
              </a:rPr>
              <a:t>100%</a:t>
            </a:r>
          </a:p>
          <a:p>
            <a:pPr marL="285750" indent="-285750">
              <a:buFont typeface="Arial" panose="020B0604020202020204" pitchFamily="34" charset="0"/>
              <a:buChar char="•"/>
              <a:defRPr/>
            </a:pPr>
            <a:endParaRPr lang="hu-HU"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dirty="0" err="1" smtClean="0">
                <a:latin typeface="Calibri" panose="020F0502020204030204" pitchFamily="34" charset="0"/>
                <a:cs typeface="Calibri" panose="020F0502020204030204" pitchFamily="34" charset="0"/>
              </a:rPr>
              <a:t>IFKA’s</a:t>
            </a:r>
            <a:r>
              <a:rPr lang="hu-HU" dirty="0" smtClean="0">
                <a:latin typeface="Calibri" panose="020F0502020204030204" pitchFamily="34" charset="0"/>
                <a:cs typeface="Calibri" panose="020F0502020204030204" pitchFamily="34" charset="0"/>
              </a:rPr>
              <a:t> </a:t>
            </a:r>
            <a:r>
              <a:rPr lang="hu-HU" dirty="0" err="1" smtClean="0">
                <a:latin typeface="Calibri" panose="020F0502020204030204" pitchFamily="34" charset="0"/>
                <a:cs typeface="Calibri" panose="020F0502020204030204" pitchFamily="34" charset="0"/>
              </a:rPr>
              <a:t>role</a:t>
            </a:r>
            <a:r>
              <a:rPr lang="hu-HU" dirty="0" smtClean="0">
                <a:latin typeface="Calibri" panose="020F0502020204030204" pitchFamily="34" charset="0"/>
                <a:cs typeface="Calibri" panose="020F0502020204030204" pitchFamily="34" charset="0"/>
              </a:rPr>
              <a:t>: </a:t>
            </a:r>
            <a:r>
              <a:rPr lang="hu-HU" dirty="0" err="1" smtClean="0">
                <a:latin typeface="Calibri" panose="020F0502020204030204" pitchFamily="34" charset="0"/>
                <a:cs typeface="Calibri" panose="020F0502020204030204" pitchFamily="34" charset="0"/>
              </a:rPr>
              <a:t>consortium</a:t>
            </a:r>
            <a:r>
              <a:rPr lang="hu-HU" dirty="0" smtClean="0">
                <a:latin typeface="Calibri" panose="020F0502020204030204" pitchFamily="34" charset="0"/>
                <a:cs typeface="Calibri" panose="020F0502020204030204" pitchFamily="34" charset="0"/>
              </a:rPr>
              <a:t> partner, pre-</a:t>
            </a:r>
            <a:r>
              <a:rPr lang="hu-HU" dirty="0" err="1" smtClean="0">
                <a:latin typeface="Calibri" panose="020F0502020204030204" pitchFamily="34" charset="0"/>
                <a:cs typeface="Calibri" panose="020F0502020204030204" pitchFamily="34" charset="0"/>
              </a:rPr>
              <a:t>evaluation</a:t>
            </a:r>
            <a:r>
              <a:rPr lang="hu-HU" dirty="0" smtClean="0">
                <a:latin typeface="Calibri" panose="020F0502020204030204" pitchFamily="34" charset="0"/>
                <a:cs typeface="Calibri" panose="020F0502020204030204" pitchFamily="34" charset="0"/>
              </a:rPr>
              <a:t> of </a:t>
            </a:r>
            <a:r>
              <a:rPr lang="hu-HU" dirty="0" err="1" smtClean="0">
                <a:latin typeface="Calibri" panose="020F0502020204030204" pitchFamily="34" charset="0"/>
                <a:cs typeface="Calibri" panose="020F0502020204030204" pitchFamily="34" charset="0"/>
              </a:rPr>
              <a:t>social</a:t>
            </a:r>
            <a:r>
              <a:rPr lang="hu-HU" dirty="0" smtClean="0">
                <a:latin typeface="Calibri" panose="020F0502020204030204" pitchFamily="34" charset="0"/>
                <a:cs typeface="Calibri" panose="020F0502020204030204" pitchFamily="34" charset="0"/>
              </a:rPr>
              <a:t> </a:t>
            </a:r>
            <a:r>
              <a:rPr lang="hu-HU" dirty="0" err="1" smtClean="0">
                <a:latin typeface="Calibri" panose="020F0502020204030204" pitchFamily="34" charset="0"/>
                <a:cs typeface="Calibri" panose="020F0502020204030204" pitchFamily="34" charset="0"/>
              </a:rPr>
              <a:t>enterprise</a:t>
            </a:r>
            <a:r>
              <a:rPr lang="hu-HU" dirty="0" smtClean="0">
                <a:latin typeface="Calibri" panose="020F0502020204030204" pitchFamily="34" charset="0"/>
                <a:cs typeface="Calibri" panose="020F0502020204030204" pitchFamily="34" charset="0"/>
              </a:rPr>
              <a:t> business </a:t>
            </a:r>
            <a:r>
              <a:rPr lang="hu-HU" dirty="0" err="1" smtClean="0">
                <a:latin typeface="Calibri" panose="020F0502020204030204" pitchFamily="34" charset="0"/>
                <a:cs typeface="Calibri" panose="020F0502020204030204" pitchFamily="34" charset="0"/>
              </a:rPr>
              <a:t>plans</a:t>
            </a:r>
            <a:endParaRPr lang="en-GB" dirty="0">
              <a:latin typeface="Calibri" panose="020F0502020204030204" pitchFamily="34" charset="0"/>
              <a:cs typeface="Calibri" panose="020F0502020204030204" pitchFamily="34" charset="0"/>
            </a:endParaRPr>
          </a:p>
        </p:txBody>
      </p:sp>
      <p:graphicFrame>
        <p:nvGraphicFramePr>
          <p:cNvPr id="27" name="Táblázat 26"/>
          <p:cNvGraphicFramePr>
            <a:graphicFrameLocks noGrp="1"/>
          </p:cNvGraphicFramePr>
          <p:nvPr>
            <p:extLst>
              <p:ext uri="{D42A27DB-BD31-4B8C-83A1-F6EECF244321}">
                <p14:modId xmlns:p14="http://schemas.microsoft.com/office/powerpoint/2010/main" val="1426179323"/>
              </p:ext>
            </p:extLst>
          </p:nvPr>
        </p:nvGraphicFramePr>
        <p:xfrm>
          <a:off x="2954536" y="1398969"/>
          <a:ext cx="9155113" cy="4028311"/>
        </p:xfrm>
        <a:graphic>
          <a:graphicData uri="http://schemas.openxmlformats.org/drawingml/2006/table">
            <a:tbl>
              <a:tblPr bandRow="1" bandCol="1"/>
              <a:tblGrid>
                <a:gridCol w="785360">
                  <a:extLst>
                    <a:ext uri="{9D8B030D-6E8A-4147-A177-3AD203B41FA5}">
                      <a16:colId xmlns:a16="http://schemas.microsoft.com/office/drawing/2014/main" val="2459076160"/>
                    </a:ext>
                  </a:extLst>
                </a:gridCol>
                <a:gridCol w="1332365">
                  <a:extLst>
                    <a:ext uri="{9D8B030D-6E8A-4147-A177-3AD203B41FA5}">
                      <a16:colId xmlns:a16="http://schemas.microsoft.com/office/drawing/2014/main" val="3661822259"/>
                    </a:ext>
                  </a:extLst>
                </a:gridCol>
                <a:gridCol w="7037388">
                  <a:extLst>
                    <a:ext uri="{9D8B030D-6E8A-4147-A177-3AD203B41FA5}">
                      <a16:colId xmlns:a16="http://schemas.microsoft.com/office/drawing/2014/main" val="2692584940"/>
                    </a:ext>
                  </a:extLst>
                </a:gridCol>
              </a:tblGrid>
              <a:tr h="370737">
                <a:tc gridSpan="3">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r>
                        <a:rPr lang="hu-HU" sz="1800" b="1" kern="1200" dirty="0" smtClean="0">
                          <a:solidFill>
                            <a:schemeClr val="tx1"/>
                          </a:solidFill>
                          <a:effectLst/>
                          <a:latin typeface="Calibri" panose="020F0502020204030204" pitchFamily="34" charset="0"/>
                          <a:ea typeface="+mn-ea"/>
                          <a:cs typeface="Calibri" panose="020F0502020204030204" pitchFamily="34" charset="0"/>
                        </a:rPr>
                        <a:t>GINOP-5.1.2-15-2016-00001 „</a:t>
                      </a:r>
                      <a:r>
                        <a:rPr lang="hu-HU" sz="1800" b="1" kern="1200" dirty="0" err="1" smtClean="0">
                          <a:solidFill>
                            <a:schemeClr val="tx1"/>
                          </a:solidFill>
                          <a:effectLst/>
                          <a:latin typeface="Calibri" panose="020F0502020204030204" pitchFamily="34" charset="0"/>
                          <a:ea typeface="+mn-ea"/>
                          <a:cs typeface="Calibri" panose="020F0502020204030204" pitchFamily="34" charset="0"/>
                        </a:rPr>
                        <a:t>Market</a:t>
                      </a:r>
                      <a:r>
                        <a:rPr lang="hu-HU" sz="1800" b="1" kern="1200" baseline="0" dirty="0" err="1" smtClean="0">
                          <a:solidFill>
                            <a:schemeClr val="tx1"/>
                          </a:solidFill>
                          <a:effectLst/>
                          <a:latin typeface="Calibri" panose="020F0502020204030204" pitchFamily="34" charset="0"/>
                          <a:ea typeface="+mn-ea"/>
                          <a:cs typeface="Calibri" panose="020F0502020204030204" pitchFamily="34" charset="0"/>
                        </a:rPr>
                        <a:t>Mate</a:t>
                      </a:r>
                      <a:r>
                        <a:rPr lang="hu-HU" sz="1800" b="1" kern="1200" dirty="0" smtClean="0">
                          <a:solidFill>
                            <a:schemeClr val="tx1"/>
                          </a:solidFill>
                          <a:effectLst/>
                          <a:latin typeface="Calibri" panose="020F0502020204030204" pitchFamily="34" charset="0"/>
                          <a:ea typeface="+mn-ea"/>
                          <a:cs typeface="Calibri" panose="020F0502020204030204" pitchFamily="34" charset="0"/>
                        </a:rPr>
                        <a:t>”</a:t>
                      </a:r>
                      <a:endParaRPr lang="en-GB" sz="1800" b="1" dirty="0">
                        <a:latin typeface="Calibri" panose="020F0502020204030204" pitchFamily="34" charset="0"/>
                        <a:cs typeface="Calibri" panose="020F0502020204030204" pitchFamily="34" charset="0"/>
                      </a:endParaRPr>
                    </a:p>
                  </a:txBody>
                  <a:tcPr marL="91447" marR="91447" marT="45707" marB="45707">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044884257"/>
                  </a:ext>
                </a:extLst>
              </a:tr>
              <a:tr h="3444025">
                <a:tc>
                  <a:txBody>
                    <a:bodyPr/>
                    <a:lstStyle/>
                    <a:p>
                      <a:endParaRPr lang="hu-HU" sz="1800" dirty="0" smtClean="0">
                        <a:latin typeface="Calibri" panose="020F0502020204030204" pitchFamily="34" charset="0"/>
                        <a:cs typeface="Calibri" panose="020F0502020204030204" pitchFamily="34" charset="0"/>
                      </a:endParaRPr>
                    </a:p>
                    <a:p>
                      <a:endParaRPr lang="hu-HU" sz="1800" dirty="0" smtClean="0">
                        <a:latin typeface="Calibri" panose="020F0502020204030204" pitchFamily="34" charset="0"/>
                        <a:cs typeface="Calibri" panose="020F0502020204030204" pitchFamily="34" charset="0"/>
                      </a:endParaRPr>
                    </a:p>
                  </a:txBody>
                  <a:tcPr marL="91447" marR="91447" marT="45707" marB="45707">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hu-HU" sz="1800" b="1" dirty="0" err="1" smtClean="0">
                          <a:latin typeface="Calibri" panose="020F0502020204030204" pitchFamily="34" charset="0"/>
                          <a:cs typeface="Calibri" panose="020F0502020204030204" pitchFamily="34" charset="0"/>
                        </a:rPr>
                        <a:t>Objectives</a:t>
                      </a:r>
                      <a:endParaRPr lang="en-GB" sz="1800" b="1" dirty="0">
                        <a:latin typeface="Calibri" panose="020F0502020204030204" pitchFamily="34" charset="0"/>
                        <a:cs typeface="Calibri" panose="020F0502020204030204" pitchFamily="34" charset="0"/>
                      </a:endParaRPr>
                    </a:p>
                  </a:txBody>
                  <a:tcPr marL="91447" marR="91447" marT="45707" marB="45707" anchor="ctr">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Creation</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of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lasting</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and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sustainable</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employment</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opportunities</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a:t>
                      </a:r>
                      <a:endPar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endParaRPr>
                    </a:p>
                    <a:p>
                      <a:pPr marL="742950" lvl="1" indent="-285750">
                        <a:buFont typeface="Arial" panose="020B0604020202020204" pitchFamily="34" charset="0"/>
                        <a:buChar char="•"/>
                      </a:pP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Supporting</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the</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establishment of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new</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social</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enterprises</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on</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the</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basis</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of </a:t>
                      </a: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existing</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(civil and non-profit) </a:t>
                      </a: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organizations</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p>
                    <a:p>
                      <a:pPr marL="742950" lvl="1" indent="-285750">
                        <a:buFont typeface="Arial" panose="020B0604020202020204" pitchFamily="34" charset="0"/>
                        <a:buChar char="•"/>
                      </a:pP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Dynamising</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and stabilising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existing</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and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operational</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social</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enterprises</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p>
                    <a:p>
                      <a:pPr marL="1200150" lvl="2" indent="-285750">
                        <a:buFont typeface="Arial" panose="020B0604020202020204" pitchFamily="34" charset="0"/>
                        <a:buChar char="•"/>
                      </a:pP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Supporting</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the</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0" i="0" u="none" strike="noStrike" kern="1200" baseline="0" dirty="0" err="1" smtClean="0">
                          <a:solidFill>
                            <a:schemeClr val="tx1"/>
                          </a:solidFill>
                          <a:latin typeface="Calibri" panose="020F0502020204030204" pitchFamily="34" charset="0"/>
                          <a:ea typeface="+mn-ea"/>
                          <a:cs typeface="Calibri" panose="020F0502020204030204" pitchFamily="34" charset="0"/>
                        </a:rPr>
                        <a:t>development</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of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sustainable</a:t>
                      </a:r>
                      <a:r>
                        <a:rPr lang="hu-HU" sz="1800" b="1" i="0" u="none" strike="noStrike" kern="1200" baseline="0" dirty="0" smtClean="0">
                          <a:solidFill>
                            <a:schemeClr val="tx1"/>
                          </a:solidFill>
                          <a:latin typeface="Calibri" panose="020F0502020204030204" pitchFamily="34" charset="0"/>
                          <a:ea typeface="+mn-ea"/>
                          <a:cs typeface="Calibri" panose="020F0502020204030204" pitchFamily="34" charset="0"/>
                        </a:rPr>
                        <a:t> business </a:t>
                      </a:r>
                      <a:r>
                        <a:rPr lang="hu-HU" sz="1800" b="1" i="0" u="none" strike="noStrike" kern="1200" baseline="0" dirty="0" err="1" smtClean="0">
                          <a:solidFill>
                            <a:schemeClr val="tx1"/>
                          </a:solidFill>
                          <a:latin typeface="Calibri" panose="020F0502020204030204" pitchFamily="34" charset="0"/>
                          <a:ea typeface="+mn-ea"/>
                          <a:cs typeface="Calibri" panose="020F0502020204030204" pitchFamily="34" charset="0"/>
                        </a:rPr>
                        <a:t>models</a:t>
                      </a:r>
                      <a:r>
                        <a:rPr lang="hu-HU" sz="1800" b="0" i="0" u="none" strike="noStrike" kern="1200" baseline="0" dirty="0" smtClean="0">
                          <a:solidFill>
                            <a:schemeClr val="tx1"/>
                          </a:solidFill>
                          <a:latin typeface="Calibri" panose="020F0502020204030204" pitchFamily="34" charset="0"/>
                          <a:ea typeface="+mn-ea"/>
                          <a:cs typeface="Calibri" panose="020F0502020204030204" pitchFamily="34" charset="0"/>
                        </a:rPr>
                        <a:t> </a:t>
                      </a:r>
                    </a:p>
                    <a:p>
                      <a:pPr marL="1200150" lvl="2" indent="-285750">
                        <a:buFont typeface="Arial" panose="020B0604020202020204" pitchFamily="34" charset="0"/>
                        <a:buChar char="•"/>
                      </a:pPr>
                      <a:r>
                        <a:rPr lang="hu-HU" sz="1800" b="0" baseline="0" dirty="0" err="1" smtClean="0">
                          <a:latin typeface="Calibri" panose="020F0502020204030204" pitchFamily="34" charset="0"/>
                          <a:cs typeface="Calibri" panose="020F0502020204030204" pitchFamily="34" charset="0"/>
                        </a:rPr>
                        <a:t>Incentivising</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the</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production</a:t>
                      </a:r>
                      <a:r>
                        <a:rPr lang="hu-HU" sz="1800" b="0" baseline="0" dirty="0" smtClean="0">
                          <a:latin typeface="Calibri" panose="020F0502020204030204" pitchFamily="34" charset="0"/>
                          <a:cs typeface="Calibri" panose="020F0502020204030204" pitchFamily="34" charset="0"/>
                        </a:rPr>
                        <a:t> of </a:t>
                      </a:r>
                      <a:r>
                        <a:rPr lang="hu-HU" sz="1800" b="1" baseline="0" dirty="0" err="1" smtClean="0">
                          <a:latin typeface="Calibri" panose="020F0502020204030204" pitchFamily="34" charset="0"/>
                          <a:cs typeface="Calibri" panose="020F0502020204030204" pitchFamily="34" charset="0"/>
                        </a:rPr>
                        <a:t>marketable</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products</a:t>
                      </a:r>
                      <a:r>
                        <a:rPr lang="hu-HU" sz="1800" b="1" baseline="0" dirty="0" smtClean="0">
                          <a:latin typeface="Calibri" panose="020F0502020204030204" pitchFamily="34" charset="0"/>
                          <a:cs typeface="Calibri" panose="020F0502020204030204" pitchFamily="34" charset="0"/>
                        </a:rPr>
                        <a:t> and </a:t>
                      </a:r>
                      <a:r>
                        <a:rPr lang="hu-HU" sz="1800" b="1" baseline="0" dirty="0" err="1" smtClean="0">
                          <a:latin typeface="Calibri" panose="020F0502020204030204" pitchFamily="34" charset="0"/>
                          <a:cs typeface="Calibri" panose="020F0502020204030204" pitchFamily="34" charset="0"/>
                        </a:rPr>
                        <a:t>services</a:t>
                      </a:r>
                      <a:endParaRPr lang="hu-HU" sz="1800" b="1" baseline="0" dirty="0" smtClean="0">
                        <a:latin typeface="Calibri" panose="020F0502020204030204" pitchFamily="34" charset="0"/>
                        <a:cs typeface="Calibri" panose="020F0502020204030204" pitchFamily="34" charset="0"/>
                      </a:endParaRPr>
                    </a:p>
                    <a:p>
                      <a:pPr marL="1200150" lvl="2" indent="-285750">
                        <a:buFont typeface="Arial" panose="020B0604020202020204" pitchFamily="34" charset="0"/>
                        <a:buChar char="•"/>
                      </a:pPr>
                      <a:r>
                        <a:rPr lang="hu-HU" sz="1800" b="0" baseline="0" dirty="0" err="1" smtClean="0">
                          <a:latin typeface="Calibri" panose="020F0502020204030204" pitchFamily="34" charset="0"/>
                          <a:cs typeface="Calibri" panose="020F0502020204030204" pitchFamily="34" charset="0"/>
                        </a:rPr>
                        <a:t>Supporting</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the</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creation</a:t>
                      </a:r>
                      <a:r>
                        <a:rPr lang="hu-HU" sz="1800" b="0" baseline="0" dirty="0" smtClean="0">
                          <a:latin typeface="Calibri" panose="020F0502020204030204" pitchFamily="34" charset="0"/>
                          <a:cs typeface="Calibri" panose="020F0502020204030204" pitchFamily="34" charset="0"/>
                        </a:rPr>
                        <a:t> of </a:t>
                      </a:r>
                      <a:r>
                        <a:rPr lang="hu-HU" sz="1800" b="0" baseline="0" dirty="0" err="1" smtClean="0">
                          <a:latin typeface="Calibri" panose="020F0502020204030204" pitchFamily="34" charset="0"/>
                          <a:cs typeface="Calibri" panose="020F0502020204030204" pitchFamily="34" charset="0"/>
                        </a:rPr>
                        <a:t>sustainable</a:t>
                      </a:r>
                      <a:r>
                        <a:rPr lang="hu-HU" sz="1800" b="0" baseline="0" dirty="0" smtClean="0">
                          <a:latin typeface="Calibri" panose="020F0502020204030204" pitchFamily="34" charset="0"/>
                          <a:cs typeface="Calibri" panose="020F0502020204030204" pitchFamily="34" charset="0"/>
                        </a:rPr>
                        <a:t> and </a:t>
                      </a:r>
                      <a:r>
                        <a:rPr lang="hu-HU" sz="1800" b="0" baseline="0" dirty="0" err="1" smtClean="0">
                          <a:latin typeface="Calibri" panose="020F0502020204030204" pitchFamily="34" charset="0"/>
                          <a:cs typeface="Calibri" panose="020F0502020204030204" pitchFamily="34" charset="0"/>
                        </a:rPr>
                        <a:t>measurable</a:t>
                      </a:r>
                      <a:r>
                        <a:rPr lang="hu-HU" sz="1800" b="0"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positive</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social</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impact</a:t>
                      </a:r>
                      <a:endParaRPr lang="hu-HU" sz="1800" b="0" baseline="0" dirty="0" smtClean="0">
                        <a:latin typeface="Calibri" panose="020F0502020204030204" pitchFamily="34" charset="0"/>
                        <a:cs typeface="Calibri" panose="020F0502020204030204" pitchFamily="34" charset="0"/>
                      </a:endParaRPr>
                    </a:p>
                    <a:p>
                      <a:pPr marL="1657350" lvl="3" indent="-285750">
                        <a:buFont typeface="Arial" panose="020B0604020202020204" pitchFamily="34" charset="0"/>
                        <a:buChar char="•"/>
                      </a:pPr>
                      <a:r>
                        <a:rPr lang="hu-HU" sz="1800" b="1" baseline="0" dirty="0" smtClean="0">
                          <a:latin typeface="Calibri" panose="020F0502020204030204" pitchFamily="34" charset="0"/>
                          <a:cs typeface="Calibri" panose="020F0502020204030204" pitchFamily="34" charset="0"/>
                        </a:rPr>
                        <a:t>Business </a:t>
                      </a:r>
                      <a:r>
                        <a:rPr lang="hu-HU" sz="1800" b="1" baseline="0" dirty="0" err="1" smtClean="0">
                          <a:latin typeface="Calibri" panose="020F0502020204030204" pitchFamily="34" charset="0"/>
                          <a:cs typeface="Calibri" panose="020F0502020204030204" pitchFamily="34" charset="0"/>
                        </a:rPr>
                        <a:t>development</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methodology</a:t>
                      </a:r>
                      <a:r>
                        <a:rPr lang="hu-HU" sz="1800" b="1" baseline="0" dirty="0" smtClean="0">
                          <a:latin typeface="Calibri" panose="020F0502020204030204" pitchFamily="34" charset="0"/>
                          <a:cs typeface="Calibri" panose="020F0502020204030204" pitchFamily="34" charset="0"/>
                        </a:rPr>
                        <a:t>  </a:t>
                      </a:r>
                      <a:r>
                        <a:rPr lang="hu-HU" sz="1800" b="0" baseline="0" dirty="0" smtClean="0">
                          <a:latin typeface="Calibri" panose="020F0502020204030204" pitchFamily="34" charset="0"/>
                          <a:cs typeface="Calibri" panose="020F0502020204030204" pitchFamily="34" charset="0"/>
                        </a:rPr>
                        <a:t>and </a:t>
                      </a:r>
                      <a:r>
                        <a:rPr lang="hu-HU" sz="1800" b="1" baseline="0" dirty="0" err="1" smtClean="0">
                          <a:latin typeface="Calibri" panose="020F0502020204030204" pitchFamily="34" charset="0"/>
                          <a:cs typeface="Calibri" panose="020F0502020204030204" pitchFamily="34" charset="0"/>
                        </a:rPr>
                        <a:t>standardized</a:t>
                      </a:r>
                      <a:r>
                        <a:rPr lang="hu-HU" sz="1800" b="1" baseline="0" dirty="0" smtClean="0">
                          <a:latin typeface="Calibri" panose="020F0502020204030204" pitchFamily="34" charset="0"/>
                          <a:cs typeface="Calibri" panose="020F0502020204030204" pitchFamily="34" charset="0"/>
                        </a:rPr>
                        <a:t> and </a:t>
                      </a:r>
                      <a:r>
                        <a:rPr lang="hu-HU" sz="1800" b="1" baseline="0" dirty="0" err="1" smtClean="0">
                          <a:latin typeface="Calibri" panose="020F0502020204030204" pitchFamily="34" charset="0"/>
                          <a:cs typeface="Calibri" panose="020F0502020204030204" pitchFamily="34" charset="0"/>
                        </a:rPr>
                        <a:t>uniformed</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evaluation</a:t>
                      </a:r>
                      <a:r>
                        <a:rPr lang="hu-HU" sz="1800" b="1" baseline="0" dirty="0" smtClean="0">
                          <a:latin typeface="Calibri" panose="020F0502020204030204" pitchFamily="34" charset="0"/>
                          <a:cs typeface="Calibri" panose="020F0502020204030204" pitchFamily="34" charset="0"/>
                        </a:rPr>
                        <a:t> and </a:t>
                      </a:r>
                      <a:r>
                        <a:rPr lang="hu-HU" sz="1800" b="1" baseline="0" dirty="0" err="1" smtClean="0">
                          <a:latin typeface="Calibri" panose="020F0502020204030204" pitchFamily="34" charset="0"/>
                          <a:cs typeface="Calibri" panose="020F0502020204030204" pitchFamily="34" charset="0"/>
                        </a:rPr>
                        <a:t>development</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system</a:t>
                      </a:r>
                      <a:r>
                        <a:rPr lang="hu-HU" sz="1800" b="1"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supporting</a:t>
                      </a:r>
                      <a:r>
                        <a:rPr lang="hu-HU" sz="1800" b="0" baseline="0" dirty="0" smtClean="0">
                          <a:latin typeface="Calibri" panose="020F0502020204030204" pitchFamily="34" charset="0"/>
                          <a:cs typeface="Calibri" panose="020F0502020204030204" pitchFamily="34" charset="0"/>
                        </a:rPr>
                        <a:t> it </a:t>
                      </a:r>
                      <a:r>
                        <a:rPr lang="hu-HU" sz="1800" b="0" baseline="0" dirty="0" err="1" smtClean="0">
                          <a:latin typeface="Calibri" panose="020F0502020204030204" pitchFamily="34" charset="0"/>
                          <a:cs typeface="Calibri" panose="020F0502020204030204" pitchFamily="34" charset="0"/>
                        </a:rPr>
                        <a:t>to</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establish</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sustainability</a:t>
                      </a:r>
                      <a:endParaRPr lang="hu-HU" sz="1800" b="1" baseline="0" dirty="0" smtClean="0">
                        <a:latin typeface="Calibri" panose="020F0502020204030204" pitchFamily="34" charset="0"/>
                        <a:cs typeface="Calibri" panose="020F0502020204030204" pitchFamily="34" charset="0"/>
                      </a:endParaRPr>
                    </a:p>
                  </a:txBody>
                  <a:tcPr marL="91447" marR="91447" marT="45707" marB="45707">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3954161"/>
                  </a:ext>
                </a:extLst>
              </a:tr>
            </a:tbl>
          </a:graphicData>
        </a:graphic>
      </p:graphicFrame>
      <p:pic>
        <p:nvPicPr>
          <p:cNvPr id="22548" name="Kép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875" y="349250"/>
            <a:ext cx="2505075"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9" name="Kép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47340" y="3005931"/>
            <a:ext cx="1004887"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360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Shape 1"/>
          <p:cNvSpPr txBox="1"/>
          <p:nvPr/>
        </p:nvSpPr>
        <p:spPr>
          <a:xfrm>
            <a:off x="2546350" y="307975"/>
            <a:ext cx="5122863" cy="584200"/>
          </a:xfrm>
          <a:prstGeom prst="rect">
            <a:avLst/>
          </a:prstGeom>
          <a:noFill/>
          <a:ln>
            <a:noFill/>
          </a:ln>
        </p:spPr>
        <p:txBody>
          <a:bodyPr anchor="ctr"/>
          <a:lstStyle/>
          <a:p>
            <a:pPr eaLnBrk="1" fontAlgn="auto" hangingPunct="1">
              <a:lnSpc>
                <a:spcPct val="90000"/>
              </a:lnSpc>
              <a:spcBef>
                <a:spcPts val="0"/>
              </a:spcBef>
              <a:spcAft>
                <a:spcPts val="0"/>
              </a:spcAft>
              <a:defRPr/>
            </a:pPr>
            <a:r>
              <a:rPr lang="hu-HU" sz="2400" b="1" spc="-1" dirty="0" err="1">
                <a:solidFill>
                  <a:srgbClr val="000000"/>
                </a:solidFill>
                <a:latin typeface="Calibri"/>
                <a:ea typeface="+mn-ea"/>
                <a:cs typeface="+mn-cs"/>
              </a:rPr>
              <a:t>Social</a:t>
            </a:r>
            <a:r>
              <a:rPr lang="hu-HU" sz="2400" b="1" spc="-1" dirty="0">
                <a:solidFill>
                  <a:srgbClr val="000000"/>
                </a:solidFill>
                <a:latin typeface="Calibri"/>
                <a:ea typeface="+mn-ea"/>
                <a:cs typeface="+mn-cs"/>
              </a:rPr>
              <a:t> SEEDS</a:t>
            </a:r>
          </a:p>
        </p:txBody>
      </p:sp>
      <p:sp>
        <p:nvSpPr>
          <p:cNvPr id="53" name="TextShape 3"/>
          <p:cNvSpPr txBox="1"/>
          <p:nvPr/>
        </p:nvSpPr>
        <p:spPr>
          <a:xfrm>
            <a:off x="406400" y="5973763"/>
            <a:ext cx="10933113" cy="914400"/>
          </a:xfrm>
          <a:prstGeom prst="rect">
            <a:avLst/>
          </a:prstGeom>
          <a:noFill/>
          <a:ln>
            <a:noFill/>
          </a:ln>
        </p:spPr>
        <p:txBody>
          <a:bodyPr anchor="ctr"/>
          <a:lstStyle/>
          <a:p>
            <a:pPr eaLnBrk="1" fontAlgn="auto" hangingPunct="1">
              <a:spcBef>
                <a:spcPts val="0"/>
              </a:spcBef>
              <a:spcAft>
                <a:spcPts val="0"/>
              </a:spcAft>
              <a:defRPr/>
            </a:pPr>
            <a:endParaRPr lang="hu-HU" sz="1200" spc="-1" dirty="0">
              <a:latin typeface="Times New Roman"/>
              <a:ea typeface="+mn-ea"/>
              <a:cs typeface="+mn-cs"/>
            </a:endParaRPr>
          </a:p>
        </p:txBody>
      </p:sp>
      <p:sp>
        <p:nvSpPr>
          <p:cNvPr id="56" name="CustomShape 4"/>
          <p:cNvSpPr/>
          <p:nvPr/>
        </p:nvSpPr>
        <p:spPr>
          <a:xfrm flipV="1">
            <a:off x="-84138" y="-255588"/>
            <a:ext cx="12276138" cy="628651"/>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482725" y="-3175"/>
            <a:ext cx="9142413" cy="549275"/>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eaLnBrk="1" fontAlgn="auto" hangingPunct="1">
              <a:spcBef>
                <a:spcPts val="0"/>
              </a:spcBef>
              <a:spcAft>
                <a:spcPts val="0"/>
              </a:spcAft>
              <a:defRPr/>
            </a:pPr>
            <a:r>
              <a:rPr lang="hu-HU" b="1" spc="-1" dirty="0" err="1">
                <a:solidFill>
                  <a:srgbClr val="BC3C3D"/>
                </a:solidFill>
                <a:latin typeface="Calibri"/>
                <a:ea typeface="Times New Roman"/>
              </a:rPr>
              <a:t>Social</a:t>
            </a:r>
            <a:r>
              <a:rPr lang="hu-HU" b="1" spc="-1" dirty="0">
                <a:solidFill>
                  <a:srgbClr val="BC3C3D"/>
                </a:solidFill>
                <a:latin typeface="Calibri"/>
                <a:ea typeface="Times New Roman"/>
              </a:rPr>
              <a:t> </a:t>
            </a:r>
            <a:r>
              <a:rPr lang="hu-HU" b="1" spc="-1" dirty="0" err="1">
                <a:solidFill>
                  <a:srgbClr val="BC3C3D"/>
                </a:solidFill>
                <a:latin typeface="Calibri"/>
                <a:ea typeface="Times New Roman"/>
              </a:rPr>
              <a:t>Innovation</a:t>
            </a:r>
            <a:r>
              <a:rPr lang="hu-HU" b="1" spc="-1" dirty="0">
                <a:solidFill>
                  <a:srgbClr val="BC3C3D"/>
                </a:solidFill>
                <a:latin typeface="Calibri"/>
                <a:ea typeface="Times New Roman"/>
              </a:rPr>
              <a:t> Plus (SI PLUS) projekt</a:t>
            </a:r>
            <a:endParaRPr lang="hu-HU" spc="-1" dirty="0">
              <a:solidFill>
                <a:srgbClr val="BC3C3D"/>
              </a:solidFill>
            </a:endParaRPr>
          </a:p>
        </p:txBody>
      </p:sp>
      <p:grpSp>
        <p:nvGrpSpPr>
          <p:cNvPr id="25606" name="Csoportba foglalás 11"/>
          <p:cNvGrpSpPr>
            <a:grpSpLocks/>
          </p:cNvGrpSpPr>
          <p:nvPr/>
        </p:nvGrpSpPr>
        <p:grpSpPr bwMode="auto">
          <a:xfrm>
            <a:off x="587375" y="5753100"/>
            <a:ext cx="10933113" cy="1104900"/>
            <a:chOff x="330080" y="5540620"/>
            <a:chExt cx="10933200" cy="1104800"/>
          </a:xfrm>
        </p:grpSpPr>
        <p:sp>
          <p:nvSpPr>
            <p:cNvPr id="13" name="TextShape 3"/>
            <p:cNvSpPr txBox="1"/>
            <p:nvPr/>
          </p:nvSpPr>
          <p:spPr>
            <a:xfrm>
              <a:off x="330080" y="5731103"/>
              <a:ext cx="10933200" cy="914317"/>
            </a:xfrm>
            <a:prstGeom prst="rect">
              <a:avLst/>
            </a:prstGeom>
            <a:noFill/>
            <a:ln>
              <a:noFill/>
            </a:ln>
          </p:spPr>
          <p:txBody>
            <a:bodyPr anchor="ctr"/>
            <a:lstStyle/>
            <a:p>
              <a:pPr eaLnBrk="1" fontAlgn="auto" hangingPunct="1">
                <a:spcBef>
                  <a:spcPts val="0"/>
                </a:spcBef>
                <a:spcAft>
                  <a:spcPts val="0"/>
                </a:spcAft>
                <a:defRPr/>
              </a:pPr>
              <a:fld id="{0DA1D17F-605D-43C0-AC10-93437ABE0501}" type="datetime1">
                <a:rPr lang="hu-HU" sz="1200" b="1" spc="-1">
                  <a:solidFill>
                    <a:srgbClr val="8B8B8B"/>
                  </a:solidFill>
                  <a:latin typeface="Calibri"/>
                  <a:ea typeface="+mn-ea"/>
                  <a:cs typeface="+mn-cs"/>
                </a:rPr>
                <a:pPr eaLnBrk="1" fontAlgn="auto" hangingPunct="1">
                  <a:spcBef>
                    <a:spcPts val="0"/>
                  </a:spcBef>
                  <a:spcAft>
                    <a:spcPts val="0"/>
                  </a:spcAft>
                  <a:defRPr/>
                </a:pPr>
                <a:t>2022. 06. 29.</a:t>
              </a:fld>
              <a:endParaRPr lang="hu-HU" sz="1200" spc="-1" dirty="0">
                <a:latin typeface="Times New Roman"/>
                <a:ea typeface="+mn-ea"/>
                <a:cs typeface="+mn-cs"/>
              </a:endParaRPr>
            </a:p>
          </p:txBody>
        </p:sp>
        <p:pic>
          <p:nvPicPr>
            <p:cNvPr id="25623"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0640" y="5824440"/>
              <a:ext cx="1275840" cy="72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4" name="Kép 3"/>
            <p:cNvPicPr>
              <a:picLocks noChangeAspect="1" noChangeArrowheads="1"/>
            </p:cNvPicPr>
            <p:nvPr/>
          </p:nvPicPr>
          <p:blipFill>
            <a:blip r:embed="rId3">
              <a:extLst>
                <a:ext uri="{28A0092B-C50C-407E-A947-70E740481C1C}">
                  <a14:useLocalDpi xmlns:a14="http://schemas.microsoft.com/office/drawing/2010/main" val="0"/>
                </a:ext>
              </a:extLst>
            </a:blip>
            <a:srcRect l="8434" t="12186" r="8112" b="11417"/>
            <a:stretch>
              <a:fillRect/>
            </a:stretch>
          </p:blipFill>
          <p:spPr bwMode="auto">
            <a:xfrm>
              <a:off x="5198360" y="5540620"/>
              <a:ext cx="1196640" cy="102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5" name="Ké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40" y="5813820"/>
              <a:ext cx="1806840" cy="74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églalap 1"/>
          <p:cNvSpPr/>
          <p:nvPr/>
        </p:nvSpPr>
        <p:spPr>
          <a:xfrm>
            <a:off x="34925" y="995363"/>
            <a:ext cx="2720975" cy="4598987"/>
          </a:xfrm>
          <a:prstGeom prst="rect">
            <a:avLst/>
          </a:prstGeom>
          <a:solidFill>
            <a:srgbClr val="BC3C3D"/>
          </a:solidFill>
          <a:ln>
            <a:solidFill>
              <a:srgbClr val="BA35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hu-HU" sz="1600" dirty="0" err="1" smtClean="0">
                <a:latin typeface="Calibri" panose="020F0502020204030204" pitchFamily="34" charset="0"/>
                <a:cs typeface="Calibri" panose="020F0502020204030204" pitchFamily="34" charset="0"/>
              </a:rPr>
              <a:t>Implementation</a:t>
            </a:r>
            <a:r>
              <a:rPr lang="hu-HU" sz="1600" dirty="0" smtClean="0">
                <a:latin typeface="Calibri" panose="020F0502020204030204" pitchFamily="34" charset="0"/>
                <a:cs typeface="Calibri" panose="020F0502020204030204" pitchFamily="34" charset="0"/>
              </a:rPr>
              <a:t>: 1.4.2016. – 31.3.2019. </a:t>
            </a:r>
            <a:r>
              <a:rPr lang="hu-HU" sz="1600" dirty="0">
                <a:latin typeface="Calibri" panose="020F0502020204030204" pitchFamily="34" charset="0"/>
                <a:cs typeface="Calibri" panose="020F0502020204030204" pitchFamily="34" charset="0"/>
              </a:rPr>
              <a:t>(+2 </a:t>
            </a:r>
            <a:r>
              <a:rPr lang="hu-HU" sz="1600" dirty="0" err="1" smtClean="0">
                <a:latin typeface="Calibri" panose="020F0502020204030204" pitchFamily="34" charset="0"/>
                <a:cs typeface="Calibri" panose="020F0502020204030204" pitchFamily="34" charset="0"/>
              </a:rPr>
              <a:t>years</a:t>
            </a:r>
            <a:r>
              <a:rPr lang="hu-HU" sz="1600" dirty="0" smtClean="0">
                <a:latin typeface="Calibri" panose="020F0502020204030204" pitchFamily="34" charset="0"/>
                <a:cs typeface="Calibri" panose="020F0502020204030204" pitchFamily="34" charset="0"/>
              </a:rPr>
              <a:t> of </a:t>
            </a:r>
            <a:r>
              <a:rPr lang="hu-HU" sz="1600" dirty="0" err="1" smtClean="0">
                <a:latin typeface="Calibri" panose="020F0502020204030204" pitchFamily="34" charset="0"/>
                <a:cs typeface="Calibri" panose="020F0502020204030204" pitchFamily="34" charset="0"/>
              </a:rPr>
              <a:t>sustaining</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period</a:t>
            </a:r>
            <a:r>
              <a:rPr lang="hu-HU" sz="1600" dirty="0" smtClean="0">
                <a:latin typeface="Calibri" panose="020F0502020204030204" pitchFamily="34" charset="0"/>
                <a:cs typeface="Calibri" panose="020F0502020204030204" pitchFamily="34" charset="0"/>
              </a:rPr>
              <a:t> ended 31.3.2021) </a:t>
            </a:r>
            <a:endParaRPr lang="hu-HU" sz="1600"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defRPr/>
            </a:pPr>
            <a:r>
              <a:rPr lang="hu-HU" sz="1600" dirty="0" err="1" smtClean="0">
                <a:latin typeface="Calibri" panose="020F0502020204030204" pitchFamily="34" charset="0"/>
                <a:cs typeface="Calibri" panose="020F0502020204030204" pitchFamily="34" charset="0"/>
              </a:rPr>
              <a:t>Prolongation</a:t>
            </a:r>
            <a:r>
              <a:rPr lang="hu-HU" sz="1600" dirty="0" smtClean="0">
                <a:latin typeface="Calibri" panose="020F0502020204030204" pitchFamily="34" charset="0"/>
                <a:cs typeface="Calibri" panose="020F0502020204030204" pitchFamily="34" charset="0"/>
              </a:rPr>
              <a:t>: 1.10.2021-30.9.2022</a:t>
            </a:r>
          </a:p>
          <a:p>
            <a:pPr lvl="1">
              <a:defRPr/>
            </a:pPr>
            <a:endParaRPr lang="hu-HU"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sz="1600" dirty="0">
                <a:latin typeface="Calibri" panose="020F0502020204030204" pitchFamily="34" charset="0"/>
                <a:cs typeface="Calibri" panose="020F0502020204030204" pitchFamily="34" charset="0"/>
              </a:rPr>
              <a:t>Partner </a:t>
            </a:r>
            <a:r>
              <a:rPr lang="hu-HU" sz="1600" dirty="0" err="1" smtClean="0">
                <a:latin typeface="Calibri" panose="020F0502020204030204" pitchFamily="34" charset="0"/>
                <a:cs typeface="Calibri" panose="020F0502020204030204" pitchFamily="34" charset="0"/>
              </a:rPr>
              <a:t>countries</a:t>
            </a:r>
            <a:r>
              <a:rPr lang="hu-HU" sz="1600" dirty="0" smtClean="0">
                <a:latin typeface="Calibri" panose="020F0502020204030204" pitchFamily="34" charset="0"/>
                <a:cs typeface="Calibri" panose="020F0502020204030204" pitchFamily="34" charset="0"/>
              </a:rPr>
              <a:t>: </a:t>
            </a:r>
            <a:r>
              <a:rPr lang="hu-HU" sz="1600" dirty="0">
                <a:latin typeface="Calibri" panose="020F0502020204030204" pitchFamily="34" charset="0"/>
                <a:cs typeface="Calibri" panose="020F0502020204030204" pitchFamily="34" charset="0"/>
              </a:rPr>
              <a:t>HU, IT, CZ, SI, PL, BE, EE, DE</a:t>
            </a:r>
          </a:p>
          <a:p>
            <a:pPr marL="285750" indent="-285750">
              <a:buFont typeface="Arial" panose="020B0604020202020204" pitchFamily="34" charset="0"/>
              <a:buChar char="•"/>
              <a:defRPr/>
            </a:pPr>
            <a:endParaRPr lang="hu-HU"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sz="1600" dirty="0" err="1" smtClean="0">
                <a:latin typeface="Calibri" panose="020F0502020204030204" pitchFamily="34" charset="0"/>
                <a:cs typeface="Calibri" panose="020F0502020204030204" pitchFamily="34" charset="0"/>
              </a:rPr>
              <a:t>Resources</a:t>
            </a:r>
            <a:r>
              <a:rPr lang="hu-HU" sz="1600" dirty="0" smtClean="0">
                <a:latin typeface="Calibri" panose="020F0502020204030204" pitchFamily="34" charset="0"/>
                <a:cs typeface="Calibri" panose="020F0502020204030204" pitchFamily="34" charset="0"/>
              </a:rPr>
              <a:t>: ERDF 85</a:t>
            </a:r>
            <a:r>
              <a:rPr lang="hu-HU" sz="1600" dirty="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State</a:t>
            </a:r>
            <a:r>
              <a:rPr lang="hu-HU" sz="1600" dirty="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co-financing</a:t>
            </a:r>
            <a:r>
              <a:rPr lang="hu-HU" sz="1600" dirty="0" smtClean="0">
                <a:latin typeface="Calibri" panose="020F0502020204030204" pitchFamily="34" charset="0"/>
                <a:cs typeface="Calibri" panose="020F0502020204030204" pitchFamily="34" charset="0"/>
              </a:rPr>
              <a:t> 10</a:t>
            </a:r>
            <a:r>
              <a:rPr lang="hu-HU" sz="1600" dirty="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own</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contribution</a:t>
            </a:r>
            <a:r>
              <a:rPr lang="hu-HU" sz="1600" dirty="0" smtClean="0">
                <a:latin typeface="Calibri" panose="020F0502020204030204" pitchFamily="34" charset="0"/>
                <a:cs typeface="Calibri" panose="020F0502020204030204" pitchFamily="34" charset="0"/>
              </a:rPr>
              <a:t>: </a:t>
            </a:r>
            <a:r>
              <a:rPr lang="hu-HU" sz="1600" dirty="0">
                <a:latin typeface="Calibri" panose="020F0502020204030204" pitchFamily="34" charset="0"/>
                <a:cs typeface="Calibri" panose="020F0502020204030204" pitchFamily="34" charset="0"/>
              </a:rPr>
              <a:t>5%</a:t>
            </a:r>
          </a:p>
          <a:p>
            <a:pPr marL="285750" indent="-285750">
              <a:buFont typeface="Arial" panose="020B0604020202020204" pitchFamily="34" charset="0"/>
              <a:buChar char="•"/>
              <a:defRPr/>
            </a:pPr>
            <a:endParaRPr lang="hu-HU"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sz="1600" dirty="0" err="1" smtClean="0">
                <a:latin typeface="Calibri" panose="020F0502020204030204" pitchFamily="34" charset="0"/>
                <a:cs typeface="Calibri" panose="020F0502020204030204" pitchFamily="34" charset="0"/>
              </a:rPr>
              <a:t>IFKA’s</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role</a:t>
            </a:r>
            <a:r>
              <a:rPr lang="hu-HU" sz="1600" dirty="0" smtClean="0">
                <a:latin typeface="Calibri" panose="020F0502020204030204" pitchFamily="34" charset="0"/>
                <a:cs typeface="Calibri" panose="020F0502020204030204" pitchFamily="34" charset="0"/>
              </a:rPr>
              <a:t>: LP</a:t>
            </a:r>
            <a:endParaRPr lang="hu-HU" sz="1600" dirty="0">
              <a:latin typeface="Calibri" panose="020F0502020204030204" pitchFamily="34" charset="0"/>
              <a:cs typeface="Calibri" panose="020F0502020204030204" pitchFamily="34" charset="0"/>
            </a:endParaRPr>
          </a:p>
        </p:txBody>
      </p:sp>
      <p:graphicFrame>
        <p:nvGraphicFramePr>
          <p:cNvPr id="27" name="Táblázat 26"/>
          <p:cNvGraphicFramePr>
            <a:graphicFrameLocks noGrp="1"/>
          </p:cNvGraphicFramePr>
          <p:nvPr>
            <p:extLst>
              <p:ext uri="{D42A27DB-BD31-4B8C-83A1-F6EECF244321}">
                <p14:modId xmlns:p14="http://schemas.microsoft.com/office/powerpoint/2010/main" val="2082131410"/>
              </p:ext>
            </p:extLst>
          </p:nvPr>
        </p:nvGraphicFramePr>
        <p:xfrm>
          <a:off x="2874963" y="851694"/>
          <a:ext cx="9050338" cy="5090156"/>
        </p:xfrm>
        <a:graphic>
          <a:graphicData uri="http://schemas.openxmlformats.org/drawingml/2006/table">
            <a:tbl>
              <a:tblPr bandRow="1" bandCol="1"/>
              <a:tblGrid>
                <a:gridCol w="936618">
                  <a:extLst>
                    <a:ext uri="{9D8B030D-6E8A-4147-A177-3AD203B41FA5}">
                      <a16:colId xmlns:a16="http://schemas.microsoft.com/office/drawing/2014/main" val="2459076160"/>
                    </a:ext>
                  </a:extLst>
                </a:gridCol>
                <a:gridCol w="1270669">
                  <a:extLst>
                    <a:ext uri="{9D8B030D-6E8A-4147-A177-3AD203B41FA5}">
                      <a16:colId xmlns:a16="http://schemas.microsoft.com/office/drawing/2014/main" val="3661822259"/>
                    </a:ext>
                  </a:extLst>
                </a:gridCol>
                <a:gridCol w="6843051">
                  <a:extLst>
                    <a:ext uri="{9D8B030D-6E8A-4147-A177-3AD203B41FA5}">
                      <a16:colId xmlns:a16="http://schemas.microsoft.com/office/drawing/2014/main" val="2692584940"/>
                    </a:ext>
                  </a:extLst>
                </a:gridCol>
              </a:tblGrid>
              <a:tr h="365758">
                <a:tc gridSpan="3">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r>
                        <a:rPr lang="hu-HU" sz="1800" b="1" kern="1200" dirty="0" err="1" smtClean="0">
                          <a:solidFill>
                            <a:schemeClr val="tx1"/>
                          </a:solidFill>
                          <a:effectLst/>
                          <a:latin typeface="Calibri" panose="020F0502020204030204" pitchFamily="34" charset="0"/>
                          <a:ea typeface="+mn-ea"/>
                          <a:cs typeface="Calibri" panose="020F0502020204030204" pitchFamily="34" charset="0"/>
                        </a:rPr>
                        <a:t>Social</a:t>
                      </a:r>
                      <a:r>
                        <a:rPr lang="hu-HU" sz="1800" b="1" kern="1200" dirty="0" smtClean="0">
                          <a:solidFill>
                            <a:schemeClr val="tx1"/>
                          </a:solidFill>
                          <a:effectLst/>
                          <a:latin typeface="Calibri" panose="020F0502020204030204" pitchFamily="34" charset="0"/>
                          <a:ea typeface="+mn-ea"/>
                          <a:cs typeface="Calibri" panose="020F0502020204030204" pitchFamily="34" charset="0"/>
                        </a:rPr>
                        <a:t> SEEDS</a:t>
                      </a:r>
                      <a:endParaRPr lang="en-GB" sz="1800" b="1" dirty="0">
                        <a:latin typeface="Calibri" panose="020F0502020204030204" pitchFamily="34" charset="0"/>
                        <a:cs typeface="Calibri" panose="020F0502020204030204" pitchFamily="34" charset="0"/>
                      </a:endParaRPr>
                    </a:p>
                  </a:txBody>
                  <a:tcPr marL="91447" marR="91447" marT="45719" marB="45719">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044884257"/>
                  </a:ext>
                </a:extLst>
              </a:tr>
              <a:tr h="4576130">
                <a:tc>
                  <a:txBody>
                    <a:bodyPr/>
                    <a:lstStyle/>
                    <a:p>
                      <a:endParaRPr lang="hu-HU" sz="1800" dirty="0" smtClean="0">
                        <a:latin typeface="Calibri" panose="020F0502020204030204" pitchFamily="34" charset="0"/>
                        <a:cs typeface="Calibri" panose="020F0502020204030204" pitchFamily="34" charset="0"/>
                      </a:endParaRPr>
                    </a:p>
                    <a:p>
                      <a:endParaRPr lang="hu-HU" sz="1800" dirty="0" smtClean="0">
                        <a:latin typeface="Calibri" panose="020F0502020204030204" pitchFamily="34" charset="0"/>
                        <a:cs typeface="Calibri" panose="020F0502020204030204" pitchFamily="34" charset="0"/>
                      </a:endParaRPr>
                    </a:p>
                  </a:txBody>
                  <a:tcPr marL="91447" marR="91447" marT="45719" marB="45719">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hu-HU" sz="1800" b="1" dirty="0" err="1" smtClean="0">
                          <a:latin typeface="Calibri" panose="020F0502020204030204" pitchFamily="34" charset="0"/>
                          <a:cs typeface="Calibri" panose="020F0502020204030204" pitchFamily="34" charset="0"/>
                        </a:rPr>
                        <a:t>Objectives</a:t>
                      </a:r>
                      <a:endParaRPr lang="en-GB" sz="1800" b="1" dirty="0">
                        <a:latin typeface="Calibri" panose="020F0502020204030204" pitchFamily="34" charset="0"/>
                        <a:cs typeface="Calibri" panose="020F0502020204030204" pitchFamily="34" charset="0"/>
                      </a:endParaRPr>
                    </a:p>
                  </a:txBody>
                  <a:tcPr marL="91447" marR="91447" marT="45719" marB="45719" anchor="ctr">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a:buFont typeface="Arial" panose="020B0604020202020204" pitchFamily="34" charset="0"/>
                        <a:buNone/>
                      </a:pPr>
                      <a:r>
                        <a:rPr lang="hu-HU" sz="1600" b="1" u="sng" dirty="0" err="1" smtClean="0">
                          <a:latin typeface="Calibri" panose="020F0502020204030204" pitchFamily="34" charset="0"/>
                          <a:cs typeface="Calibri" panose="020F0502020204030204" pitchFamily="34" charset="0"/>
                        </a:rPr>
                        <a:t>Original</a:t>
                      </a:r>
                      <a:r>
                        <a:rPr lang="hu-HU" sz="1600" b="1" u="sng" dirty="0" smtClean="0">
                          <a:latin typeface="Calibri" panose="020F0502020204030204" pitchFamily="34" charset="0"/>
                          <a:cs typeface="Calibri" panose="020F0502020204030204" pitchFamily="34" charset="0"/>
                        </a:rPr>
                        <a:t> project </a:t>
                      </a:r>
                      <a:r>
                        <a:rPr lang="hu-HU" sz="1600" b="1" u="sng" dirty="0" err="1" smtClean="0">
                          <a:latin typeface="Calibri" panose="020F0502020204030204" pitchFamily="34" charset="0"/>
                          <a:cs typeface="Calibri" panose="020F0502020204030204" pitchFamily="34" charset="0"/>
                        </a:rPr>
                        <a:t>period</a:t>
                      </a:r>
                      <a:r>
                        <a:rPr lang="hu-HU" sz="1600" b="1" u="sng" dirty="0" smtClean="0">
                          <a:latin typeface="Calibri" panose="020F0502020204030204" pitchFamily="34" charset="0"/>
                          <a:cs typeface="Calibri" panose="020F0502020204030204" pitchFamily="34" charset="0"/>
                        </a:rPr>
                        <a:t>:</a:t>
                      </a:r>
                    </a:p>
                    <a:p>
                      <a:pPr marL="285750" indent="-285750" algn="just">
                        <a:buFont typeface="Arial" panose="020B0604020202020204" pitchFamily="34" charset="0"/>
                        <a:buChar char="•"/>
                      </a:pPr>
                      <a:r>
                        <a:rPr lang="hu-HU" sz="1600" dirty="0" err="1" smtClean="0">
                          <a:latin typeface="Calibri" panose="020F0502020204030204" pitchFamily="34" charset="0"/>
                          <a:cs typeface="Calibri" panose="020F0502020204030204" pitchFamily="34" charset="0"/>
                        </a:rPr>
                        <a:t>Development</a:t>
                      </a:r>
                      <a:r>
                        <a:rPr lang="hu-HU" sz="1600" dirty="0" smtClean="0">
                          <a:latin typeface="Calibri" panose="020F0502020204030204" pitchFamily="34" charset="0"/>
                          <a:cs typeface="Calibri" panose="020F0502020204030204" pitchFamily="34" charset="0"/>
                        </a:rPr>
                        <a:t> of a </a:t>
                      </a:r>
                      <a:r>
                        <a:rPr lang="hu-HU" sz="1600" b="1" dirty="0" err="1" smtClean="0">
                          <a:latin typeface="Calibri" panose="020F0502020204030204" pitchFamily="34" charset="0"/>
                          <a:cs typeface="Calibri" panose="020F0502020204030204" pitchFamily="34" charset="0"/>
                        </a:rPr>
                        <a:t>standardized</a:t>
                      </a:r>
                      <a:r>
                        <a:rPr lang="hu-HU" sz="1600" b="1" dirty="0" smtClean="0">
                          <a:latin typeface="Calibri" panose="020F0502020204030204" pitchFamily="34" charset="0"/>
                          <a:cs typeface="Calibri" panose="020F0502020204030204" pitchFamily="34" charset="0"/>
                        </a:rPr>
                        <a:t> policy </a:t>
                      </a:r>
                      <a:r>
                        <a:rPr lang="hu-HU" sz="1600" b="1" dirty="0" err="1" smtClean="0">
                          <a:latin typeface="Calibri" panose="020F0502020204030204" pitchFamily="34" charset="0"/>
                          <a:cs typeface="Calibri" panose="020F0502020204030204" pitchFamily="34" charset="0"/>
                        </a:rPr>
                        <a:t>diagnostic</a:t>
                      </a:r>
                      <a:r>
                        <a:rPr lang="hu-HU" sz="1600" b="1" dirty="0" smtClean="0">
                          <a:latin typeface="Calibri" panose="020F0502020204030204" pitchFamily="34" charset="0"/>
                          <a:cs typeface="Calibri" panose="020F0502020204030204" pitchFamily="34" charset="0"/>
                        </a:rPr>
                        <a:t> </a:t>
                      </a:r>
                      <a:r>
                        <a:rPr lang="hu-HU" sz="1600" b="1" dirty="0" err="1" smtClean="0">
                          <a:latin typeface="Calibri" panose="020F0502020204030204" pitchFamily="34" charset="0"/>
                          <a:cs typeface="Calibri" panose="020F0502020204030204" pitchFamily="34" charset="0"/>
                        </a:rPr>
                        <a:t>tool</a:t>
                      </a:r>
                      <a:r>
                        <a:rPr lang="hu-HU" sz="1600" b="1"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to</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evaluate</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the</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sustainability</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the</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economic</a:t>
                      </a:r>
                      <a:r>
                        <a:rPr lang="hu-HU" sz="1600" dirty="0" smtClean="0">
                          <a:latin typeface="Calibri" panose="020F0502020204030204" pitchFamily="34" charset="0"/>
                          <a:cs typeface="Calibri" panose="020F0502020204030204" pitchFamily="34" charset="0"/>
                        </a:rPr>
                        <a:t> performance and </a:t>
                      </a:r>
                      <a:r>
                        <a:rPr lang="hu-HU" sz="1600" dirty="0" err="1" smtClean="0">
                          <a:latin typeface="Calibri" panose="020F0502020204030204" pitchFamily="34" charset="0"/>
                          <a:cs typeface="Calibri" panose="020F0502020204030204" pitchFamily="34" charset="0"/>
                        </a:rPr>
                        <a:t>the</a:t>
                      </a:r>
                      <a:r>
                        <a:rPr lang="hu-HU" sz="1600" dirty="0" smtClean="0">
                          <a:latin typeface="Calibri" panose="020F0502020204030204" pitchFamily="34" charset="0"/>
                          <a:cs typeface="Calibri" panose="020F0502020204030204" pitchFamily="34" charset="0"/>
                        </a:rPr>
                        <a:t> policy </a:t>
                      </a:r>
                      <a:r>
                        <a:rPr lang="hu-HU" sz="1600" dirty="0" err="1" smtClean="0">
                          <a:latin typeface="Calibri" panose="020F0502020204030204" pitchFamily="34" charset="0"/>
                          <a:cs typeface="Calibri" panose="020F0502020204030204" pitchFamily="34" charset="0"/>
                        </a:rPr>
                        <a:t>environment</a:t>
                      </a:r>
                      <a:r>
                        <a:rPr lang="hu-HU" sz="1600" dirty="0" smtClean="0">
                          <a:latin typeface="Calibri" panose="020F0502020204030204" pitchFamily="34" charset="0"/>
                          <a:cs typeface="Calibri" panose="020F0502020204030204" pitchFamily="34" charset="0"/>
                        </a:rPr>
                        <a:t> of </a:t>
                      </a:r>
                      <a:r>
                        <a:rPr lang="hu-HU" sz="1600" dirty="0" err="1" smtClean="0">
                          <a:latin typeface="Calibri" panose="020F0502020204030204" pitchFamily="34" charset="0"/>
                          <a:cs typeface="Calibri" panose="020F0502020204030204" pitchFamily="34" charset="0"/>
                        </a:rPr>
                        <a:t>social</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enterprises</a:t>
                      </a:r>
                      <a:r>
                        <a:rPr lang="hu-HU" sz="1600" dirty="0" smtClean="0">
                          <a:latin typeface="Calibri" panose="020F0502020204030204" pitchFamily="34" charset="0"/>
                          <a:cs typeface="Calibri" panose="020F0502020204030204" pitchFamily="34" charset="0"/>
                        </a:rPr>
                        <a:t>.</a:t>
                      </a:r>
                    </a:p>
                    <a:p>
                      <a:pPr marL="285750" indent="-285750" algn="just">
                        <a:buFont typeface="Arial" panose="020B0604020202020204" pitchFamily="34" charset="0"/>
                        <a:buChar char="•"/>
                      </a:pPr>
                      <a:r>
                        <a:rPr lang="hu-HU" sz="1600" b="1" dirty="0" err="1" smtClean="0">
                          <a:latin typeface="Calibri" panose="020F0502020204030204" pitchFamily="34" charset="0"/>
                          <a:cs typeface="Calibri" panose="020F0502020204030204" pitchFamily="34" charset="0"/>
                        </a:rPr>
                        <a:t>Comparision</a:t>
                      </a:r>
                      <a:r>
                        <a:rPr lang="hu-HU" sz="1600" b="1" dirty="0" smtClean="0">
                          <a:latin typeface="Calibri" panose="020F0502020204030204" pitchFamily="34" charset="0"/>
                          <a:cs typeface="Calibri" panose="020F0502020204030204" pitchFamily="34" charset="0"/>
                        </a:rPr>
                        <a:t> of </a:t>
                      </a:r>
                      <a:r>
                        <a:rPr lang="hu-HU" sz="1600" b="1" dirty="0" err="1" smtClean="0">
                          <a:latin typeface="Calibri" panose="020F0502020204030204" pitchFamily="34" charset="0"/>
                          <a:cs typeface="Calibri" panose="020F0502020204030204" pitchFamily="34" charset="0"/>
                        </a:rPr>
                        <a:t>the</a:t>
                      </a:r>
                      <a:r>
                        <a:rPr lang="hu-HU" sz="1600" b="1" dirty="0" smtClean="0">
                          <a:latin typeface="Calibri" panose="020F0502020204030204" pitchFamily="34" charset="0"/>
                          <a:cs typeface="Calibri" panose="020F0502020204030204" pitchFamily="34" charset="0"/>
                        </a:rPr>
                        <a:t> </a:t>
                      </a:r>
                      <a:r>
                        <a:rPr lang="hu-HU" sz="1600" b="1" dirty="0" err="1" smtClean="0">
                          <a:latin typeface="Calibri" panose="020F0502020204030204" pitchFamily="34" charset="0"/>
                          <a:cs typeface="Calibri" panose="020F0502020204030204" pitchFamily="34" charset="0"/>
                        </a:rPr>
                        <a:t>situation</a:t>
                      </a:r>
                      <a:r>
                        <a:rPr lang="hu-HU" sz="1600" b="1" dirty="0" smtClean="0">
                          <a:latin typeface="Calibri" panose="020F0502020204030204" pitchFamily="34" charset="0"/>
                          <a:cs typeface="Calibri" panose="020F0502020204030204" pitchFamily="34" charset="0"/>
                        </a:rPr>
                        <a:t> of </a:t>
                      </a:r>
                      <a:r>
                        <a:rPr lang="hu-HU" sz="1600" b="1" dirty="0" err="1" smtClean="0">
                          <a:latin typeface="Calibri" panose="020F0502020204030204" pitchFamily="34" charset="0"/>
                          <a:cs typeface="Calibri" panose="020F0502020204030204" pitchFamily="34" charset="0"/>
                        </a:rPr>
                        <a:t>social</a:t>
                      </a:r>
                      <a:r>
                        <a:rPr lang="hu-HU" sz="1600" b="1" dirty="0" smtClean="0">
                          <a:latin typeface="Calibri" panose="020F0502020204030204" pitchFamily="34" charset="0"/>
                          <a:cs typeface="Calibri" panose="020F0502020204030204" pitchFamily="34" charset="0"/>
                        </a:rPr>
                        <a:t> </a:t>
                      </a:r>
                      <a:r>
                        <a:rPr lang="hu-HU" sz="1600" b="1" dirty="0" err="1" smtClean="0">
                          <a:latin typeface="Calibri" panose="020F0502020204030204" pitchFamily="34" charset="0"/>
                          <a:cs typeface="Calibri" panose="020F0502020204030204" pitchFamily="34" charset="0"/>
                        </a:rPr>
                        <a:t>enterprises</a:t>
                      </a:r>
                      <a:r>
                        <a:rPr lang="hu-HU" sz="1600" b="1" baseline="0" dirty="0" smtClean="0">
                          <a:latin typeface="Calibri" panose="020F0502020204030204" pitchFamily="34" charset="0"/>
                          <a:cs typeface="Calibri" panose="020F0502020204030204" pitchFamily="34" charset="0"/>
                        </a:rPr>
                        <a:t> </a:t>
                      </a:r>
                      <a:r>
                        <a:rPr lang="hu-HU" sz="1600" baseline="0" dirty="0" smtClean="0">
                          <a:latin typeface="Calibri" panose="020F0502020204030204" pitchFamily="34" charset="0"/>
                          <a:cs typeface="Calibri" panose="020F0502020204030204" pitchFamily="34" charset="0"/>
                        </a:rPr>
                        <a:t>and </a:t>
                      </a:r>
                      <a:r>
                        <a:rPr lang="hu-HU" sz="1600" b="1" baseline="0" dirty="0" err="1" smtClean="0">
                          <a:latin typeface="Calibri" panose="020F0502020204030204" pitchFamily="34" charset="0"/>
                          <a:cs typeface="Calibri" panose="020F0502020204030204" pitchFamily="34" charset="0"/>
                        </a:rPr>
                        <a:t>assessing</a:t>
                      </a:r>
                      <a:r>
                        <a:rPr lang="hu-HU" sz="1600" b="1" baseline="0" dirty="0" smtClean="0">
                          <a:latin typeface="Calibri" panose="020F0502020204030204" pitchFamily="34" charset="0"/>
                          <a:cs typeface="Calibri" panose="020F0502020204030204" pitchFamily="34" charset="0"/>
                        </a:rPr>
                        <a:t> </a:t>
                      </a:r>
                      <a:r>
                        <a:rPr lang="hu-HU" sz="1600" b="1" baseline="0" dirty="0" err="1" smtClean="0">
                          <a:latin typeface="Calibri" panose="020F0502020204030204" pitchFamily="34" charset="0"/>
                          <a:cs typeface="Calibri" panose="020F0502020204030204" pitchFamily="34" charset="0"/>
                        </a:rPr>
                        <a:t>their</a:t>
                      </a:r>
                      <a:r>
                        <a:rPr lang="hu-HU" sz="1600" b="1" baseline="0" dirty="0" smtClean="0">
                          <a:latin typeface="Calibri" panose="020F0502020204030204" pitchFamily="34" charset="0"/>
                          <a:cs typeface="Calibri" panose="020F0502020204030204" pitchFamily="34" charset="0"/>
                        </a:rPr>
                        <a:t> policy </a:t>
                      </a:r>
                      <a:r>
                        <a:rPr lang="hu-HU" sz="1600" b="1" baseline="0" dirty="0" err="1" smtClean="0">
                          <a:latin typeface="Calibri" panose="020F0502020204030204" pitchFamily="34" charset="0"/>
                          <a:cs typeface="Calibri" panose="020F0502020204030204" pitchFamily="34" charset="0"/>
                        </a:rPr>
                        <a:t>development</a:t>
                      </a:r>
                      <a:r>
                        <a:rPr lang="hu-HU" sz="1600" b="1" baseline="0" dirty="0" smtClean="0">
                          <a:latin typeface="Calibri" panose="020F0502020204030204" pitchFamily="34" charset="0"/>
                          <a:cs typeface="Calibri" panose="020F0502020204030204" pitchFamily="34" charset="0"/>
                        </a:rPr>
                        <a:t> </a:t>
                      </a:r>
                      <a:r>
                        <a:rPr lang="hu-HU" sz="1600" b="1" baseline="0" dirty="0" err="1" smtClean="0">
                          <a:latin typeface="Calibri" panose="020F0502020204030204" pitchFamily="34" charset="0"/>
                          <a:cs typeface="Calibri" panose="020F0502020204030204" pitchFamily="34" charset="0"/>
                        </a:rPr>
                        <a:t>needs</a:t>
                      </a:r>
                      <a:r>
                        <a:rPr lang="hu-HU" sz="1600" b="1"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on</a:t>
                      </a:r>
                      <a:r>
                        <a:rPr lang="hu-HU" sz="1600" baseline="0" dirty="0" smtClean="0">
                          <a:latin typeface="Calibri" panose="020F0502020204030204" pitchFamily="34" charset="0"/>
                          <a:cs typeface="Calibri" panose="020F0502020204030204" pitchFamily="34" charset="0"/>
                        </a:rPr>
                        <a:t> European </a:t>
                      </a:r>
                      <a:r>
                        <a:rPr lang="hu-HU" sz="1600" baseline="0" dirty="0" err="1" smtClean="0">
                          <a:latin typeface="Calibri" panose="020F0502020204030204" pitchFamily="34" charset="0"/>
                          <a:cs typeface="Calibri" panose="020F0502020204030204" pitchFamily="34" charset="0"/>
                        </a:rPr>
                        <a:t>level</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using</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the</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standardized</a:t>
                      </a:r>
                      <a:r>
                        <a:rPr lang="hu-HU" sz="1600" baseline="0" dirty="0" smtClean="0">
                          <a:latin typeface="Calibri" panose="020F0502020204030204" pitchFamily="34" charset="0"/>
                          <a:cs typeface="Calibri" panose="020F0502020204030204" pitchFamily="34" charset="0"/>
                        </a:rPr>
                        <a:t> policy </a:t>
                      </a:r>
                      <a:r>
                        <a:rPr lang="hu-HU" sz="1600" baseline="0" dirty="0" err="1" smtClean="0">
                          <a:latin typeface="Calibri" panose="020F0502020204030204" pitchFamily="34" charset="0"/>
                          <a:cs typeface="Calibri" panose="020F0502020204030204" pitchFamily="34" charset="0"/>
                        </a:rPr>
                        <a:t>diagnostic</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tool</a:t>
                      </a:r>
                      <a:r>
                        <a:rPr lang="hu-HU" sz="1600" baseline="0" dirty="0" smtClean="0">
                          <a:latin typeface="Calibri" panose="020F0502020204030204" pitchFamily="34" charset="0"/>
                          <a:cs typeface="Calibri" panose="020F0502020204030204" pitchFamily="34" charset="0"/>
                        </a:rPr>
                        <a:t>. </a:t>
                      </a:r>
                    </a:p>
                    <a:p>
                      <a:pPr marL="285750" indent="-285750" algn="just">
                        <a:buFont typeface="Arial" panose="020B0604020202020204" pitchFamily="34" charset="0"/>
                        <a:buChar char="•"/>
                      </a:pPr>
                      <a:r>
                        <a:rPr lang="hu-HU" sz="1600" dirty="0" err="1" smtClean="0">
                          <a:latin typeface="Calibri" panose="020F0502020204030204" pitchFamily="34" charset="0"/>
                          <a:cs typeface="Calibri" panose="020F0502020204030204" pitchFamily="34" charset="0"/>
                        </a:rPr>
                        <a:t>Supporting</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the</a:t>
                      </a:r>
                      <a:r>
                        <a:rPr lang="hu-HU" sz="1600" dirty="0" smtClean="0">
                          <a:latin typeface="Calibri" panose="020F0502020204030204" pitchFamily="34" charset="0"/>
                          <a:cs typeface="Calibri" panose="020F0502020204030204" pitchFamily="34" charset="0"/>
                        </a:rPr>
                        <a:t> </a:t>
                      </a:r>
                      <a:r>
                        <a:rPr lang="hu-HU" sz="1600" b="1" dirty="0" err="1" smtClean="0">
                          <a:latin typeface="Calibri" panose="020F0502020204030204" pitchFamily="34" charset="0"/>
                          <a:cs typeface="Calibri" panose="020F0502020204030204" pitchFamily="34" charset="0"/>
                        </a:rPr>
                        <a:t>planning</a:t>
                      </a:r>
                      <a:r>
                        <a:rPr lang="hu-HU" sz="1600" b="1" dirty="0" smtClean="0">
                          <a:latin typeface="Calibri" panose="020F0502020204030204" pitchFamily="34" charset="0"/>
                          <a:cs typeface="Calibri" panose="020F0502020204030204" pitchFamily="34" charset="0"/>
                        </a:rPr>
                        <a:t> and </a:t>
                      </a:r>
                      <a:r>
                        <a:rPr lang="hu-HU" sz="1600" b="1" dirty="0" err="1" smtClean="0">
                          <a:latin typeface="Calibri" panose="020F0502020204030204" pitchFamily="34" charset="0"/>
                          <a:cs typeface="Calibri" panose="020F0502020204030204" pitchFamily="34" charset="0"/>
                        </a:rPr>
                        <a:t>the</a:t>
                      </a:r>
                      <a:r>
                        <a:rPr lang="hu-HU" sz="1600" b="1" dirty="0" smtClean="0">
                          <a:latin typeface="Calibri" panose="020F0502020204030204" pitchFamily="34" charset="0"/>
                          <a:cs typeface="Calibri" panose="020F0502020204030204" pitchFamily="34" charset="0"/>
                        </a:rPr>
                        <a:t> </a:t>
                      </a:r>
                      <a:r>
                        <a:rPr lang="hu-HU" sz="1600" b="1" dirty="0" err="1" smtClean="0">
                          <a:latin typeface="Calibri" panose="020F0502020204030204" pitchFamily="34" charset="0"/>
                          <a:cs typeface="Calibri" panose="020F0502020204030204" pitchFamily="34" charset="0"/>
                        </a:rPr>
                        <a:t>development</a:t>
                      </a:r>
                      <a:r>
                        <a:rPr lang="hu-HU" sz="1600" b="1" baseline="0" dirty="0" smtClean="0">
                          <a:latin typeface="Calibri" panose="020F0502020204030204" pitchFamily="34" charset="0"/>
                          <a:cs typeface="Calibri" panose="020F0502020204030204" pitchFamily="34" charset="0"/>
                        </a:rPr>
                        <a:t> of policy </a:t>
                      </a:r>
                      <a:r>
                        <a:rPr lang="hu-HU" sz="1600" b="1" baseline="0" dirty="0" err="1" smtClean="0">
                          <a:latin typeface="Calibri" panose="020F0502020204030204" pitchFamily="34" charset="0"/>
                          <a:cs typeface="Calibri" panose="020F0502020204030204" pitchFamily="34" charset="0"/>
                        </a:rPr>
                        <a:t>instruments</a:t>
                      </a:r>
                      <a:r>
                        <a:rPr lang="hu-HU" sz="1600" b="1"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implemented</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from</a:t>
                      </a:r>
                      <a:r>
                        <a:rPr lang="hu-HU" sz="1600" baseline="0" dirty="0" smtClean="0">
                          <a:latin typeface="Calibri" panose="020F0502020204030204" pitchFamily="34" charset="0"/>
                          <a:cs typeface="Calibri" panose="020F0502020204030204" pitchFamily="34" charset="0"/>
                        </a:rPr>
                        <a:t> ESF and ERDF </a:t>
                      </a:r>
                      <a:r>
                        <a:rPr lang="hu-HU" sz="1600" baseline="0" dirty="0" err="1" smtClean="0">
                          <a:latin typeface="Calibri" panose="020F0502020204030204" pitchFamily="34" charset="0"/>
                          <a:cs typeface="Calibri" panose="020F0502020204030204" pitchFamily="34" charset="0"/>
                        </a:rPr>
                        <a:t>funds</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operational</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programmes</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priority</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programmes</a:t>
                      </a:r>
                      <a:r>
                        <a:rPr lang="hu-HU" sz="1600" baseline="0" dirty="0" smtClean="0">
                          <a:latin typeface="Calibri" panose="020F0502020204030204" pitchFamily="34" charset="0"/>
                          <a:cs typeface="Calibri" panose="020F0502020204030204" pitchFamily="34" charset="0"/>
                        </a:rPr>
                        <a:t>, local </a:t>
                      </a:r>
                      <a:r>
                        <a:rPr lang="hu-HU" sz="1600" baseline="0" dirty="0" err="1" smtClean="0">
                          <a:latin typeface="Calibri" panose="020F0502020204030204" pitchFamily="34" charset="0"/>
                          <a:cs typeface="Calibri" panose="020F0502020204030204" pitchFamily="34" charset="0"/>
                        </a:rPr>
                        <a:t>programmes</a:t>
                      </a:r>
                      <a:r>
                        <a:rPr lang="hu-HU" sz="1600" baseline="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to</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provide</a:t>
                      </a:r>
                      <a:r>
                        <a:rPr lang="hu-HU" sz="1600" dirty="0" smtClean="0">
                          <a:latin typeface="Calibri" panose="020F0502020204030204" pitchFamily="34" charset="0"/>
                          <a:cs typeface="Calibri" panose="020F0502020204030204" pitchFamily="34" charset="0"/>
                        </a:rPr>
                        <a:t> more </a:t>
                      </a:r>
                      <a:r>
                        <a:rPr lang="hu-HU" sz="1600" dirty="0" err="1" smtClean="0">
                          <a:latin typeface="Calibri" panose="020F0502020204030204" pitchFamily="34" charset="0"/>
                          <a:cs typeface="Calibri" panose="020F0502020204030204" pitchFamily="34" charset="0"/>
                        </a:rPr>
                        <a:t>targeted</a:t>
                      </a:r>
                      <a:r>
                        <a:rPr lang="hu-HU" sz="1600" baseline="0" dirty="0" smtClean="0">
                          <a:latin typeface="Calibri" panose="020F0502020204030204" pitchFamily="34" charset="0"/>
                          <a:cs typeface="Calibri" panose="020F0502020204030204" pitchFamily="34" charset="0"/>
                        </a:rPr>
                        <a:t> and </a:t>
                      </a:r>
                      <a:r>
                        <a:rPr lang="hu-HU" sz="1600" dirty="0" err="1" smtClean="0">
                          <a:latin typeface="Calibri" panose="020F0502020204030204" pitchFamily="34" charset="0"/>
                          <a:cs typeface="Calibri" panose="020F0502020204030204" pitchFamily="34" charset="0"/>
                        </a:rPr>
                        <a:t>effective</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support</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to</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social</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enterprises</a:t>
                      </a:r>
                      <a:r>
                        <a:rPr lang="hu-HU" sz="1600" dirty="0" smtClean="0">
                          <a:latin typeface="Calibri" panose="020F0502020204030204" pitchFamily="34" charset="0"/>
                          <a:cs typeface="Calibri" panose="020F0502020204030204" pitchFamily="34" charset="0"/>
                        </a:rPr>
                        <a:t> and</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their</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international</a:t>
                      </a:r>
                      <a:r>
                        <a:rPr lang="hu-HU" sz="1600" baseline="0" dirty="0" smtClean="0">
                          <a:latin typeface="Calibri" panose="020F0502020204030204" pitchFamily="34" charset="0"/>
                          <a:cs typeface="Calibri" panose="020F0502020204030204" pitchFamily="34" charset="0"/>
                        </a:rPr>
                        <a:t> market </a:t>
                      </a:r>
                      <a:r>
                        <a:rPr lang="hu-HU" sz="1600" baseline="0" dirty="0" err="1" smtClean="0">
                          <a:latin typeface="Calibri" panose="020F0502020204030204" pitchFamily="34" charset="0"/>
                          <a:cs typeface="Calibri" panose="020F0502020204030204" pitchFamily="34" charset="0"/>
                        </a:rPr>
                        <a:t>opening</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activities</a:t>
                      </a:r>
                      <a:endParaRPr lang="hu-HU" sz="1600" baseline="0" dirty="0" smtClean="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hu-HU" sz="1600" baseline="0" dirty="0" err="1" smtClean="0">
                          <a:latin typeface="Calibri" panose="020F0502020204030204" pitchFamily="34" charset="0"/>
                          <a:cs typeface="Calibri" panose="020F0502020204030204" pitchFamily="34" charset="0"/>
                        </a:rPr>
                        <a:t>Improvement</a:t>
                      </a:r>
                      <a:r>
                        <a:rPr lang="hu-HU" sz="1600" baseline="0" dirty="0" smtClean="0">
                          <a:latin typeface="Calibri" panose="020F0502020204030204" pitchFamily="34" charset="0"/>
                          <a:cs typeface="Calibri" panose="020F0502020204030204" pitchFamily="34" charset="0"/>
                        </a:rPr>
                        <a:t> of </a:t>
                      </a:r>
                      <a:r>
                        <a:rPr lang="hu-HU" sz="1600" baseline="0" dirty="0" err="1" smtClean="0">
                          <a:latin typeface="Calibri" panose="020F0502020204030204" pitchFamily="34" charset="0"/>
                          <a:cs typeface="Calibri" panose="020F0502020204030204" pitchFamily="34" charset="0"/>
                        </a:rPr>
                        <a:t>the</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social</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enterprise</a:t>
                      </a:r>
                      <a:r>
                        <a:rPr lang="hu-HU" sz="1600" baseline="0" dirty="0" smtClean="0">
                          <a:latin typeface="Calibri" panose="020F0502020204030204" pitchFamily="34" charset="0"/>
                          <a:cs typeface="Calibri" panose="020F0502020204030204" pitchFamily="34" charset="0"/>
                        </a:rPr>
                        <a:t> </a:t>
                      </a:r>
                      <a:r>
                        <a:rPr lang="hu-HU" sz="1600" b="1" baseline="0" dirty="0" smtClean="0">
                          <a:latin typeface="Calibri" panose="020F0502020204030204" pitchFamily="34" charset="0"/>
                          <a:cs typeface="Calibri" panose="020F0502020204030204" pitchFamily="34" charset="0"/>
                        </a:rPr>
                        <a:t>business </a:t>
                      </a:r>
                      <a:r>
                        <a:rPr lang="hu-HU" sz="1600" b="1" baseline="0" dirty="0" err="1" smtClean="0">
                          <a:latin typeface="Calibri" panose="020F0502020204030204" pitchFamily="34" charset="0"/>
                          <a:cs typeface="Calibri" panose="020F0502020204030204" pitchFamily="34" charset="0"/>
                        </a:rPr>
                        <a:t>plan</a:t>
                      </a:r>
                      <a:r>
                        <a:rPr lang="hu-HU" sz="1600" b="1" baseline="0" dirty="0" smtClean="0">
                          <a:latin typeface="Calibri" panose="020F0502020204030204" pitchFamily="34" charset="0"/>
                          <a:cs typeface="Calibri" panose="020F0502020204030204" pitchFamily="34" charset="0"/>
                        </a:rPr>
                        <a:t> pre-</a:t>
                      </a:r>
                      <a:r>
                        <a:rPr lang="hu-HU" sz="1600" b="1" baseline="0" dirty="0" err="1" smtClean="0">
                          <a:latin typeface="Calibri" panose="020F0502020204030204" pitchFamily="34" charset="0"/>
                          <a:cs typeface="Calibri" panose="020F0502020204030204" pitchFamily="34" charset="0"/>
                        </a:rPr>
                        <a:t>evaluation</a:t>
                      </a:r>
                      <a:r>
                        <a:rPr lang="hu-HU" sz="1600" b="1" baseline="0" dirty="0" smtClean="0">
                          <a:latin typeface="Calibri" panose="020F0502020204030204" pitchFamily="34" charset="0"/>
                          <a:cs typeface="Calibri" panose="020F0502020204030204" pitchFamily="34" charset="0"/>
                        </a:rPr>
                        <a:t> </a:t>
                      </a:r>
                      <a:r>
                        <a:rPr lang="hu-HU" sz="1600" b="1" baseline="0" dirty="0" err="1" smtClean="0">
                          <a:latin typeface="Calibri" panose="020F0502020204030204" pitchFamily="34" charset="0"/>
                          <a:cs typeface="Calibri" panose="020F0502020204030204" pitchFamily="34" charset="0"/>
                        </a:rPr>
                        <a:t>system</a:t>
                      </a:r>
                      <a:r>
                        <a:rPr lang="hu-HU" sz="1600" baseline="0" dirty="0" smtClean="0">
                          <a:latin typeface="Calibri" panose="020F0502020204030204" pitchFamily="34" charset="0"/>
                          <a:cs typeface="Calibri" panose="020F0502020204030204" pitchFamily="34" charset="0"/>
                        </a:rPr>
                        <a:t> (</a:t>
                      </a:r>
                      <a:r>
                        <a:rPr lang="hu-HU" sz="1600" baseline="0" dirty="0" err="1" smtClean="0">
                          <a:latin typeface="Calibri" panose="020F0502020204030204" pitchFamily="34" charset="0"/>
                          <a:cs typeface="Calibri" panose="020F0502020204030204" pitchFamily="34" charset="0"/>
                        </a:rPr>
                        <a:t>MarketMate</a:t>
                      </a:r>
                      <a:r>
                        <a:rPr lang="hu-HU" sz="1600" baseline="0" dirty="0" smtClean="0">
                          <a:latin typeface="Calibri" panose="020F0502020204030204" pitchFamily="34" charset="0"/>
                          <a:cs typeface="Calibri" panose="020F0502020204030204" pitchFamily="34" charset="0"/>
                        </a:rPr>
                        <a:t> 2.0). </a:t>
                      </a:r>
                    </a:p>
                    <a:p>
                      <a:pPr marL="0" indent="0" algn="just">
                        <a:buFont typeface="Arial" panose="020B0604020202020204" pitchFamily="34" charset="0"/>
                        <a:buNone/>
                      </a:pPr>
                      <a:r>
                        <a:rPr lang="hu-HU" sz="1600" b="1" u="sng" dirty="0" err="1" smtClean="0">
                          <a:latin typeface="Calibri" panose="020F0502020204030204" pitchFamily="34" charset="0"/>
                          <a:cs typeface="Calibri" panose="020F0502020204030204" pitchFamily="34" charset="0"/>
                        </a:rPr>
                        <a:t>Prolongation</a:t>
                      </a:r>
                      <a:r>
                        <a:rPr lang="hu-HU" sz="1600" b="1" u="sng" dirty="0" smtClean="0">
                          <a:latin typeface="Calibri" panose="020F0502020204030204" pitchFamily="34" charset="0"/>
                          <a:cs typeface="Calibri" panose="020F0502020204030204" pitchFamily="34" charset="0"/>
                        </a:rPr>
                        <a:t>:</a:t>
                      </a:r>
                    </a:p>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u-HU" sz="1600" b="0" u="none" dirty="0" err="1" smtClean="0">
                          <a:latin typeface="Calibri" panose="020F0502020204030204" pitchFamily="34" charset="0"/>
                          <a:cs typeface="Calibri" panose="020F0502020204030204" pitchFamily="34" charset="0"/>
                        </a:rPr>
                        <a:t>Mapping</a:t>
                      </a:r>
                      <a:r>
                        <a:rPr lang="hu-HU" sz="1600" b="0" u="none" dirty="0" smtClean="0">
                          <a:latin typeface="Calibri" panose="020F0502020204030204" pitchFamily="34" charset="0"/>
                          <a:cs typeface="Calibri" panose="020F0502020204030204" pitchFamily="34" charset="0"/>
                        </a:rPr>
                        <a:t> </a:t>
                      </a:r>
                      <a:r>
                        <a:rPr lang="hu-HU" sz="1600" b="0" u="none" dirty="0" err="1" smtClean="0">
                          <a:latin typeface="Calibri" panose="020F0502020204030204" pitchFamily="34" charset="0"/>
                          <a:cs typeface="Calibri" panose="020F0502020204030204" pitchFamily="34" charset="0"/>
                        </a:rPr>
                        <a:t>the</a:t>
                      </a:r>
                      <a:r>
                        <a:rPr lang="hu-HU" sz="1600" b="0" u="none" dirty="0" smtClean="0">
                          <a:latin typeface="Calibri" panose="020F0502020204030204" pitchFamily="34" charset="0"/>
                          <a:cs typeface="Calibri" panose="020F0502020204030204" pitchFamily="34" charset="0"/>
                        </a:rPr>
                        <a:t> </a:t>
                      </a:r>
                      <a:r>
                        <a:rPr lang="hu-HU" sz="1600" b="1" u="none" dirty="0" err="1" smtClean="0">
                          <a:latin typeface="Calibri" panose="020F0502020204030204" pitchFamily="34" charset="0"/>
                          <a:cs typeface="Calibri" panose="020F0502020204030204" pitchFamily="34" charset="0"/>
                        </a:rPr>
                        <a:t>effects</a:t>
                      </a:r>
                      <a:r>
                        <a:rPr lang="hu-HU" sz="1600" b="1" u="none" dirty="0" smtClean="0">
                          <a:latin typeface="Calibri" panose="020F0502020204030204" pitchFamily="34" charset="0"/>
                          <a:cs typeface="Calibri" panose="020F0502020204030204" pitchFamily="34" charset="0"/>
                        </a:rPr>
                        <a:t> of</a:t>
                      </a:r>
                      <a:r>
                        <a:rPr lang="hu-HU" sz="1600" b="0" u="none" dirty="0" smtClean="0">
                          <a:latin typeface="Calibri" panose="020F0502020204030204" pitchFamily="34" charset="0"/>
                          <a:cs typeface="Calibri" panose="020F0502020204030204" pitchFamily="34" charset="0"/>
                        </a:rPr>
                        <a:t> </a:t>
                      </a:r>
                      <a:r>
                        <a:rPr lang="hu-HU" sz="1600" b="0" u="none" dirty="0" err="1" smtClean="0">
                          <a:latin typeface="Calibri" panose="020F0502020204030204" pitchFamily="34" charset="0"/>
                          <a:cs typeface="Calibri" panose="020F0502020204030204" pitchFamily="34" charset="0"/>
                        </a:rPr>
                        <a:t>the</a:t>
                      </a:r>
                      <a:r>
                        <a:rPr lang="hu-HU" sz="1600" b="0" u="none" dirty="0" smtClean="0">
                          <a:latin typeface="Calibri" panose="020F0502020204030204" pitchFamily="34" charset="0"/>
                          <a:cs typeface="Calibri" panose="020F0502020204030204" pitchFamily="34" charset="0"/>
                        </a:rPr>
                        <a:t> </a:t>
                      </a:r>
                      <a:r>
                        <a:rPr lang="hu-HU" sz="1600" b="1" u="none" dirty="0" smtClean="0">
                          <a:latin typeface="Calibri" panose="020F0502020204030204" pitchFamily="34" charset="0"/>
                          <a:cs typeface="Calibri" panose="020F0502020204030204" pitchFamily="34" charset="0"/>
                        </a:rPr>
                        <a:t>COVID-19</a:t>
                      </a:r>
                      <a:r>
                        <a:rPr lang="hu-HU" sz="1600" b="0" u="none" dirty="0" smtClean="0">
                          <a:latin typeface="Calibri" panose="020F0502020204030204" pitchFamily="34" charset="0"/>
                          <a:cs typeface="Calibri" panose="020F0502020204030204" pitchFamily="34" charset="0"/>
                        </a:rPr>
                        <a:t> </a:t>
                      </a:r>
                      <a:r>
                        <a:rPr lang="hu-HU" sz="1600" b="0" u="none" dirty="0" err="1" smtClean="0">
                          <a:latin typeface="Calibri" panose="020F0502020204030204" pitchFamily="34" charset="0"/>
                          <a:cs typeface="Calibri" panose="020F0502020204030204" pitchFamily="34" charset="0"/>
                        </a:rPr>
                        <a:t>pandemic</a:t>
                      </a:r>
                      <a:r>
                        <a:rPr lang="hu-HU" sz="1600" b="0" u="none" dirty="0" smtClean="0">
                          <a:latin typeface="Calibri" panose="020F0502020204030204" pitchFamily="34" charset="0"/>
                          <a:cs typeface="Calibri" panose="020F0502020204030204" pitchFamily="34" charset="0"/>
                        </a:rPr>
                        <a:t> and </a:t>
                      </a:r>
                      <a:r>
                        <a:rPr lang="hu-HU" sz="1600" b="0" u="none" dirty="0" err="1" smtClean="0">
                          <a:latin typeface="Calibri" panose="020F0502020204030204" pitchFamily="34" charset="0"/>
                          <a:cs typeface="Calibri" panose="020F0502020204030204" pitchFamily="34" charset="0"/>
                        </a:rPr>
                        <a:t>the</a:t>
                      </a:r>
                      <a:r>
                        <a:rPr lang="hu-HU" sz="1600" b="0" u="none" dirty="0" smtClean="0">
                          <a:latin typeface="Calibri" panose="020F0502020204030204" pitchFamily="34" charset="0"/>
                          <a:cs typeface="Calibri" panose="020F0502020204030204" pitchFamily="34" charset="0"/>
                        </a:rPr>
                        <a:t> </a:t>
                      </a:r>
                      <a:r>
                        <a:rPr lang="hu-HU" sz="1600" b="0" u="none" dirty="0" err="1" smtClean="0">
                          <a:latin typeface="Calibri" panose="020F0502020204030204" pitchFamily="34" charset="0"/>
                          <a:cs typeface="Calibri" panose="020F0502020204030204" pitchFamily="34" charset="0"/>
                        </a:rPr>
                        <a:t>economic</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crisis</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caused</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by</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that</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on</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social</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enterprises</a:t>
                      </a:r>
                      <a:r>
                        <a:rPr lang="hu-HU" sz="1600" b="0" u="none" baseline="0" dirty="0" smtClean="0">
                          <a:latin typeface="Calibri" panose="020F0502020204030204" pitchFamily="34" charset="0"/>
                          <a:cs typeface="Calibri" panose="020F0502020204030204" pitchFamily="34" charset="0"/>
                        </a:rPr>
                        <a:t> and </a:t>
                      </a:r>
                      <a:r>
                        <a:rPr lang="hu-HU" sz="1600" b="0" u="none" baseline="0" dirty="0" err="1" smtClean="0">
                          <a:latin typeface="Calibri" panose="020F0502020204030204" pitchFamily="34" charset="0"/>
                          <a:cs typeface="Calibri" panose="020F0502020204030204" pitchFamily="34" charset="0"/>
                        </a:rPr>
                        <a:t>social</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enterprise</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policies</a:t>
                      </a:r>
                      <a:endParaRPr lang="hu-HU" sz="1600" b="0" u="none" baseline="0" dirty="0" smtClean="0">
                        <a:latin typeface="Calibri" panose="020F0502020204030204" pitchFamily="34" charset="0"/>
                        <a:cs typeface="Calibri" panose="020F0502020204030204" pitchFamily="34" charset="0"/>
                      </a:endParaRPr>
                    </a:p>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u-HU" sz="1600" b="1" u="none" baseline="0" dirty="0" smtClean="0">
                          <a:latin typeface="Calibri" panose="020F0502020204030204" pitchFamily="34" charset="0"/>
                          <a:cs typeface="Calibri" panose="020F0502020204030204" pitchFamily="34" charset="0"/>
                        </a:rPr>
                        <a:t>Policy </a:t>
                      </a:r>
                      <a:r>
                        <a:rPr lang="hu-HU" sz="1600" b="1" u="none" baseline="0" dirty="0" err="1" smtClean="0">
                          <a:latin typeface="Calibri" panose="020F0502020204030204" pitchFamily="34" charset="0"/>
                          <a:cs typeface="Calibri" panose="020F0502020204030204" pitchFamily="34" charset="0"/>
                        </a:rPr>
                        <a:t>recommendations</a:t>
                      </a:r>
                      <a:r>
                        <a:rPr lang="hu-HU" sz="1600" b="1" u="none" baseline="0" dirty="0" smtClean="0">
                          <a:latin typeface="Calibri" panose="020F0502020204030204" pitchFamily="34" charset="0"/>
                          <a:cs typeface="Calibri" panose="020F0502020204030204" pitchFamily="34" charset="0"/>
                        </a:rPr>
                        <a:t> </a:t>
                      </a:r>
                      <a:r>
                        <a:rPr lang="hu-HU" sz="1600" b="0" u="none" baseline="0" dirty="0" smtClean="0">
                          <a:latin typeface="Calibri" panose="020F0502020204030204" pitchFamily="34" charset="0"/>
                          <a:cs typeface="Calibri" panose="020F0502020204030204" pitchFamily="34" charset="0"/>
                        </a:rPr>
                        <a:t>in </a:t>
                      </a:r>
                      <a:r>
                        <a:rPr lang="hu-HU" sz="1600" b="0" u="none" baseline="0" dirty="0" err="1" smtClean="0">
                          <a:latin typeface="Calibri" panose="020F0502020204030204" pitchFamily="34" charset="0"/>
                          <a:cs typeface="Calibri" panose="020F0502020204030204" pitchFamily="34" charset="0"/>
                        </a:rPr>
                        <a:t>order</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to</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support</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the</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recovery</a:t>
                      </a:r>
                      <a:r>
                        <a:rPr lang="hu-HU" sz="1600" b="0" u="none" baseline="0" dirty="0" smtClean="0">
                          <a:latin typeface="Calibri" panose="020F0502020204030204" pitchFamily="34" charset="0"/>
                          <a:cs typeface="Calibri" panose="020F0502020204030204" pitchFamily="34" charset="0"/>
                        </a:rPr>
                        <a:t> and </a:t>
                      </a:r>
                      <a:r>
                        <a:rPr lang="hu-HU" sz="1600" b="0" u="none" baseline="0" dirty="0" err="1" smtClean="0">
                          <a:latin typeface="Calibri" panose="020F0502020204030204" pitchFamily="34" charset="0"/>
                          <a:cs typeface="Calibri" panose="020F0502020204030204" pitchFamily="34" charset="0"/>
                        </a:rPr>
                        <a:t>the</a:t>
                      </a:r>
                      <a:r>
                        <a:rPr lang="hu-HU" sz="1600" b="0" u="none" baseline="0" dirty="0" smtClean="0">
                          <a:latin typeface="Calibri" panose="020F0502020204030204" pitchFamily="34" charset="0"/>
                          <a:cs typeface="Calibri" panose="020F0502020204030204" pitchFamily="34" charset="0"/>
                        </a:rPr>
                        <a:t> </a:t>
                      </a:r>
                      <a:r>
                        <a:rPr lang="hu-HU" sz="1600" b="0" u="none" baseline="0" dirty="0" err="1" smtClean="0">
                          <a:latin typeface="Calibri" panose="020F0502020204030204" pitchFamily="34" charset="0"/>
                          <a:cs typeface="Calibri" panose="020F0502020204030204" pitchFamily="34" charset="0"/>
                        </a:rPr>
                        <a:t>increase</a:t>
                      </a:r>
                      <a:r>
                        <a:rPr lang="hu-HU" sz="1600" b="0" u="none" baseline="0" dirty="0" smtClean="0">
                          <a:latin typeface="Calibri" panose="020F0502020204030204" pitchFamily="34" charset="0"/>
                          <a:cs typeface="Calibri" panose="020F0502020204030204" pitchFamily="34" charset="0"/>
                        </a:rPr>
                        <a:t> of </a:t>
                      </a:r>
                      <a:r>
                        <a:rPr lang="hu-HU" sz="1600" b="0" u="none" baseline="0" dirty="0" err="1" smtClean="0">
                          <a:latin typeface="Calibri" panose="020F0502020204030204" pitchFamily="34" charset="0"/>
                          <a:cs typeface="Calibri" panose="020F0502020204030204" pitchFamily="34" charset="0"/>
                        </a:rPr>
                        <a:t>resilience</a:t>
                      </a:r>
                      <a:r>
                        <a:rPr lang="hu-HU" sz="1600" b="0" u="none" baseline="0" dirty="0" smtClean="0">
                          <a:latin typeface="Calibri" panose="020F0502020204030204" pitchFamily="34" charset="0"/>
                          <a:cs typeface="Calibri" panose="020F0502020204030204" pitchFamily="34" charset="0"/>
                        </a:rPr>
                        <a:t> of </a:t>
                      </a:r>
                      <a:r>
                        <a:rPr lang="hu-HU" sz="1600" b="0" u="none" baseline="0" dirty="0" err="1" smtClean="0">
                          <a:latin typeface="Calibri" panose="020F0502020204030204" pitchFamily="34" charset="0"/>
                          <a:cs typeface="Calibri" panose="020F0502020204030204" pitchFamily="34" charset="0"/>
                        </a:rPr>
                        <a:t>the</a:t>
                      </a:r>
                      <a:r>
                        <a:rPr lang="hu-HU" sz="1600" b="0" u="none" baseline="0" dirty="0" smtClean="0">
                          <a:latin typeface="Calibri" panose="020F0502020204030204" pitchFamily="34" charset="0"/>
                          <a:cs typeface="Calibri" panose="020F0502020204030204" pitchFamily="34" charset="0"/>
                        </a:rPr>
                        <a:t> sector.</a:t>
                      </a:r>
                      <a:r>
                        <a:rPr lang="hu-HU" sz="1600" b="1" u="none" baseline="0" dirty="0" smtClean="0">
                          <a:latin typeface="Calibri" panose="020F0502020204030204" pitchFamily="34" charset="0"/>
                          <a:cs typeface="Calibri" panose="020F0502020204030204" pitchFamily="34" charset="0"/>
                        </a:rPr>
                        <a:t> </a:t>
                      </a:r>
                      <a:endParaRPr lang="hu-HU" sz="1600" b="0" u="none" baseline="0" dirty="0" smtClean="0">
                        <a:latin typeface="Calibri" panose="020F0502020204030204" pitchFamily="34" charset="0"/>
                        <a:cs typeface="Calibri" panose="020F0502020204030204" pitchFamily="34" charset="0"/>
                      </a:endParaRPr>
                    </a:p>
                  </a:txBody>
                  <a:tcPr marL="91447" marR="91447" marT="45719" marB="45719">
                    <a:lnL w="12700" cap="flat" cmpd="sng" algn="ctr">
                      <a:solidFill>
                        <a:srgbClr val="BC3C3D"/>
                      </a:solidFill>
                      <a:prstDash val="solid"/>
                      <a:round/>
                      <a:headEnd type="none" w="med" len="med"/>
                      <a:tailEnd type="none" w="med" len="med"/>
                    </a:lnL>
                    <a:lnR w="12700" cap="flat" cmpd="sng" algn="ctr">
                      <a:solidFill>
                        <a:srgbClr val="BC3C3D"/>
                      </a:solidFill>
                      <a:prstDash val="solid"/>
                      <a:round/>
                      <a:headEnd type="none" w="med" len="med"/>
                      <a:tailEnd type="none" w="med" len="med"/>
                    </a:lnR>
                    <a:lnT w="12700" cap="flat" cmpd="sng" algn="ctr">
                      <a:solidFill>
                        <a:srgbClr val="BC3C3D"/>
                      </a:solidFill>
                      <a:prstDash val="solid"/>
                      <a:round/>
                      <a:headEnd type="none" w="med" len="med"/>
                      <a:tailEnd type="none" w="med" len="med"/>
                    </a:lnT>
                    <a:lnB w="12700" cap="flat" cmpd="sng" algn="ctr">
                      <a:solidFill>
                        <a:srgbClr val="BC3C3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3954161"/>
                  </a:ext>
                </a:extLst>
              </a:tr>
            </a:tbl>
          </a:graphicData>
        </a:graphic>
      </p:graphicFrame>
      <p:pic>
        <p:nvPicPr>
          <p:cNvPr id="25620" name="Kép 3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4475" y="33338"/>
            <a:ext cx="23018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1" name="Kép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53062" y="3028950"/>
            <a:ext cx="100488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438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Shape 1"/>
          <p:cNvSpPr txBox="1"/>
          <p:nvPr/>
        </p:nvSpPr>
        <p:spPr>
          <a:xfrm>
            <a:off x="2546351" y="373063"/>
            <a:ext cx="5122863" cy="584200"/>
          </a:xfrm>
          <a:prstGeom prst="rect">
            <a:avLst/>
          </a:prstGeom>
          <a:noFill/>
          <a:ln>
            <a:noFill/>
          </a:ln>
        </p:spPr>
        <p:txBody>
          <a:bodyPr anchor="ctr"/>
          <a:lstStyle/>
          <a:p>
            <a:pPr eaLnBrk="1" fontAlgn="auto" hangingPunct="1">
              <a:lnSpc>
                <a:spcPct val="90000"/>
              </a:lnSpc>
              <a:spcBef>
                <a:spcPts val="0"/>
              </a:spcBef>
              <a:spcAft>
                <a:spcPts val="0"/>
              </a:spcAft>
              <a:defRPr/>
            </a:pPr>
            <a:r>
              <a:rPr lang="hu-HU" sz="2400" b="1" spc="-1" dirty="0" err="1">
                <a:solidFill>
                  <a:srgbClr val="000000"/>
                </a:solidFill>
                <a:latin typeface="Calibri"/>
                <a:ea typeface="+mn-ea"/>
                <a:cs typeface="+mn-cs"/>
              </a:rPr>
              <a:t>Social</a:t>
            </a:r>
            <a:r>
              <a:rPr lang="hu-HU" sz="2400" b="1" spc="-1" dirty="0">
                <a:solidFill>
                  <a:srgbClr val="000000"/>
                </a:solidFill>
                <a:latin typeface="Calibri"/>
                <a:ea typeface="+mn-ea"/>
                <a:cs typeface="+mn-cs"/>
              </a:rPr>
              <a:t> Impact </a:t>
            </a:r>
            <a:r>
              <a:rPr lang="hu-HU" sz="2400" b="1" spc="-1" dirty="0" err="1">
                <a:solidFill>
                  <a:srgbClr val="000000"/>
                </a:solidFill>
                <a:latin typeface="Calibri"/>
                <a:ea typeface="+mn-ea"/>
                <a:cs typeface="+mn-cs"/>
              </a:rPr>
              <a:t>Vouchers</a:t>
            </a:r>
            <a:r>
              <a:rPr lang="hu-HU" sz="2400" b="1" spc="-1" dirty="0">
                <a:solidFill>
                  <a:srgbClr val="000000"/>
                </a:solidFill>
                <a:latin typeface="Calibri"/>
                <a:ea typeface="+mn-ea"/>
                <a:cs typeface="+mn-cs"/>
              </a:rPr>
              <a:t> (SIV)</a:t>
            </a:r>
          </a:p>
        </p:txBody>
      </p:sp>
      <p:sp>
        <p:nvSpPr>
          <p:cNvPr id="53" name="TextShape 3"/>
          <p:cNvSpPr txBox="1"/>
          <p:nvPr/>
        </p:nvSpPr>
        <p:spPr>
          <a:xfrm>
            <a:off x="406400" y="5973763"/>
            <a:ext cx="10933113" cy="914400"/>
          </a:xfrm>
          <a:prstGeom prst="rect">
            <a:avLst/>
          </a:prstGeom>
          <a:noFill/>
          <a:ln>
            <a:noFill/>
          </a:ln>
        </p:spPr>
        <p:txBody>
          <a:bodyPr anchor="ctr"/>
          <a:lstStyle/>
          <a:p>
            <a:pPr eaLnBrk="1" fontAlgn="auto" hangingPunct="1">
              <a:spcBef>
                <a:spcPts val="0"/>
              </a:spcBef>
              <a:spcAft>
                <a:spcPts val="0"/>
              </a:spcAft>
              <a:defRPr/>
            </a:pPr>
            <a:endParaRPr lang="hu-HU" sz="1200" spc="-1" dirty="0">
              <a:latin typeface="Times New Roman"/>
              <a:ea typeface="+mn-ea"/>
              <a:cs typeface="+mn-cs"/>
            </a:endParaRPr>
          </a:p>
        </p:txBody>
      </p:sp>
      <p:sp>
        <p:nvSpPr>
          <p:cNvPr id="56" name="CustomShape 4"/>
          <p:cNvSpPr/>
          <p:nvPr/>
        </p:nvSpPr>
        <p:spPr>
          <a:xfrm flipV="1">
            <a:off x="-84138" y="-255588"/>
            <a:ext cx="12276138" cy="628651"/>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482725" y="-3175"/>
            <a:ext cx="9142413" cy="549275"/>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eaLnBrk="1" fontAlgn="auto" hangingPunct="1">
              <a:spcBef>
                <a:spcPts val="0"/>
              </a:spcBef>
              <a:spcAft>
                <a:spcPts val="0"/>
              </a:spcAft>
              <a:defRPr/>
            </a:pPr>
            <a:r>
              <a:rPr lang="hu-HU" b="1" spc="-1" dirty="0" err="1">
                <a:solidFill>
                  <a:srgbClr val="BC3C3D"/>
                </a:solidFill>
                <a:latin typeface="Calibri"/>
                <a:ea typeface="Times New Roman"/>
              </a:rPr>
              <a:t>Social</a:t>
            </a:r>
            <a:r>
              <a:rPr lang="hu-HU" b="1" spc="-1" dirty="0">
                <a:solidFill>
                  <a:srgbClr val="BC3C3D"/>
                </a:solidFill>
                <a:latin typeface="Calibri"/>
                <a:ea typeface="Times New Roman"/>
              </a:rPr>
              <a:t> </a:t>
            </a:r>
            <a:r>
              <a:rPr lang="hu-HU" b="1" spc="-1" dirty="0" err="1">
                <a:solidFill>
                  <a:srgbClr val="BC3C3D"/>
                </a:solidFill>
                <a:latin typeface="Calibri"/>
                <a:ea typeface="Times New Roman"/>
              </a:rPr>
              <a:t>Innovation</a:t>
            </a:r>
            <a:r>
              <a:rPr lang="hu-HU" b="1" spc="-1" dirty="0">
                <a:solidFill>
                  <a:srgbClr val="BC3C3D"/>
                </a:solidFill>
                <a:latin typeface="Calibri"/>
                <a:ea typeface="Times New Roman"/>
              </a:rPr>
              <a:t> Plus (SI PLUS) projekt</a:t>
            </a:r>
            <a:endParaRPr lang="hu-HU" spc="-1" dirty="0">
              <a:solidFill>
                <a:srgbClr val="BC3C3D"/>
              </a:solidFill>
            </a:endParaRPr>
          </a:p>
        </p:txBody>
      </p:sp>
      <p:grpSp>
        <p:nvGrpSpPr>
          <p:cNvPr id="28678" name="Csoportba foglalás 11"/>
          <p:cNvGrpSpPr>
            <a:grpSpLocks/>
          </p:cNvGrpSpPr>
          <p:nvPr/>
        </p:nvGrpSpPr>
        <p:grpSpPr bwMode="auto">
          <a:xfrm>
            <a:off x="587375" y="5753100"/>
            <a:ext cx="10933113" cy="1104900"/>
            <a:chOff x="330080" y="5540620"/>
            <a:chExt cx="10933200" cy="1104800"/>
          </a:xfrm>
        </p:grpSpPr>
        <p:sp>
          <p:nvSpPr>
            <p:cNvPr id="13" name="TextShape 3"/>
            <p:cNvSpPr txBox="1"/>
            <p:nvPr/>
          </p:nvSpPr>
          <p:spPr>
            <a:xfrm>
              <a:off x="330080" y="5731103"/>
              <a:ext cx="10933200" cy="914317"/>
            </a:xfrm>
            <a:prstGeom prst="rect">
              <a:avLst/>
            </a:prstGeom>
            <a:noFill/>
            <a:ln>
              <a:noFill/>
            </a:ln>
          </p:spPr>
          <p:txBody>
            <a:bodyPr anchor="ctr"/>
            <a:lstStyle/>
            <a:p>
              <a:pPr eaLnBrk="1" fontAlgn="auto" hangingPunct="1">
                <a:spcBef>
                  <a:spcPts val="0"/>
                </a:spcBef>
                <a:spcAft>
                  <a:spcPts val="0"/>
                </a:spcAft>
                <a:defRPr/>
              </a:pPr>
              <a:fld id="{0DA1D17F-605D-43C0-AC10-93437ABE0501}" type="datetime1">
                <a:rPr lang="hu-HU" sz="1200" b="1" spc="-1">
                  <a:solidFill>
                    <a:srgbClr val="8B8B8B"/>
                  </a:solidFill>
                  <a:latin typeface="Calibri"/>
                  <a:ea typeface="+mn-ea"/>
                  <a:cs typeface="+mn-cs"/>
                </a:rPr>
                <a:pPr eaLnBrk="1" fontAlgn="auto" hangingPunct="1">
                  <a:spcBef>
                    <a:spcPts val="0"/>
                  </a:spcBef>
                  <a:spcAft>
                    <a:spcPts val="0"/>
                  </a:spcAft>
                  <a:defRPr/>
                </a:pPr>
                <a:t>2022. 06. 29.</a:t>
              </a:fld>
              <a:endParaRPr lang="hu-HU" sz="1200" spc="-1" dirty="0">
                <a:latin typeface="Times New Roman"/>
                <a:ea typeface="+mn-ea"/>
                <a:cs typeface="+mn-cs"/>
              </a:endParaRPr>
            </a:p>
          </p:txBody>
        </p:sp>
        <p:pic>
          <p:nvPicPr>
            <p:cNvPr id="28695"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0640" y="5824440"/>
              <a:ext cx="1275840" cy="72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6" name="Kép 3"/>
            <p:cNvPicPr>
              <a:picLocks noChangeAspect="1" noChangeArrowheads="1"/>
            </p:cNvPicPr>
            <p:nvPr/>
          </p:nvPicPr>
          <p:blipFill>
            <a:blip r:embed="rId3">
              <a:extLst>
                <a:ext uri="{28A0092B-C50C-407E-A947-70E740481C1C}">
                  <a14:useLocalDpi xmlns:a14="http://schemas.microsoft.com/office/drawing/2010/main" val="0"/>
                </a:ext>
              </a:extLst>
            </a:blip>
            <a:srcRect l="8434" t="12186" r="8112" b="11417"/>
            <a:stretch>
              <a:fillRect/>
            </a:stretch>
          </p:blipFill>
          <p:spPr bwMode="auto">
            <a:xfrm>
              <a:off x="5198360" y="5540620"/>
              <a:ext cx="1196640" cy="102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7" name="Ké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40" y="5813820"/>
              <a:ext cx="1806840" cy="74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églalap 1"/>
          <p:cNvSpPr/>
          <p:nvPr/>
        </p:nvSpPr>
        <p:spPr>
          <a:xfrm>
            <a:off x="34925" y="995363"/>
            <a:ext cx="2720975" cy="4598987"/>
          </a:xfrm>
          <a:prstGeom prst="rect">
            <a:avLst/>
          </a:prstGeom>
          <a:solidFill>
            <a:srgbClr val="BC3C3D"/>
          </a:solidFill>
          <a:ln>
            <a:solidFill>
              <a:srgbClr val="BA35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hu-HU" sz="1600" dirty="0" err="1" smtClean="0">
                <a:latin typeface="Calibri" panose="020F0502020204030204" pitchFamily="34" charset="0"/>
                <a:cs typeface="Calibri" panose="020F0502020204030204" pitchFamily="34" charset="0"/>
              </a:rPr>
              <a:t>Implementation</a:t>
            </a:r>
            <a:r>
              <a:rPr lang="hu-HU" sz="1600" dirty="0" smtClean="0">
                <a:latin typeface="Calibri" panose="020F0502020204030204" pitchFamily="34" charset="0"/>
                <a:cs typeface="Calibri" panose="020F0502020204030204" pitchFamily="34" charset="0"/>
              </a:rPr>
              <a:t>: 1.3.2019. </a:t>
            </a:r>
            <a:r>
              <a:rPr lang="hu-HU" sz="1600" dirty="0">
                <a:latin typeface="Calibri" panose="020F0502020204030204" pitchFamily="34" charset="0"/>
                <a:cs typeface="Calibri" panose="020F0502020204030204" pitchFamily="34" charset="0"/>
              </a:rPr>
              <a:t>– </a:t>
            </a:r>
            <a:r>
              <a:rPr lang="hu-HU" sz="1600" dirty="0" smtClean="0">
                <a:latin typeface="Calibri" panose="020F0502020204030204" pitchFamily="34" charset="0"/>
                <a:cs typeface="Calibri" panose="020F0502020204030204" pitchFamily="34" charset="0"/>
              </a:rPr>
              <a:t>31.5.2022</a:t>
            </a:r>
            <a:r>
              <a:rPr lang="hu-HU" sz="1600" dirty="0">
                <a:latin typeface="Calibri" panose="020F0502020204030204" pitchFamily="34" charset="0"/>
                <a:cs typeface="Calibri" panose="020F0502020204030204" pitchFamily="34" charset="0"/>
              </a:rPr>
              <a:t>. </a:t>
            </a:r>
          </a:p>
          <a:p>
            <a:pPr>
              <a:defRPr/>
            </a:pPr>
            <a:endParaRPr lang="hu-HU"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sz="1600" dirty="0">
                <a:latin typeface="Calibri" panose="020F0502020204030204" pitchFamily="34" charset="0"/>
                <a:cs typeface="Calibri" panose="020F0502020204030204" pitchFamily="34" charset="0"/>
              </a:rPr>
              <a:t>Partner </a:t>
            </a:r>
            <a:r>
              <a:rPr lang="hu-HU" sz="1600" dirty="0" err="1" smtClean="0">
                <a:latin typeface="Calibri" panose="020F0502020204030204" pitchFamily="34" charset="0"/>
                <a:cs typeface="Calibri" panose="020F0502020204030204" pitchFamily="34" charset="0"/>
              </a:rPr>
              <a:t>countries</a:t>
            </a:r>
            <a:r>
              <a:rPr lang="hu-HU" sz="1600" dirty="0" smtClean="0">
                <a:latin typeface="Calibri" panose="020F0502020204030204" pitchFamily="34" charset="0"/>
                <a:cs typeface="Calibri" panose="020F0502020204030204" pitchFamily="34" charset="0"/>
              </a:rPr>
              <a:t>: </a:t>
            </a:r>
            <a:r>
              <a:rPr lang="hu-HU" sz="1600" dirty="0">
                <a:latin typeface="Calibri" panose="020F0502020204030204" pitchFamily="34" charset="0"/>
                <a:cs typeface="Calibri" panose="020F0502020204030204" pitchFamily="34" charset="0"/>
              </a:rPr>
              <a:t>A, CZ, DE, HR, HU, PL,  SI, SK</a:t>
            </a:r>
          </a:p>
          <a:p>
            <a:pPr marL="285750" indent="-285750">
              <a:buFont typeface="Arial" panose="020B0604020202020204" pitchFamily="34" charset="0"/>
              <a:buChar char="•"/>
              <a:defRPr/>
            </a:pPr>
            <a:endParaRPr lang="hu-HU"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sz="1600" dirty="0" err="1" smtClean="0">
                <a:latin typeface="Calibri" panose="020F0502020204030204" pitchFamily="34" charset="0"/>
                <a:cs typeface="Calibri" panose="020F0502020204030204" pitchFamily="34" charset="0"/>
              </a:rPr>
              <a:t>Resources</a:t>
            </a:r>
            <a:r>
              <a:rPr lang="hu-HU" sz="1600" dirty="0" smtClean="0">
                <a:latin typeface="Calibri" panose="020F0502020204030204" pitchFamily="34" charset="0"/>
                <a:cs typeface="Calibri" panose="020F0502020204030204" pitchFamily="34" charset="0"/>
              </a:rPr>
              <a:t>: ERDF 85</a:t>
            </a:r>
            <a:r>
              <a:rPr lang="hu-HU" sz="1600" dirty="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State</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co-financing</a:t>
            </a:r>
            <a:r>
              <a:rPr lang="hu-HU" sz="1600" dirty="0" smtClean="0">
                <a:latin typeface="Calibri" panose="020F0502020204030204" pitchFamily="34" charset="0"/>
                <a:cs typeface="Calibri" panose="020F0502020204030204" pitchFamily="34" charset="0"/>
              </a:rPr>
              <a:t> 10</a:t>
            </a:r>
            <a:r>
              <a:rPr lang="hu-HU" sz="1600" dirty="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own</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contribution</a:t>
            </a:r>
            <a:r>
              <a:rPr lang="hu-HU" sz="1600" dirty="0" smtClean="0">
                <a:latin typeface="Calibri" panose="020F0502020204030204" pitchFamily="34" charset="0"/>
                <a:cs typeface="Calibri" panose="020F0502020204030204" pitchFamily="34" charset="0"/>
              </a:rPr>
              <a:t>: </a:t>
            </a:r>
            <a:r>
              <a:rPr lang="hu-HU" sz="1600" dirty="0">
                <a:latin typeface="Calibri" panose="020F0502020204030204" pitchFamily="34" charset="0"/>
                <a:cs typeface="Calibri" panose="020F0502020204030204" pitchFamily="34" charset="0"/>
              </a:rPr>
              <a:t>5%</a:t>
            </a:r>
          </a:p>
          <a:p>
            <a:pPr marL="285750" indent="-285750">
              <a:buFont typeface="Arial" panose="020B0604020202020204" pitchFamily="34" charset="0"/>
              <a:buChar char="•"/>
              <a:defRPr/>
            </a:pPr>
            <a:endParaRPr lang="hu-HU"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hu-HU" sz="1600" dirty="0" err="1" smtClean="0">
                <a:latin typeface="Calibri" panose="020F0502020204030204" pitchFamily="34" charset="0"/>
                <a:cs typeface="Calibri" panose="020F0502020204030204" pitchFamily="34" charset="0"/>
              </a:rPr>
              <a:t>IFKA’s</a:t>
            </a:r>
            <a:r>
              <a:rPr lang="hu-HU" sz="1600" dirty="0" smtClean="0">
                <a:latin typeface="Calibri" panose="020F0502020204030204" pitchFamily="34" charset="0"/>
                <a:cs typeface="Calibri" panose="020F0502020204030204" pitchFamily="34" charset="0"/>
              </a:rPr>
              <a:t> </a:t>
            </a:r>
            <a:r>
              <a:rPr lang="hu-HU" sz="1600" dirty="0" err="1" smtClean="0">
                <a:latin typeface="Calibri" panose="020F0502020204030204" pitchFamily="34" charset="0"/>
                <a:cs typeface="Calibri" panose="020F0502020204030204" pitchFamily="34" charset="0"/>
              </a:rPr>
              <a:t>role</a:t>
            </a:r>
            <a:r>
              <a:rPr lang="hu-HU" sz="1600" dirty="0" smtClean="0">
                <a:latin typeface="Calibri" panose="020F0502020204030204" pitchFamily="34" charset="0"/>
                <a:cs typeface="Calibri" panose="020F0502020204030204" pitchFamily="34" charset="0"/>
              </a:rPr>
              <a:t>: </a:t>
            </a:r>
            <a:r>
              <a:rPr lang="hu-HU" sz="1600" dirty="0">
                <a:latin typeface="Calibri" panose="020F0502020204030204" pitchFamily="34" charset="0"/>
                <a:cs typeface="Calibri" panose="020F0502020204030204" pitchFamily="34" charset="0"/>
              </a:rPr>
              <a:t>Partner, </a:t>
            </a:r>
            <a:r>
              <a:rPr lang="hu-HU" sz="1600" dirty="0" smtClean="0">
                <a:latin typeface="Calibri" panose="020F0502020204030204" pitchFamily="34" charset="0"/>
                <a:cs typeface="Calibri" panose="020F0502020204030204" pitchFamily="34" charset="0"/>
              </a:rPr>
              <a:t>WP lead (WPT4 </a:t>
            </a:r>
            <a:r>
              <a:rPr lang="hu-HU" sz="1600" dirty="0" err="1">
                <a:latin typeface="Calibri" panose="020F0502020204030204" pitchFamily="34" charset="0"/>
                <a:cs typeface="Calibri" panose="020F0502020204030204" pitchFamily="34" charset="0"/>
              </a:rPr>
              <a:t>Evaluation</a:t>
            </a:r>
            <a:r>
              <a:rPr lang="hu-HU" sz="1600" dirty="0">
                <a:latin typeface="Calibri" panose="020F0502020204030204" pitchFamily="34" charset="0"/>
                <a:cs typeface="Calibri" panose="020F0502020204030204" pitchFamily="34" charset="0"/>
              </a:rPr>
              <a:t> &amp; </a:t>
            </a:r>
            <a:r>
              <a:rPr lang="hu-HU" sz="1600" dirty="0" err="1" smtClean="0">
                <a:latin typeface="Calibri" panose="020F0502020204030204" pitchFamily="34" charset="0"/>
                <a:cs typeface="Calibri" panose="020F0502020204030204" pitchFamily="34" charset="0"/>
              </a:rPr>
              <a:t>Scaling</a:t>
            </a:r>
            <a:r>
              <a:rPr lang="hu-HU" sz="1600" dirty="0" smtClean="0">
                <a:latin typeface="Calibri" panose="020F0502020204030204" pitchFamily="34" charset="0"/>
                <a:cs typeface="Calibri" panose="020F0502020204030204" pitchFamily="34" charset="0"/>
              </a:rPr>
              <a:t>)</a:t>
            </a:r>
            <a:endParaRPr lang="hu-HU" sz="1600" dirty="0">
              <a:latin typeface="Calibri" panose="020F0502020204030204" pitchFamily="34" charset="0"/>
              <a:cs typeface="Calibri" panose="020F0502020204030204" pitchFamily="34" charset="0"/>
            </a:endParaRPr>
          </a:p>
        </p:txBody>
      </p:sp>
      <p:graphicFrame>
        <p:nvGraphicFramePr>
          <p:cNvPr id="16" name="Táblázat 15"/>
          <p:cNvGraphicFramePr>
            <a:graphicFrameLocks noGrp="1"/>
          </p:cNvGraphicFramePr>
          <p:nvPr>
            <p:extLst>
              <p:ext uri="{D42A27DB-BD31-4B8C-83A1-F6EECF244321}">
                <p14:modId xmlns:p14="http://schemas.microsoft.com/office/powerpoint/2010/main" val="3012198925"/>
              </p:ext>
            </p:extLst>
          </p:nvPr>
        </p:nvGraphicFramePr>
        <p:xfrm>
          <a:off x="2954338" y="995363"/>
          <a:ext cx="8275637" cy="5125601"/>
        </p:xfrm>
        <a:graphic>
          <a:graphicData uri="http://schemas.openxmlformats.org/drawingml/2006/table">
            <a:tbl>
              <a:tblPr bandRow="1" bandCol="1"/>
              <a:tblGrid>
                <a:gridCol w="1083037">
                  <a:extLst>
                    <a:ext uri="{9D8B030D-6E8A-4147-A177-3AD203B41FA5}">
                      <a16:colId xmlns:a16="http://schemas.microsoft.com/office/drawing/2014/main" val="2459076160"/>
                    </a:ext>
                  </a:extLst>
                </a:gridCol>
                <a:gridCol w="1207725">
                  <a:extLst>
                    <a:ext uri="{9D8B030D-6E8A-4147-A177-3AD203B41FA5}">
                      <a16:colId xmlns:a16="http://schemas.microsoft.com/office/drawing/2014/main" val="3661822259"/>
                    </a:ext>
                  </a:extLst>
                </a:gridCol>
                <a:gridCol w="5984875">
                  <a:extLst>
                    <a:ext uri="{9D8B030D-6E8A-4147-A177-3AD203B41FA5}">
                      <a16:colId xmlns:a16="http://schemas.microsoft.com/office/drawing/2014/main" val="2692584940"/>
                    </a:ext>
                  </a:extLst>
                </a:gridCol>
              </a:tblGrid>
              <a:tr h="370745">
                <a:tc gridSpan="3">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pPr algn="just"/>
                      <a:r>
                        <a:rPr lang="hu-HU" sz="1800" b="1" dirty="0" smtClean="0">
                          <a:latin typeface="Calibri" panose="020F0502020204030204" pitchFamily="34" charset="0"/>
                          <a:cs typeface="Calibri" panose="020F0502020204030204" pitchFamily="34" charset="0"/>
                        </a:rPr>
                        <a:t>SIV</a:t>
                      </a:r>
                      <a:endParaRPr lang="en-GB" sz="1800" b="1" dirty="0">
                        <a:latin typeface="Calibri" panose="020F0502020204030204" pitchFamily="34" charset="0"/>
                        <a:cs typeface="Calibri" panose="020F0502020204030204" pitchFamily="34" charset="0"/>
                      </a:endParaRPr>
                    </a:p>
                  </a:txBody>
                  <a:tcPr marL="91444" marR="91444" marT="45708" marB="45708">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044884257"/>
                  </a:ext>
                </a:extLst>
              </a:tr>
              <a:tr h="2834417">
                <a:tc>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endParaRPr lang="en-GB" sz="1800" dirty="0">
                        <a:latin typeface="Calibri" panose="020F0502020204030204" pitchFamily="34" charset="0"/>
                        <a:cs typeface="Calibri" panose="020F0502020204030204" pitchFamily="34" charset="0"/>
                      </a:endParaRPr>
                    </a:p>
                  </a:txBody>
                  <a:tcPr marL="91444" marR="91444" marT="45708" marB="45708">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pPr algn="ctr"/>
                      <a:r>
                        <a:rPr lang="hu-HU" sz="1800" dirty="0" err="1" smtClean="0">
                          <a:latin typeface="Calibri" panose="020F0502020204030204" pitchFamily="34" charset="0"/>
                          <a:cs typeface="Calibri" panose="020F0502020204030204" pitchFamily="34" charset="0"/>
                        </a:rPr>
                        <a:t>Objectives</a:t>
                      </a:r>
                      <a:endParaRPr lang="en-GB" sz="1800" dirty="0">
                        <a:latin typeface="Calibri" panose="020F0502020204030204" pitchFamily="34" charset="0"/>
                        <a:cs typeface="Calibri" panose="020F0502020204030204" pitchFamily="34" charset="0"/>
                      </a:endParaRPr>
                    </a:p>
                  </a:txBody>
                  <a:tcPr marL="91444" marR="91444" marT="45708" marB="45708" anchor="ctr">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panose="020B0503020204020204"/>
                        </a:defRPr>
                      </a:lvl1pPr>
                      <a:lvl2pPr marL="457200" algn="l" defTabSz="914400" rtl="0" eaLnBrk="1" latinLnBrk="0" hangingPunct="1">
                        <a:defRPr sz="1800" kern="1200">
                          <a:solidFill>
                            <a:schemeClr val="tx1"/>
                          </a:solidFill>
                          <a:latin typeface="Corbel" panose="020B0503020204020204"/>
                        </a:defRPr>
                      </a:lvl2pPr>
                      <a:lvl3pPr marL="914400" algn="l" defTabSz="914400" rtl="0" eaLnBrk="1" latinLnBrk="0" hangingPunct="1">
                        <a:defRPr sz="1800" kern="1200">
                          <a:solidFill>
                            <a:schemeClr val="tx1"/>
                          </a:solidFill>
                          <a:latin typeface="Corbel" panose="020B0503020204020204"/>
                        </a:defRPr>
                      </a:lvl3pPr>
                      <a:lvl4pPr marL="1371600" algn="l" defTabSz="914400" rtl="0" eaLnBrk="1" latinLnBrk="0" hangingPunct="1">
                        <a:defRPr sz="1800" kern="1200">
                          <a:solidFill>
                            <a:schemeClr val="tx1"/>
                          </a:solidFill>
                          <a:latin typeface="Corbel" panose="020B0503020204020204"/>
                        </a:defRPr>
                      </a:lvl4pPr>
                      <a:lvl5pPr marL="1828800" algn="l" defTabSz="914400" rtl="0" eaLnBrk="1" latinLnBrk="0" hangingPunct="1">
                        <a:defRPr sz="1800" kern="1200">
                          <a:solidFill>
                            <a:schemeClr val="tx1"/>
                          </a:solidFill>
                          <a:latin typeface="Corbel" panose="020B0503020204020204"/>
                        </a:defRPr>
                      </a:lvl5pPr>
                      <a:lvl6pPr marL="2286000" algn="l" defTabSz="914400" rtl="0" eaLnBrk="1" latinLnBrk="0" hangingPunct="1">
                        <a:defRPr sz="1800" kern="1200">
                          <a:solidFill>
                            <a:schemeClr val="tx1"/>
                          </a:solidFill>
                          <a:latin typeface="Corbel" panose="020B0503020204020204"/>
                        </a:defRPr>
                      </a:lvl6pPr>
                      <a:lvl7pPr marL="2743200" algn="l" defTabSz="914400" rtl="0" eaLnBrk="1" latinLnBrk="0" hangingPunct="1">
                        <a:defRPr sz="1800" kern="1200">
                          <a:solidFill>
                            <a:schemeClr val="tx1"/>
                          </a:solidFill>
                          <a:latin typeface="Corbel" panose="020B0503020204020204"/>
                        </a:defRPr>
                      </a:lvl7pPr>
                      <a:lvl8pPr marL="3200400" algn="l" defTabSz="914400" rtl="0" eaLnBrk="1" latinLnBrk="0" hangingPunct="1">
                        <a:defRPr sz="1800" kern="1200">
                          <a:solidFill>
                            <a:schemeClr val="tx1"/>
                          </a:solidFill>
                          <a:latin typeface="Corbel" panose="020B0503020204020204"/>
                        </a:defRPr>
                      </a:lvl8pPr>
                      <a:lvl9pPr marL="3657600" algn="l" defTabSz="914400" rtl="0" eaLnBrk="1" latinLnBrk="0" hangingPunct="1">
                        <a:defRPr sz="1800" kern="1200">
                          <a:solidFill>
                            <a:schemeClr val="tx1"/>
                          </a:solidFill>
                          <a:latin typeface="Corbel" panose="020B0503020204020204"/>
                        </a:defRPr>
                      </a:lvl9pPr>
                    </a:lstStyle>
                    <a:p>
                      <a:pPr marL="285750"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Joint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development</a:t>
                      </a:r>
                      <a:r>
                        <a:rPr lang="hu-HU" sz="1800" baseline="0" dirty="0" smtClean="0">
                          <a:latin typeface="Calibri" panose="020F0502020204030204" pitchFamily="34" charset="0"/>
                          <a:cs typeface="Calibri" panose="020F0502020204030204" pitchFamily="34" charset="0"/>
                        </a:rPr>
                        <a:t> of </a:t>
                      </a:r>
                      <a:r>
                        <a:rPr lang="hu-HU" sz="1800" b="1" baseline="0" dirty="0" err="1" smtClean="0">
                          <a:latin typeface="Calibri" panose="020F0502020204030204" pitchFamily="34" charset="0"/>
                          <a:cs typeface="Calibri" panose="020F0502020204030204" pitchFamily="34" charset="0"/>
                        </a:rPr>
                        <a:t>innovative</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labour</a:t>
                      </a:r>
                      <a:r>
                        <a:rPr lang="hu-HU" sz="1800" b="1" baseline="0" dirty="0" smtClean="0">
                          <a:latin typeface="Calibri" panose="020F0502020204030204" pitchFamily="34" charset="0"/>
                          <a:cs typeface="Calibri" panose="020F0502020204030204" pitchFamily="34" charset="0"/>
                        </a:rPr>
                        <a:t> market </a:t>
                      </a:r>
                      <a:r>
                        <a:rPr lang="hu-HU" sz="1800" b="1" baseline="0" dirty="0" err="1" smtClean="0">
                          <a:latin typeface="Calibri" panose="020F0502020204030204" pitchFamily="34" charset="0"/>
                          <a:cs typeface="Calibri" panose="020F0502020204030204" pitchFamily="34" charset="0"/>
                        </a:rPr>
                        <a:t>instruments</a:t>
                      </a:r>
                      <a:r>
                        <a:rPr lang="hu-HU" sz="1800" b="1" baseline="0" dirty="0" smtClean="0">
                          <a:latin typeface="Calibri" panose="020F0502020204030204" pitchFamily="34" charset="0"/>
                          <a:cs typeface="Calibri" panose="020F0502020204030204" pitchFamily="34" charset="0"/>
                        </a:rPr>
                        <a:t> and </a:t>
                      </a:r>
                      <a:r>
                        <a:rPr lang="hu-HU" sz="1800" b="1" baseline="0" dirty="0" err="1" smtClean="0">
                          <a:latin typeface="Calibri" panose="020F0502020204030204" pitchFamily="34" charset="0"/>
                          <a:cs typeface="Calibri" panose="020F0502020204030204" pitchFamily="34" charset="0"/>
                        </a:rPr>
                        <a:t>processes</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social</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impact</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vouchers</a:t>
                      </a:r>
                      <a:r>
                        <a:rPr lang="hu-HU" sz="1800" b="1" baseline="0" dirty="0" smtClean="0">
                          <a:latin typeface="Calibri" panose="020F0502020204030204" pitchFamily="34" charset="0"/>
                          <a:cs typeface="Calibri" panose="020F0502020204030204" pitchFamily="34" charset="0"/>
                        </a:rPr>
                        <a: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to</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support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labour</a:t>
                      </a:r>
                      <a:r>
                        <a:rPr lang="hu-HU" sz="1800" baseline="0" dirty="0" smtClean="0">
                          <a:latin typeface="Calibri" panose="020F0502020204030204" pitchFamily="34" charset="0"/>
                          <a:cs typeface="Calibri" panose="020F0502020204030204" pitchFamily="34" charset="0"/>
                        </a:rPr>
                        <a:t> market </a:t>
                      </a:r>
                      <a:r>
                        <a:rPr lang="hu-HU" sz="1800" baseline="0" dirty="0" err="1" smtClean="0">
                          <a:latin typeface="Calibri" panose="020F0502020204030204" pitchFamily="34" charset="0"/>
                          <a:cs typeface="Calibri" panose="020F0502020204030204" pitchFamily="34" charset="0"/>
                        </a:rPr>
                        <a:t>integration</a:t>
                      </a:r>
                      <a:r>
                        <a:rPr lang="hu-HU" sz="1800" baseline="0" dirty="0" smtClean="0">
                          <a:latin typeface="Calibri" panose="020F0502020204030204" pitchFamily="34" charset="0"/>
                          <a:cs typeface="Calibri" panose="020F0502020204030204" pitchFamily="34" charset="0"/>
                        </a:rPr>
                        <a:t> of </a:t>
                      </a:r>
                      <a:r>
                        <a:rPr lang="hu-HU" sz="1800" baseline="0" dirty="0" err="1" smtClean="0">
                          <a:latin typeface="Calibri" panose="020F0502020204030204" pitchFamily="34" charset="0"/>
                          <a:cs typeface="Calibri" panose="020F0502020204030204" pitchFamily="34" charset="0"/>
                        </a:rPr>
                        <a:t>disadvantaged</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groups</a:t>
                      </a:r>
                      <a:r>
                        <a:rPr lang="hu-HU" sz="1800" baseline="0" dirty="0" smtClean="0">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hu-HU" sz="1800" b="0" baseline="0" dirty="0" err="1" smtClean="0">
                          <a:latin typeface="Calibri" panose="020F0502020204030204" pitchFamily="34" charset="0"/>
                          <a:cs typeface="Calibri" panose="020F0502020204030204" pitchFamily="34" charset="0"/>
                        </a:rPr>
                        <a:t>Development</a:t>
                      </a:r>
                      <a:r>
                        <a:rPr lang="hu-HU" sz="1800" b="0" baseline="0" dirty="0" smtClean="0">
                          <a:latin typeface="Calibri" panose="020F0502020204030204" pitchFamily="34" charset="0"/>
                          <a:cs typeface="Calibri" panose="020F0502020204030204" pitchFamily="34" charset="0"/>
                        </a:rPr>
                        <a:t> of </a:t>
                      </a:r>
                      <a:r>
                        <a:rPr lang="hu-HU" sz="1800" b="0" baseline="0" dirty="0" err="1" smtClean="0">
                          <a:latin typeface="Calibri" panose="020F0502020204030204" pitchFamily="34" charset="0"/>
                          <a:cs typeface="Calibri" panose="020F0502020204030204" pitchFamily="34" charset="0"/>
                        </a:rPr>
                        <a:t>capacities</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to</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support</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the</a:t>
                      </a:r>
                      <a:r>
                        <a:rPr lang="hu-HU" sz="1800" b="0" baseline="0" dirty="0" smtClean="0">
                          <a:latin typeface="Calibri" panose="020F0502020204030204" pitchFamily="34" charset="0"/>
                          <a:cs typeface="Calibri" panose="020F0502020204030204" pitchFamily="34" charset="0"/>
                        </a:rPr>
                        <a:t> establishment and </a:t>
                      </a:r>
                      <a:r>
                        <a:rPr lang="hu-HU" sz="1800" b="0" baseline="0" dirty="0" err="1" smtClean="0">
                          <a:latin typeface="Calibri" panose="020F0502020204030204" pitchFamily="34" charset="0"/>
                          <a:cs typeface="Calibri" panose="020F0502020204030204" pitchFamily="34" charset="0"/>
                        </a:rPr>
                        <a:t>spreading</a:t>
                      </a:r>
                      <a:r>
                        <a:rPr lang="hu-HU" sz="1800" b="0" baseline="0" dirty="0" smtClean="0">
                          <a:latin typeface="Calibri" panose="020F0502020204030204" pitchFamily="34" charset="0"/>
                          <a:cs typeface="Calibri" panose="020F0502020204030204" pitchFamily="34" charset="0"/>
                        </a:rPr>
                        <a:t> of </a:t>
                      </a:r>
                      <a:r>
                        <a:rPr lang="hu-HU" sz="1800" b="1" baseline="0" dirty="0" err="1" smtClean="0">
                          <a:latin typeface="Calibri" panose="020F0502020204030204" pitchFamily="34" charset="0"/>
                          <a:cs typeface="Calibri" panose="020F0502020204030204" pitchFamily="34" charset="0"/>
                        </a:rPr>
                        <a:t>social</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impact</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funds</a:t>
                      </a:r>
                      <a:r>
                        <a:rPr lang="hu-HU" sz="1800" b="1" baseline="0" dirty="0" smtClean="0">
                          <a:latin typeface="Calibri" panose="020F0502020204030204" pitchFamily="34" charset="0"/>
                          <a:cs typeface="Calibri" panose="020F0502020204030204" pitchFamily="34" charset="0"/>
                        </a:rPr>
                        <a:t> </a:t>
                      </a:r>
                      <a:r>
                        <a:rPr lang="hu-HU" sz="1800" b="0" baseline="0" dirty="0" smtClean="0">
                          <a:latin typeface="Calibri" panose="020F0502020204030204" pitchFamily="34" charset="0"/>
                          <a:cs typeface="Calibri" panose="020F0502020204030204" pitchFamily="34" charset="0"/>
                        </a:rPr>
                        <a:t>in </a:t>
                      </a:r>
                      <a:r>
                        <a:rPr lang="hu-HU" sz="1800" b="0" baseline="0" dirty="0" err="1" smtClean="0">
                          <a:latin typeface="Calibri" panose="020F0502020204030204" pitchFamily="34" charset="0"/>
                          <a:cs typeface="Calibri" panose="020F0502020204030204" pitchFamily="34" charset="0"/>
                        </a:rPr>
                        <a:t>the</a:t>
                      </a:r>
                      <a:r>
                        <a:rPr lang="hu-HU" sz="1800" b="0" baseline="0" dirty="0" smtClean="0">
                          <a:latin typeface="Calibri" panose="020F0502020204030204" pitchFamily="34" charset="0"/>
                          <a:cs typeface="Calibri" panose="020F0502020204030204" pitchFamily="34" charset="0"/>
                        </a:rPr>
                        <a:t> </a:t>
                      </a:r>
                      <a:r>
                        <a:rPr lang="hu-HU" sz="1800" b="0" baseline="0" dirty="0" err="1" smtClean="0">
                          <a:latin typeface="Calibri" panose="020F0502020204030204" pitchFamily="34" charset="0"/>
                          <a:cs typeface="Calibri" panose="020F0502020204030204" pitchFamily="34" charset="0"/>
                        </a:rPr>
                        <a:t>Central</a:t>
                      </a:r>
                      <a:r>
                        <a:rPr lang="hu-HU" sz="1800" b="0" baseline="0" dirty="0" smtClean="0">
                          <a:latin typeface="Calibri" panose="020F0502020204030204" pitchFamily="34" charset="0"/>
                          <a:cs typeface="Calibri" panose="020F0502020204030204" pitchFamily="34" charset="0"/>
                        </a:rPr>
                        <a:t>-European </a:t>
                      </a:r>
                      <a:r>
                        <a:rPr lang="hu-HU" sz="1800" b="0" baseline="0" dirty="0" err="1" smtClean="0">
                          <a:latin typeface="Calibri" panose="020F0502020204030204" pitchFamily="34" charset="0"/>
                          <a:cs typeface="Calibri" panose="020F0502020204030204" pitchFamily="34" charset="0"/>
                        </a:rPr>
                        <a:t>Region</a:t>
                      </a:r>
                      <a:endParaRPr lang="hu-HU" sz="1800" baseline="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hu-HU" sz="1800" b="1" baseline="0" dirty="0" smtClean="0">
                          <a:latin typeface="Calibri" panose="020F0502020204030204" pitchFamily="34" charset="0"/>
                          <a:cs typeface="Calibri" panose="020F0502020204030204" pitchFamily="34" charset="0"/>
                        </a:rPr>
                        <a:t>Testing </a:t>
                      </a:r>
                      <a:r>
                        <a:rPr lang="hu-HU" sz="1800" b="1" baseline="0" dirty="0" err="1" smtClean="0">
                          <a:latin typeface="Calibri" panose="020F0502020204030204" pitchFamily="34" charset="0"/>
                          <a:cs typeface="Calibri" panose="020F0502020204030204" pitchFamily="34" charset="0"/>
                        </a:rPr>
                        <a:t>the</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social</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impact</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funds</a:t>
                      </a:r>
                      <a:r>
                        <a:rPr lang="hu-HU" sz="1800" b="1" baseline="0" dirty="0" smtClean="0">
                          <a:latin typeface="Calibri" panose="020F0502020204030204" pitchFamily="34" charset="0"/>
                          <a:cs typeface="Calibri" panose="020F0502020204030204" pitchFamily="34" charset="0"/>
                        </a:rPr>
                        <a:t> and </a:t>
                      </a:r>
                      <a:r>
                        <a:rPr lang="hu-HU" sz="1800" b="1" baseline="0" dirty="0" err="1" smtClean="0">
                          <a:latin typeface="Calibri" panose="020F0502020204030204" pitchFamily="34" charset="0"/>
                          <a:cs typeface="Calibri" panose="020F0502020204030204" pitchFamily="34" charset="0"/>
                        </a:rPr>
                        <a:t>the</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employment</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voucher</a:t>
                      </a:r>
                      <a:r>
                        <a:rPr lang="hu-HU" sz="1800" b="1" baseline="0" dirty="0" smtClean="0">
                          <a:latin typeface="Calibri" panose="020F0502020204030204" pitchFamily="34" charset="0"/>
                          <a:cs typeface="Calibri" panose="020F0502020204030204" pitchFamily="34" charset="0"/>
                        </a:rPr>
                        <a:t> </a:t>
                      </a:r>
                      <a:r>
                        <a:rPr lang="hu-HU" sz="1800" b="1" baseline="0" dirty="0" err="1" smtClean="0">
                          <a:latin typeface="Calibri" panose="020F0502020204030204" pitchFamily="34" charset="0"/>
                          <a:cs typeface="Calibri" panose="020F0502020204030204" pitchFamily="34" charset="0"/>
                        </a:rPr>
                        <a:t>models</a:t>
                      </a:r>
                      <a:r>
                        <a:rPr lang="hu-HU" sz="1800" baseline="0" dirty="0" smtClean="0">
                          <a:latin typeface="Calibri" panose="020F0502020204030204" pitchFamily="34" charset="0"/>
                          <a:cs typeface="Calibri" panose="020F0502020204030204" pitchFamily="34" charset="0"/>
                        </a:rPr>
                        <a:t> in </a:t>
                      </a:r>
                      <a:r>
                        <a:rPr lang="hu-HU" sz="1800" baseline="0" dirty="0" err="1" smtClean="0">
                          <a:latin typeface="Calibri" panose="020F0502020204030204" pitchFamily="34" charset="0"/>
                          <a:cs typeface="Calibri" panose="020F0502020204030204" pitchFamily="34" charset="0"/>
                        </a:rPr>
                        <a:t>order</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to</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support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shareing</a:t>
                      </a:r>
                      <a:r>
                        <a:rPr lang="hu-HU" sz="1800" baseline="0" dirty="0" smtClean="0">
                          <a:latin typeface="Calibri" panose="020F0502020204030204" pitchFamily="34" charset="0"/>
                          <a:cs typeface="Calibri" panose="020F0502020204030204" pitchFamily="34" charset="0"/>
                        </a:rPr>
                        <a:t> of </a:t>
                      </a:r>
                      <a:r>
                        <a:rPr lang="hu-HU" sz="1800" baseline="0" dirty="0" err="1" smtClean="0">
                          <a:latin typeface="Calibri" panose="020F0502020204030204" pitchFamily="34" charset="0"/>
                          <a:cs typeface="Calibri" panose="020F0502020204030204" pitchFamily="34" charset="0"/>
                        </a:rPr>
                        <a:t>experiences</a:t>
                      </a:r>
                      <a:r>
                        <a:rPr lang="hu-HU" sz="1800" baseline="0" dirty="0" smtClean="0">
                          <a:latin typeface="Calibri" panose="020F0502020204030204" pitchFamily="34" charset="0"/>
                          <a:cs typeface="Calibri" panose="020F0502020204030204" pitchFamily="34" charset="0"/>
                        </a:rPr>
                        <a:t> and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scaling</a:t>
                      </a:r>
                      <a:r>
                        <a:rPr lang="hu-HU" sz="1800" baseline="0" dirty="0" smtClean="0">
                          <a:latin typeface="Calibri" panose="020F0502020204030204" pitchFamily="34" charset="0"/>
                          <a:cs typeface="Calibri" panose="020F0502020204030204" pitchFamily="34" charset="0"/>
                        </a:rPr>
                        <a:t> of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pilot </a:t>
                      </a:r>
                      <a:r>
                        <a:rPr lang="hu-HU" sz="1800" baseline="0" dirty="0" err="1" smtClean="0">
                          <a:latin typeface="Calibri" panose="020F0502020204030204" pitchFamily="34" charset="0"/>
                          <a:cs typeface="Calibri" panose="020F0502020204030204" pitchFamily="34" charset="0"/>
                        </a:rPr>
                        <a:t>projects</a:t>
                      </a:r>
                      <a:r>
                        <a:rPr lang="hu-HU" sz="1800" baseline="0" dirty="0" smtClean="0">
                          <a:latin typeface="Calibri" panose="020F0502020204030204" pitchFamily="34" charset="0"/>
                          <a:cs typeface="Calibri" panose="020F0502020204030204" pitchFamily="34" charset="0"/>
                        </a:rPr>
                        <a:t> in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Central</a:t>
                      </a:r>
                      <a:r>
                        <a:rPr lang="hu-HU" sz="1800" baseline="0" dirty="0" smtClean="0">
                          <a:latin typeface="Calibri" panose="020F0502020204030204" pitchFamily="34" charset="0"/>
                          <a:cs typeface="Calibri" panose="020F0502020204030204" pitchFamily="34" charset="0"/>
                        </a:rPr>
                        <a:t>-European </a:t>
                      </a:r>
                      <a:r>
                        <a:rPr lang="hu-HU" sz="1800" baseline="0" dirty="0" err="1" smtClean="0">
                          <a:latin typeface="Calibri" panose="020F0502020204030204" pitchFamily="34" charset="0"/>
                          <a:cs typeface="Calibri" panose="020F0502020204030204" pitchFamily="34" charset="0"/>
                        </a:rPr>
                        <a:t>Region</a:t>
                      </a:r>
                      <a:r>
                        <a:rPr lang="hu-HU" sz="1800" baseline="0" dirty="0" smtClean="0">
                          <a:latin typeface="Calibri" panose="020F0502020204030204" pitchFamily="34" charset="0"/>
                          <a:cs typeface="Calibri" panose="020F0502020204030204" pitchFamily="34" charset="0"/>
                        </a:rPr>
                        <a:t>.</a:t>
                      </a:r>
                    </a:p>
                    <a:p>
                      <a:pPr marL="742950" lvl="1"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Results</a:t>
                      </a:r>
                      <a:r>
                        <a:rPr lang="hu-HU" sz="1800" baseline="0" dirty="0" smtClean="0">
                          <a:latin typeface="Calibri" panose="020F0502020204030204" pitchFamily="34" charset="0"/>
                          <a:cs typeface="Calibri" panose="020F0502020204030204" pitchFamily="34" charset="0"/>
                        </a:rPr>
                        <a:t>:</a:t>
                      </a:r>
                    </a:p>
                    <a:p>
                      <a:pPr marL="1200150" lvl="2" indent="-285750">
                        <a:buFont typeface="Arial" panose="020B0604020202020204" pitchFamily="34" charset="0"/>
                        <a:buChar char="•"/>
                      </a:pPr>
                      <a:r>
                        <a:rPr lang="hu-HU" sz="1800" baseline="0" dirty="0" smtClean="0">
                          <a:latin typeface="Calibri" panose="020F0502020204030204" pitchFamily="34" charset="0"/>
                          <a:cs typeface="Calibri" panose="020F0502020204030204" pitchFamily="34" charset="0"/>
                        </a:rPr>
                        <a:t>2021.02.01-2021.12.31</a:t>
                      </a:r>
                    </a:p>
                    <a:p>
                      <a:pPr marL="1200150" lvl="2"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Emerging</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Settlements</a:t>
                      </a:r>
                      <a:r>
                        <a:rPr lang="hu-HU" sz="1800" baseline="0" dirty="0" smtClean="0">
                          <a:latin typeface="Calibri" panose="020F0502020204030204" pitchFamily="34" charset="0"/>
                          <a:cs typeface="Calibri" panose="020F0502020204030204" pitchFamily="34" charset="0"/>
                        </a:rPr>
                        <a:t> Program </a:t>
                      </a:r>
                      <a:r>
                        <a:rPr lang="hu-HU" sz="1800" baseline="0" dirty="0" err="1" smtClean="0">
                          <a:latin typeface="Calibri" panose="020F0502020204030204" pitchFamily="34" charset="0"/>
                          <a:cs typeface="Calibri" panose="020F0502020204030204" pitchFamily="34" charset="0"/>
                        </a:rPr>
                        <a:t>target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area</a:t>
                      </a:r>
                      <a:endParaRPr lang="hu-HU" sz="1800" baseline="0" dirty="0" smtClean="0">
                        <a:latin typeface="Calibri" panose="020F0502020204030204" pitchFamily="34" charset="0"/>
                        <a:cs typeface="Calibri" panose="020F0502020204030204" pitchFamily="34" charset="0"/>
                      </a:endParaRPr>
                    </a:p>
                    <a:p>
                      <a:pPr marL="1200150" lvl="2"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Recruitment</a:t>
                      </a:r>
                      <a:r>
                        <a:rPr lang="hu-HU" sz="1800" baseline="0" dirty="0" smtClean="0">
                          <a:latin typeface="Calibri" panose="020F0502020204030204" pitchFamily="34" charset="0"/>
                          <a:cs typeface="Calibri" panose="020F0502020204030204" pitchFamily="34" charset="0"/>
                        </a:rPr>
                        <a:t> &amp;</a:t>
                      </a:r>
                      <a:r>
                        <a:rPr lang="hu-HU" sz="1800" baseline="0" dirty="0" err="1" smtClean="0">
                          <a:latin typeface="Calibri" panose="020F0502020204030204" pitchFamily="34" charset="0"/>
                          <a:cs typeface="Calibri" panose="020F0502020204030204" pitchFamily="34" charset="0"/>
                        </a:rPr>
                        <a:t>matching</a:t>
                      </a:r>
                      <a:r>
                        <a:rPr lang="hu-HU" sz="1800" baseline="0" dirty="0" smtClean="0">
                          <a:latin typeface="Calibri" panose="020F0502020204030204" pitchFamily="34" charset="0"/>
                          <a:cs typeface="Calibri" panose="020F0502020204030204" pitchFamily="34" charset="0"/>
                        </a:rPr>
                        <a:t>: 6 </a:t>
                      </a:r>
                      <a:r>
                        <a:rPr lang="hu-HU" sz="1800" baseline="0" dirty="0" err="1" smtClean="0">
                          <a:latin typeface="Calibri" panose="020F0502020204030204" pitchFamily="34" charset="0"/>
                          <a:cs typeface="Calibri" panose="020F0502020204030204" pitchFamily="34" charset="0"/>
                        </a:rPr>
                        <a:t>recruitment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event</a:t>
                      </a:r>
                      <a:r>
                        <a:rPr lang="hu-HU" sz="1800" baseline="0" dirty="0" smtClean="0">
                          <a:latin typeface="Calibri" panose="020F0502020204030204" pitchFamily="34" charset="0"/>
                          <a:cs typeface="Calibri" panose="020F0502020204030204" pitchFamily="34" charset="0"/>
                        </a:rPr>
                        <a:t>, 66 </a:t>
                      </a:r>
                      <a:r>
                        <a:rPr lang="hu-HU" sz="1800" baseline="0" dirty="0" err="1" smtClean="0">
                          <a:latin typeface="Calibri" panose="020F0502020204030204" pitchFamily="34" charset="0"/>
                          <a:cs typeface="Calibri" panose="020F0502020204030204" pitchFamily="34" charset="0"/>
                        </a:rPr>
                        <a:t>registered</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job</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seekers</a:t>
                      </a:r>
                      <a:r>
                        <a:rPr lang="hu-HU" sz="1800" baseline="0" dirty="0" smtClean="0">
                          <a:latin typeface="Calibri" panose="020F0502020204030204" pitchFamily="34" charset="0"/>
                          <a:cs typeface="Calibri" panose="020F0502020204030204" pitchFamily="34" charset="0"/>
                        </a:rPr>
                        <a:t>, 2 </a:t>
                      </a:r>
                      <a:r>
                        <a:rPr lang="hu-HU" sz="1800" baseline="0" dirty="0" err="1" smtClean="0">
                          <a:latin typeface="Calibri" panose="020F0502020204030204" pitchFamily="34" charset="0"/>
                          <a:cs typeface="Calibri" panose="020F0502020204030204" pitchFamily="34" charset="0"/>
                        </a:rPr>
                        <a:t>registered</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employers</a:t>
                      </a:r>
                      <a:r>
                        <a:rPr lang="hu-HU" sz="1800" baseline="0" dirty="0" smtClean="0">
                          <a:latin typeface="Calibri" panose="020F0502020204030204" pitchFamily="34" charset="0"/>
                          <a:cs typeface="Calibri" panose="020F0502020204030204" pitchFamily="34" charset="0"/>
                        </a:rPr>
                        <a:t>, 40 </a:t>
                      </a:r>
                      <a:r>
                        <a:rPr lang="hu-HU" sz="1800" baseline="0" dirty="0" err="1" smtClean="0">
                          <a:latin typeface="Calibri" panose="020F0502020204030204" pitchFamily="34" charset="0"/>
                          <a:cs typeface="Calibri" panose="020F0502020204030204" pitchFamily="34" charset="0"/>
                        </a:rPr>
                        <a:t>jobs</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created</a:t>
                      </a:r>
                      <a:r>
                        <a:rPr lang="hu-HU" sz="1800" baseline="0" dirty="0" smtClean="0">
                          <a:latin typeface="Calibri" panose="020F0502020204030204" pitchFamily="34" charset="0"/>
                          <a:cs typeface="Calibri" panose="020F0502020204030204" pitchFamily="34" charset="0"/>
                        </a:rPr>
                        <a:t>) </a:t>
                      </a:r>
                      <a:endParaRPr lang="hu-HU" sz="1800" baseline="0" dirty="0" smtClean="0">
                        <a:latin typeface="Calibri" panose="020F0502020204030204" pitchFamily="34" charset="0"/>
                        <a:cs typeface="Calibri" panose="020F0502020204030204" pitchFamily="34" charset="0"/>
                      </a:endParaRPr>
                    </a:p>
                  </a:txBody>
                  <a:tcPr marL="91444" marR="91444" marT="45708" marB="45708">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3559991"/>
                  </a:ext>
                </a:extLst>
              </a:tr>
            </a:tbl>
          </a:graphicData>
        </a:graphic>
      </p:graphicFrame>
      <p:pic>
        <p:nvPicPr>
          <p:cNvPr id="28692" name="Kép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2563" y="58738"/>
            <a:ext cx="20970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3" name="Kép 1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28950" y="2289175"/>
            <a:ext cx="1004888"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6923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Shape 3"/>
          <p:cNvSpPr txBox="1"/>
          <p:nvPr/>
        </p:nvSpPr>
        <p:spPr>
          <a:xfrm>
            <a:off x="406400" y="5973763"/>
            <a:ext cx="10933113" cy="914400"/>
          </a:xfrm>
          <a:prstGeom prst="rect">
            <a:avLst/>
          </a:prstGeom>
          <a:noFill/>
          <a:ln>
            <a:noFill/>
          </a:ln>
        </p:spPr>
        <p:txBody>
          <a:bodyPr anchor="ctr"/>
          <a:lstStyle/>
          <a:p>
            <a:pPr eaLnBrk="1" fontAlgn="auto" hangingPunct="1">
              <a:spcBef>
                <a:spcPts val="0"/>
              </a:spcBef>
              <a:spcAft>
                <a:spcPts val="0"/>
              </a:spcAft>
              <a:defRPr/>
            </a:pPr>
            <a:endParaRPr lang="hu-HU" sz="1200" spc="-1" dirty="0">
              <a:latin typeface="Times New Roman"/>
              <a:ea typeface="+mn-ea"/>
              <a:cs typeface="+mn-cs"/>
            </a:endParaRPr>
          </a:p>
        </p:txBody>
      </p:sp>
      <p:sp>
        <p:nvSpPr>
          <p:cNvPr id="56" name="CustomShape 4"/>
          <p:cNvSpPr/>
          <p:nvPr/>
        </p:nvSpPr>
        <p:spPr>
          <a:xfrm flipV="1">
            <a:off x="-84138" y="-255588"/>
            <a:ext cx="12276138" cy="628651"/>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482725" y="-3175"/>
            <a:ext cx="9142413" cy="549275"/>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eaLnBrk="1" fontAlgn="auto" hangingPunct="1">
              <a:spcBef>
                <a:spcPts val="0"/>
              </a:spcBef>
              <a:spcAft>
                <a:spcPts val="0"/>
              </a:spcAft>
              <a:defRPr/>
            </a:pPr>
            <a:r>
              <a:rPr lang="hu-HU" b="1" spc="-1" dirty="0" err="1">
                <a:solidFill>
                  <a:srgbClr val="BC3C3D"/>
                </a:solidFill>
                <a:latin typeface="Calibri"/>
                <a:ea typeface="Times New Roman"/>
              </a:rPr>
              <a:t>Social</a:t>
            </a:r>
            <a:r>
              <a:rPr lang="hu-HU" b="1" spc="-1" dirty="0">
                <a:solidFill>
                  <a:srgbClr val="BC3C3D"/>
                </a:solidFill>
                <a:latin typeface="Calibri"/>
                <a:ea typeface="Times New Roman"/>
              </a:rPr>
              <a:t> </a:t>
            </a:r>
            <a:r>
              <a:rPr lang="hu-HU" b="1" spc="-1" dirty="0" err="1">
                <a:solidFill>
                  <a:srgbClr val="BC3C3D"/>
                </a:solidFill>
                <a:latin typeface="Calibri"/>
                <a:ea typeface="Times New Roman"/>
              </a:rPr>
              <a:t>Innovation</a:t>
            </a:r>
            <a:r>
              <a:rPr lang="hu-HU" b="1" spc="-1" dirty="0">
                <a:solidFill>
                  <a:srgbClr val="BC3C3D"/>
                </a:solidFill>
                <a:latin typeface="Calibri"/>
                <a:ea typeface="Times New Roman"/>
              </a:rPr>
              <a:t> Plus (SI PLUS) projekt</a:t>
            </a:r>
            <a:endParaRPr lang="hu-HU" spc="-1" dirty="0">
              <a:solidFill>
                <a:srgbClr val="BC3C3D"/>
              </a:solidFill>
            </a:endParaRPr>
          </a:p>
        </p:txBody>
      </p:sp>
      <p:grpSp>
        <p:nvGrpSpPr>
          <p:cNvPr id="32773" name="Csoportba foglalás 11"/>
          <p:cNvGrpSpPr>
            <a:grpSpLocks/>
          </p:cNvGrpSpPr>
          <p:nvPr/>
        </p:nvGrpSpPr>
        <p:grpSpPr bwMode="auto">
          <a:xfrm>
            <a:off x="587375" y="5753100"/>
            <a:ext cx="10933113" cy="1104900"/>
            <a:chOff x="330080" y="5540620"/>
            <a:chExt cx="10933200" cy="1104800"/>
          </a:xfrm>
        </p:grpSpPr>
        <p:sp>
          <p:nvSpPr>
            <p:cNvPr id="13" name="TextShape 3"/>
            <p:cNvSpPr txBox="1"/>
            <p:nvPr/>
          </p:nvSpPr>
          <p:spPr>
            <a:xfrm>
              <a:off x="330080" y="5731103"/>
              <a:ext cx="10933200" cy="914317"/>
            </a:xfrm>
            <a:prstGeom prst="rect">
              <a:avLst/>
            </a:prstGeom>
            <a:noFill/>
            <a:ln>
              <a:noFill/>
            </a:ln>
          </p:spPr>
          <p:txBody>
            <a:bodyPr anchor="ctr"/>
            <a:lstStyle/>
            <a:p>
              <a:pPr eaLnBrk="1" fontAlgn="auto" hangingPunct="1">
                <a:spcBef>
                  <a:spcPts val="0"/>
                </a:spcBef>
                <a:spcAft>
                  <a:spcPts val="0"/>
                </a:spcAft>
                <a:defRPr/>
              </a:pPr>
              <a:fld id="{0DA1D17F-605D-43C0-AC10-93437ABE0501}" type="datetime1">
                <a:rPr lang="hu-HU" sz="1200" b="1" spc="-1">
                  <a:solidFill>
                    <a:srgbClr val="8B8B8B"/>
                  </a:solidFill>
                  <a:latin typeface="Calibri"/>
                  <a:ea typeface="+mn-ea"/>
                  <a:cs typeface="+mn-cs"/>
                </a:rPr>
                <a:pPr eaLnBrk="1" fontAlgn="auto" hangingPunct="1">
                  <a:spcBef>
                    <a:spcPts val="0"/>
                  </a:spcBef>
                  <a:spcAft>
                    <a:spcPts val="0"/>
                  </a:spcAft>
                  <a:defRPr/>
                </a:pPr>
                <a:t>2022. 06. 29.</a:t>
              </a:fld>
              <a:endParaRPr lang="hu-HU" sz="1200" spc="-1" dirty="0">
                <a:latin typeface="Times New Roman"/>
                <a:ea typeface="+mn-ea"/>
                <a:cs typeface="+mn-cs"/>
              </a:endParaRPr>
            </a:p>
          </p:txBody>
        </p:sp>
        <p:pic>
          <p:nvPicPr>
            <p:cNvPr id="32793"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0640" y="5824440"/>
              <a:ext cx="1275840" cy="72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94" name="Kép 3"/>
            <p:cNvPicPr>
              <a:picLocks noChangeAspect="1" noChangeArrowheads="1"/>
            </p:cNvPicPr>
            <p:nvPr/>
          </p:nvPicPr>
          <p:blipFill>
            <a:blip r:embed="rId3">
              <a:extLst>
                <a:ext uri="{28A0092B-C50C-407E-A947-70E740481C1C}">
                  <a14:useLocalDpi xmlns:a14="http://schemas.microsoft.com/office/drawing/2010/main" val="0"/>
                </a:ext>
              </a:extLst>
            </a:blip>
            <a:srcRect l="8434" t="12186" r="8112" b="11417"/>
            <a:stretch>
              <a:fillRect/>
            </a:stretch>
          </p:blipFill>
          <p:spPr bwMode="auto">
            <a:xfrm>
              <a:off x="5198360" y="5540620"/>
              <a:ext cx="1196640" cy="102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95" name="Ké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40" y="5813820"/>
              <a:ext cx="1806840" cy="74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Táblázat 2"/>
          <p:cNvGraphicFramePr>
            <a:graphicFrameLocks noGrp="1"/>
          </p:cNvGraphicFramePr>
          <p:nvPr>
            <p:extLst>
              <p:ext uri="{D42A27DB-BD31-4B8C-83A1-F6EECF244321}">
                <p14:modId xmlns:p14="http://schemas.microsoft.com/office/powerpoint/2010/main" val="3110204424"/>
              </p:ext>
            </p:extLst>
          </p:nvPr>
        </p:nvGraphicFramePr>
        <p:xfrm>
          <a:off x="601663" y="926771"/>
          <a:ext cx="10918825" cy="5001747"/>
        </p:xfrm>
        <a:graphic>
          <a:graphicData uri="http://schemas.openxmlformats.org/drawingml/2006/table">
            <a:tbl>
              <a:tblPr firstRow="1" bandRow="1">
                <a:tableStyleId>{9DCAF9ED-07DC-4A11-8D7F-57B35C25682E}</a:tableStyleId>
              </a:tblPr>
              <a:tblGrid>
                <a:gridCol w="4064088">
                  <a:extLst>
                    <a:ext uri="{9D8B030D-6E8A-4147-A177-3AD203B41FA5}">
                      <a16:colId xmlns:a16="http://schemas.microsoft.com/office/drawing/2014/main" val="4006051738"/>
                    </a:ext>
                  </a:extLst>
                </a:gridCol>
                <a:gridCol w="6854737">
                  <a:extLst>
                    <a:ext uri="{9D8B030D-6E8A-4147-A177-3AD203B41FA5}">
                      <a16:colId xmlns:a16="http://schemas.microsoft.com/office/drawing/2014/main" val="136051742"/>
                    </a:ext>
                  </a:extLst>
                </a:gridCol>
              </a:tblGrid>
              <a:tr h="370865">
                <a:tc>
                  <a:txBody>
                    <a:bodyPr/>
                    <a:lstStyle/>
                    <a:p>
                      <a:r>
                        <a:rPr lang="hu-HU" sz="1800" dirty="0" smtClean="0">
                          <a:latin typeface="Calibri" panose="020F0502020204030204" pitchFamily="34" charset="0"/>
                          <a:cs typeface="Calibri" panose="020F0502020204030204" pitchFamily="34" charset="0"/>
                        </a:rPr>
                        <a:t>Fundamentals</a:t>
                      </a:r>
                      <a:endParaRPr lang="hu-HU" sz="1800" dirty="0">
                        <a:latin typeface="Calibri" panose="020F0502020204030204" pitchFamily="34" charset="0"/>
                        <a:cs typeface="Calibri" panose="020F0502020204030204" pitchFamily="34" charset="0"/>
                      </a:endParaRPr>
                    </a:p>
                  </a:txBody>
                  <a:tcPr marL="91442" marR="91442" marT="45723" marB="45723">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solidFill>
                      <a:srgbClr val="BC3C3D"/>
                    </a:solidFill>
                  </a:tcPr>
                </a:tc>
                <a:tc>
                  <a:txBody>
                    <a:bodyPr/>
                    <a:lstStyle/>
                    <a:p>
                      <a:r>
                        <a:rPr lang="hu-HU" sz="1800" dirty="0" err="1" smtClean="0">
                          <a:latin typeface="Calibri" panose="020F0502020204030204" pitchFamily="34" charset="0"/>
                          <a:cs typeface="Calibri" panose="020F0502020204030204" pitchFamily="34" charset="0"/>
                        </a:rPr>
                        <a:t>Plans</a:t>
                      </a:r>
                      <a:endParaRPr lang="hu-HU" sz="1800" dirty="0">
                        <a:latin typeface="Calibri" panose="020F0502020204030204" pitchFamily="34" charset="0"/>
                        <a:cs typeface="Calibri" panose="020F0502020204030204" pitchFamily="34" charset="0"/>
                      </a:endParaRPr>
                    </a:p>
                  </a:txBody>
                  <a:tcPr marL="91442" marR="91442" marT="45723" marB="45723">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solidFill>
                      <a:srgbClr val="BC3C3D"/>
                    </a:solidFill>
                  </a:tcPr>
                </a:tc>
                <a:extLst>
                  <a:ext uri="{0D108BD9-81ED-4DB2-BD59-A6C34878D82A}">
                    <a16:rowId xmlns:a16="http://schemas.microsoft.com/office/drawing/2014/main" val="114609901"/>
                  </a:ext>
                </a:extLst>
              </a:tr>
              <a:tr h="1521916">
                <a:tc>
                  <a:txBody>
                    <a:bodyPr/>
                    <a:lstStyle/>
                    <a:p>
                      <a:endParaRPr lang="hu-HU" sz="1800" dirty="0">
                        <a:latin typeface="Calibri" panose="020F0502020204030204" pitchFamily="34" charset="0"/>
                        <a:cs typeface="Calibri" panose="020F0502020204030204" pitchFamily="34" charset="0"/>
                      </a:endParaRPr>
                    </a:p>
                  </a:txBody>
                  <a:tcPr marL="91442" marR="91442" marT="45723" marB="45723">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hu-HU" sz="1800" dirty="0" smtClean="0">
                          <a:latin typeface="Calibri" panose="020F0502020204030204" pitchFamily="34" charset="0"/>
                          <a:cs typeface="Calibri" panose="020F0502020204030204" pitchFamily="34" charset="0"/>
                        </a:rPr>
                        <a:t>National </a:t>
                      </a:r>
                      <a:r>
                        <a:rPr lang="hu-HU" sz="1800" dirty="0" err="1" smtClean="0">
                          <a:latin typeface="Calibri" panose="020F0502020204030204" pitchFamily="34" charset="0"/>
                          <a:cs typeface="Calibri" panose="020F0502020204030204" pitchFamily="34" charset="0"/>
                        </a:rPr>
                        <a:t>Social</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Innovation</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Competence</a:t>
                      </a:r>
                      <a:r>
                        <a:rPr lang="hu-HU" sz="1800" dirty="0" smtClean="0">
                          <a:latin typeface="Calibri" panose="020F0502020204030204" pitchFamily="34" charset="0"/>
                          <a:cs typeface="Calibri" panose="020F0502020204030204" pitchFamily="34" charset="0"/>
                        </a:rPr>
                        <a:t> Centre in Hungary</a:t>
                      </a:r>
                      <a:endParaRPr lang="hu-HU" sz="1800" baseline="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hu-HU" sz="1800" baseline="0" dirty="0" smtClean="0">
                          <a:latin typeface="Calibri" panose="020F0502020204030204" pitchFamily="34" charset="0"/>
                          <a:cs typeface="Calibri" panose="020F0502020204030204" pitchFamily="34" charset="0"/>
                        </a:rPr>
                        <a:t>Online platform (</a:t>
                      </a:r>
                      <a:r>
                        <a:rPr lang="hu-HU" sz="1800" baseline="0" dirty="0" err="1" smtClean="0">
                          <a:latin typeface="Calibri" panose="020F0502020204030204" pitchFamily="34" charset="0"/>
                          <a:cs typeface="Calibri" panose="020F0502020204030204" pitchFamily="34" charset="0"/>
                        </a:rPr>
                        <a:t>Social</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Innovation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Database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Knowledge</a:t>
                      </a:r>
                      <a:r>
                        <a:rPr lang="hu-HU" sz="1800" baseline="0" dirty="0" smtClean="0">
                          <a:latin typeface="Calibri" panose="020F0502020204030204" pitchFamily="34" charset="0"/>
                          <a:cs typeface="Calibri" panose="020F0502020204030204" pitchFamily="34" charset="0"/>
                        </a:rPr>
                        <a:t> Centre, News, </a:t>
                      </a:r>
                      <a:r>
                        <a:rPr lang="hu-HU" sz="1800" baseline="0" dirty="0" err="1" smtClean="0">
                          <a:latin typeface="Calibri" panose="020F0502020204030204" pitchFamily="34" charset="0"/>
                          <a:cs typeface="Calibri" panose="020F0502020204030204" pitchFamily="34" charset="0"/>
                        </a:rPr>
                        <a:t>Events</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Applicants</a:t>
                      </a:r>
                      <a:r>
                        <a:rPr lang="hu-HU" sz="1800" baseline="0" dirty="0" smtClean="0">
                          <a:latin typeface="Calibri" panose="020F0502020204030204" pitchFamily="34" charset="0"/>
                          <a:cs typeface="Calibri" panose="020F0502020204030204" pitchFamily="34" charset="0"/>
                        </a:rPr>
                        <a:t>’ platform) </a:t>
                      </a:r>
                    </a:p>
                    <a:p>
                      <a:pPr marL="285750"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Social</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Innovation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Evaluation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system</a:t>
                      </a:r>
                      <a:r>
                        <a:rPr lang="hu-HU" sz="1800" baseline="0" dirty="0" smtClean="0">
                          <a:latin typeface="Calibri" panose="020F0502020204030204" pitchFamily="34" charset="0"/>
                          <a:cs typeface="Calibri" panose="020F0502020204030204" pitchFamily="34" charset="0"/>
                        </a:rPr>
                        <a:t> and Contest</a:t>
                      </a:r>
                    </a:p>
                    <a:p>
                      <a:pPr marL="285750" indent="-285750">
                        <a:buFont typeface="Arial" panose="020B0604020202020204" pitchFamily="34" charset="0"/>
                        <a:buChar char="•"/>
                      </a:pPr>
                      <a:r>
                        <a:rPr lang="hu-HU" sz="1800" baseline="0" dirty="0" smtClean="0">
                          <a:latin typeface="Calibri" panose="020F0502020204030204" pitchFamily="34" charset="0"/>
                          <a:cs typeface="Calibri" panose="020F0502020204030204" pitchFamily="34" charset="0"/>
                        </a:rPr>
                        <a:t>ESF Plus Consulting </a:t>
                      </a:r>
                      <a:r>
                        <a:rPr lang="hu-HU" sz="1800" baseline="0" dirty="0" err="1" smtClean="0">
                          <a:latin typeface="Calibri" panose="020F0502020204030204" pitchFamily="34" charset="0"/>
                          <a:cs typeface="Calibri" panose="020F0502020204030204" pitchFamily="34" charset="0"/>
                        </a:rPr>
                        <a:t>Board</a:t>
                      </a:r>
                      <a:endParaRPr lang="hu-HU" sz="1800" baseline="0" dirty="0" smtClean="0">
                        <a:latin typeface="Calibri" panose="020F0502020204030204" pitchFamily="34" charset="0"/>
                        <a:cs typeface="Calibri" panose="020F0502020204030204" pitchFamily="34" charset="0"/>
                      </a:endParaRPr>
                    </a:p>
                  </a:txBody>
                  <a:tcPr marL="91442" marR="91442" marT="45723" marB="45723">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noFill/>
                  </a:tcPr>
                </a:tc>
                <a:extLst>
                  <a:ext uri="{0D108BD9-81ED-4DB2-BD59-A6C34878D82A}">
                    <a16:rowId xmlns:a16="http://schemas.microsoft.com/office/drawing/2014/main" val="4027104121"/>
                  </a:ext>
                </a:extLst>
              </a:tr>
              <a:tr h="2011817">
                <a:tc>
                  <a:txBody>
                    <a:bodyPr/>
                    <a:lstStyle/>
                    <a:p>
                      <a:endParaRPr lang="hu-HU" sz="1800" dirty="0">
                        <a:latin typeface="Calibri" panose="020F0502020204030204" pitchFamily="34" charset="0"/>
                        <a:cs typeface="Calibri" panose="020F0502020204030204" pitchFamily="34" charset="0"/>
                      </a:endParaRPr>
                    </a:p>
                  </a:txBody>
                  <a:tcPr marL="91442" marR="91442" marT="45723" marB="45723">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noFill/>
                  </a:tcPr>
                </a:tc>
                <a:tc>
                  <a:txBody>
                    <a:bodyPr/>
                    <a:lstStyle/>
                    <a:p>
                      <a:r>
                        <a:rPr lang="hu-HU" sz="1800" dirty="0" err="1" smtClean="0">
                          <a:latin typeface="Calibri" panose="020F0502020204030204" pitchFamily="34" charset="0"/>
                          <a:cs typeface="Calibri" panose="020F0502020204030204" pitchFamily="34" charset="0"/>
                        </a:rPr>
                        <a:t>Interreg</a:t>
                      </a:r>
                      <a:r>
                        <a:rPr lang="hu-HU" sz="1800" dirty="0" smtClean="0">
                          <a:latin typeface="Calibri" panose="020F0502020204030204" pitchFamily="34" charset="0"/>
                          <a:cs typeface="Calibri" panose="020F0502020204030204" pitchFamily="34" charset="0"/>
                        </a:rPr>
                        <a:t> Europe – ESGFORCE (project </a:t>
                      </a:r>
                      <a:r>
                        <a:rPr lang="hu-HU" sz="1800" dirty="0" err="1" smtClean="0">
                          <a:latin typeface="Calibri" panose="020F0502020204030204" pitchFamily="34" charset="0"/>
                          <a:cs typeface="Calibri" panose="020F0502020204030204" pitchFamily="34" charset="0"/>
                        </a:rPr>
                        <a:t>proposal</a:t>
                      </a:r>
                      <a:r>
                        <a:rPr lang="hu-HU" sz="1800" dirty="0" smtClean="0">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hu-HU" sz="1800" dirty="0" err="1" smtClean="0">
                          <a:latin typeface="Calibri" panose="020F0502020204030204" pitchFamily="34" charset="0"/>
                          <a:cs typeface="Calibri" panose="020F0502020204030204" pitchFamily="34" charset="0"/>
                        </a:rPr>
                        <a:t>Introduction</a:t>
                      </a:r>
                      <a:r>
                        <a:rPr lang="hu-HU" sz="1800" dirty="0" smtClean="0">
                          <a:latin typeface="Calibri" panose="020F0502020204030204" pitchFamily="34" charset="0"/>
                          <a:cs typeface="Calibri" panose="020F0502020204030204" pitchFamily="34" charset="0"/>
                        </a:rPr>
                        <a:t> and </a:t>
                      </a:r>
                      <a:r>
                        <a:rPr lang="hu-HU" sz="1800" dirty="0" err="1" smtClean="0">
                          <a:latin typeface="Calibri" panose="020F0502020204030204" pitchFamily="34" charset="0"/>
                          <a:cs typeface="Calibri" panose="020F0502020204030204" pitchFamily="34" charset="0"/>
                        </a:rPr>
                        <a:t>integration</a:t>
                      </a:r>
                      <a:r>
                        <a:rPr lang="hu-HU" sz="1800" dirty="0" smtClean="0">
                          <a:latin typeface="Calibri" panose="020F0502020204030204" pitchFamily="34" charset="0"/>
                          <a:cs typeface="Calibri" panose="020F0502020204030204" pitchFamily="34" charset="0"/>
                        </a:rPr>
                        <a:t> of ESG </a:t>
                      </a:r>
                      <a:r>
                        <a:rPr lang="hu-HU" sz="1800" dirty="0" err="1" smtClean="0">
                          <a:latin typeface="Calibri" panose="020F0502020204030204" pitchFamily="34" charset="0"/>
                          <a:cs typeface="Calibri" panose="020F0502020204030204" pitchFamily="34" charset="0"/>
                        </a:rPr>
                        <a:t>standards</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into</a:t>
                      </a:r>
                      <a:r>
                        <a:rPr lang="hu-HU" sz="1800" dirty="0" smtClean="0">
                          <a:latin typeface="Calibri" panose="020F0502020204030204" pitchFamily="34" charset="0"/>
                          <a:cs typeface="Calibri" panose="020F0502020204030204" pitchFamily="34" charset="0"/>
                        </a:rPr>
                        <a:t> SME </a:t>
                      </a:r>
                      <a:r>
                        <a:rPr lang="hu-HU" sz="1800" dirty="0" err="1" smtClean="0">
                          <a:latin typeface="Calibri" panose="020F0502020204030204" pitchFamily="34" charset="0"/>
                          <a:cs typeface="Calibri" panose="020F0502020204030204" pitchFamily="34" charset="0"/>
                        </a:rPr>
                        <a:t>development</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programmes</a:t>
                      </a:r>
                      <a:r>
                        <a:rPr lang="hu-HU" sz="1800" baseline="0" dirty="0" smtClean="0">
                          <a:latin typeface="Calibri" panose="020F0502020204030204" pitchFamily="34" charset="0"/>
                          <a:cs typeface="Calibri" panose="020F0502020204030204" pitchFamily="34" charset="0"/>
                        </a:rPr>
                        <a:t> </a:t>
                      </a:r>
                    </a:p>
                    <a:p>
                      <a:pPr marL="742950" lvl="1"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Mapping</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environmental</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social</a:t>
                      </a:r>
                      <a:r>
                        <a:rPr lang="hu-HU" sz="1800" baseline="0" dirty="0" smtClean="0">
                          <a:latin typeface="Calibri" panose="020F0502020204030204" pitchFamily="34" charset="0"/>
                          <a:cs typeface="Calibri" panose="020F0502020204030204" pitchFamily="34" charset="0"/>
                        </a:rPr>
                        <a:t>  and </a:t>
                      </a:r>
                      <a:r>
                        <a:rPr lang="hu-HU" sz="1800" baseline="0" dirty="0" err="1" smtClean="0">
                          <a:latin typeface="Calibri" panose="020F0502020204030204" pitchFamily="34" charset="0"/>
                          <a:cs typeface="Calibri" panose="020F0502020204030204" pitchFamily="34" charset="0"/>
                        </a:rPr>
                        <a:t>governance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standards</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as</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well</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as</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social</a:t>
                      </a:r>
                      <a:r>
                        <a:rPr lang="hu-HU" sz="1800" baseline="0" dirty="0" smtClean="0">
                          <a:latin typeface="Calibri" panose="020F0502020204030204" pitchFamily="34" charset="0"/>
                          <a:cs typeface="Calibri" panose="020F0502020204030204" pitchFamily="34" charset="0"/>
                        </a:rPr>
                        <a:t> and </a:t>
                      </a:r>
                      <a:r>
                        <a:rPr lang="hu-HU" sz="1800" baseline="0" dirty="0" err="1" smtClean="0">
                          <a:latin typeface="Calibri" panose="020F0502020204030204" pitchFamily="34" charset="0"/>
                          <a:cs typeface="Calibri" panose="020F0502020204030204" pitchFamily="34" charset="0"/>
                        </a:rPr>
                        <a:t>environmental</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impact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measurement</a:t>
                      </a:r>
                      <a:r>
                        <a:rPr lang="hu-HU" sz="1800" baseline="0" dirty="0" smtClean="0">
                          <a:latin typeface="Calibri" panose="020F0502020204030204" pitchFamily="34" charset="0"/>
                          <a:cs typeface="Calibri" panose="020F0502020204030204" pitchFamily="34" charset="0"/>
                        </a:rPr>
                        <a:t> and </a:t>
                      </a:r>
                      <a:r>
                        <a:rPr lang="hu-HU" sz="1800" baseline="0" dirty="0" err="1" smtClean="0">
                          <a:latin typeface="Calibri" panose="020F0502020204030204" pitchFamily="34" charset="0"/>
                          <a:cs typeface="Calibri" panose="020F0502020204030204" pitchFamily="34" charset="0"/>
                        </a:rPr>
                        <a:t>assessment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standards</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applied</a:t>
                      </a:r>
                      <a:r>
                        <a:rPr lang="hu-HU" sz="1800" baseline="0" dirty="0" smtClean="0">
                          <a:latin typeface="Calibri" panose="020F0502020204030204" pitchFamily="34" charset="0"/>
                          <a:cs typeface="Calibri" panose="020F0502020204030204" pitchFamily="34" charset="0"/>
                        </a:rPr>
                        <a:t> in Europe </a:t>
                      </a:r>
                    </a:p>
                    <a:p>
                      <a:pPr marL="742950" lvl="1"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Defining</a:t>
                      </a:r>
                      <a:r>
                        <a:rPr lang="hu-HU" sz="1800" baseline="0" dirty="0" smtClean="0">
                          <a:latin typeface="Calibri" panose="020F0502020204030204" pitchFamily="34" charset="0"/>
                          <a:cs typeface="Calibri" panose="020F0502020204030204" pitchFamily="34" charset="0"/>
                        </a:rPr>
                        <a:t> ESG </a:t>
                      </a:r>
                      <a:r>
                        <a:rPr lang="hu-HU" sz="1800" baseline="0" dirty="0" err="1" smtClean="0">
                          <a:latin typeface="Calibri" panose="020F0502020204030204" pitchFamily="34" charset="0"/>
                          <a:cs typeface="Calibri" panose="020F0502020204030204" pitchFamily="34" charset="0"/>
                        </a:rPr>
                        <a:t>standards</a:t>
                      </a:r>
                      <a:r>
                        <a:rPr lang="hu-HU" sz="1800" baseline="0" dirty="0" smtClean="0">
                          <a:latin typeface="Calibri" panose="020F0502020204030204" pitchFamily="34" charset="0"/>
                          <a:cs typeface="Calibri" panose="020F0502020204030204" pitchFamily="34" charset="0"/>
                        </a:rPr>
                        <a:t> and </a:t>
                      </a:r>
                      <a:r>
                        <a:rPr lang="hu-HU" sz="1800" baseline="0" dirty="0" err="1" smtClean="0">
                          <a:latin typeface="Calibri" panose="020F0502020204030204" pitchFamily="34" charset="0"/>
                          <a:cs typeface="Calibri" panose="020F0502020204030204" pitchFamily="34" charset="0"/>
                        </a:rPr>
                        <a:t>social</a:t>
                      </a:r>
                      <a:r>
                        <a:rPr lang="hu-HU" sz="1800" baseline="0" dirty="0" smtClean="0">
                          <a:latin typeface="Calibri" panose="020F0502020204030204" pitchFamily="34" charset="0"/>
                          <a:cs typeface="Calibri" panose="020F0502020204030204" pitchFamily="34" charset="0"/>
                        </a:rPr>
                        <a:t> and </a:t>
                      </a:r>
                      <a:r>
                        <a:rPr lang="hu-HU" sz="1800" baseline="0" dirty="0" err="1" smtClean="0">
                          <a:latin typeface="Calibri" panose="020F0502020204030204" pitchFamily="34" charset="0"/>
                          <a:cs typeface="Calibri" panose="020F0502020204030204" pitchFamily="34" charset="0"/>
                        </a:rPr>
                        <a:t>environmental</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impact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measurement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frameworks</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for</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SMEs</a:t>
                      </a:r>
                      <a:r>
                        <a:rPr lang="hu-HU" sz="1800" baseline="0" dirty="0" smtClean="0">
                          <a:latin typeface="Calibri" panose="020F0502020204030204" pitchFamily="34" charset="0"/>
                          <a:cs typeface="Calibri" panose="020F0502020204030204" pitchFamily="34" charset="0"/>
                        </a:rPr>
                        <a:t> </a:t>
                      </a:r>
                    </a:p>
                    <a:p>
                      <a:pPr marL="742950" lvl="1" indent="-285750">
                        <a:buFont typeface="Arial" panose="020B0604020202020204" pitchFamily="34" charset="0"/>
                        <a:buChar char="•"/>
                      </a:pPr>
                      <a:r>
                        <a:rPr lang="hu-HU" sz="1800" dirty="0" err="1" smtClean="0">
                          <a:latin typeface="Calibri" panose="020F0502020204030204" pitchFamily="34" charset="0"/>
                          <a:cs typeface="Calibri" panose="020F0502020204030204" pitchFamily="34" charset="0"/>
                        </a:rPr>
                        <a:t>Integration</a:t>
                      </a:r>
                      <a:r>
                        <a:rPr lang="hu-HU" sz="1800" dirty="0" smtClean="0">
                          <a:latin typeface="Calibri" panose="020F0502020204030204" pitchFamily="34" charset="0"/>
                          <a:cs typeface="Calibri" panose="020F0502020204030204" pitchFamily="34" charset="0"/>
                        </a:rPr>
                        <a:t> of ESG </a:t>
                      </a:r>
                      <a:r>
                        <a:rPr lang="hu-HU" sz="1800" dirty="0" err="1" smtClean="0">
                          <a:latin typeface="Calibri" panose="020F0502020204030204" pitchFamily="34" charset="0"/>
                          <a:cs typeface="Calibri" panose="020F0502020204030204" pitchFamily="34" charset="0"/>
                        </a:rPr>
                        <a:t>standards</a:t>
                      </a:r>
                      <a:r>
                        <a:rPr lang="hu-HU" sz="1800" dirty="0" smtClean="0">
                          <a:latin typeface="Calibri" panose="020F0502020204030204" pitchFamily="34" charset="0"/>
                          <a:cs typeface="Calibri" panose="020F0502020204030204" pitchFamily="34" charset="0"/>
                        </a:rPr>
                        <a:t> and </a:t>
                      </a:r>
                      <a:r>
                        <a:rPr lang="hu-HU" sz="1800" dirty="0" err="1" smtClean="0">
                          <a:latin typeface="Calibri" panose="020F0502020204030204" pitchFamily="34" charset="0"/>
                          <a:cs typeface="Calibri" panose="020F0502020204030204" pitchFamily="34" charset="0"/>
                        </a:rPr>
                        <a:t>impact</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measurement</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frameworks</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into</a:t>
                      </a:r>
                      <a:r>
                        <a:rPr lang="hu-HU" sz="1800" dirty="0" smtClean="0">
                          <a:latin typeface="Calibri" panose="020F0502020204030204" pitchFamily="34" charset="0"/>
                          <a:cs typeface="Calibri" panose="020F0502020204030204" pitchFamily="34" charset="0"/>
                        </a:rPr>
                        <a:t> SME </a:t>
                      </a:r>
                      <a:r>
                        <a:rPr lang="hu-HU" sz="1800" dirty="0" err="1" smtClean="0">
                          <a:latin typeface="Calibri" panose="020F0502020204030204" pitchFamily="34" charset="0"/>
                          <a:cs typeface="Calibri" panose="020F0502020204030204" pitchFamily="34" charset="0"/>
                        </a:rPr>
                        <a:t>development</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policies</a:t>
                      </a:r>
                      <a:r>
                        <a:rPr lang="hu-HU" sz="1800" dirty="0" smtClean="0">
                          <a:latin typeface="Calibri" panose="020F0502020204030204" pitchFamily="34" charset="0"/>
                          <a:cs typeface="Calibri" panose="020F0502020204030204" pitchFamily="34" charset="0"/>
                        </a:rPr>
                        <a:t> (</a:t>
                      </a:r>
                      <a:r>
                        <a:rPr lang="hu-HU" sz="1800" dirty="0" err="1" smtClean="0">
                          <a:latin typeface="Calibri" panose="020F0502020204030204" pitchFamily="34" charset="0"/>
                          <a:cs typeface="Calibri" panose="020F0502020204030204" pitchFamily="34" charset="0"/>
                        </a:rPr>
                        <a:t>participatory</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planning</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dissemination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capacity</a:t>
                      </a:r>
                      <a:r>
                        <a:rPr lang="hu-HU" sz="1800" baseline="0" dirty="0" smtClean="0">
                          <a:latin typeface="Calibri" panose="020F0502020204030204" pitchFamily="34" charset="0"/>
                          <a:cs typeface="Calibri" panose="020F0502020204030204" pitchFamily="34" charset="0"/>
                        </a:rPr>
                        <a:t> building)</a:t>
                      </a:r>
                      <a:endParaRPr lang="hu-HU" sz="1800" dirty="0">
                        <a:latin typeface="Calibri" panose="020F0502020204030204" pitchFamily="34" charset="0"/>
                        <a:cs typeface="Calibri" panose="020F0502020204030204" pitchFamily="34" charset="0"/>
                      </a:endParaRPr>
                    </a:p>
                  </a:txBody>
                  <a:tcPr marL="91442" marR="91442" marT="45723" marB="45723">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noFill/>
                  </a:tcPr>
                </a:tc>
                <a:extLst>
                  <a:ext uri="{0D108BD9-81ED-4DB2-BD59-A6C34878D82A}">
                    <a16:rowId xmlns:a16="http://schemas.microsoft.com/office/drawing/2014/main" val="1826381068"/>
                  </a:ext>
                </a:extLst>
              </a:tr>
            </a:tbl>
          </a:graphicData>
        </a:graphic>
      </p:graphicFrame>
      <p:sp>
        <p:nvSpPr>
          <p:cNvPr id="32788" name="Szövegdoboz 3"/>
          <p:cNvSpPr txBox="1">
            <a:spLocks noChangeArrowheads="1"/>
          </p:cNvSpPr>
          <p:nvPr/>
        </p:nvSpPr>
        <p:spPr bwMode="auto">
          <a:xfrm>
            <a:off x="271718" y="373063"/>
            <a:ext cx="5365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hu-HU" altLang="hu-HU" sz="2400" dirty="0" err="1" smtClean="0">
                <a:latin typeface="Calibri" panose="020F0502020204030204" pitchFamily="34" charset="0"/>
                <a:cs typeface="Calibri" panose="020F0502020204030204" pitchFamily="34" charset="0"/>
              </a:rPr>
              <a:t>Supporting</a:t>
            </a:r>
            <a:r>
              <a:rPr lang="hu-HU" altLang="hu-HU" sz="2400" dirty="0" smtClean="0">
                <a:latin typeface="Calibri" panose="020F0502020204030204" pitchFamily="34" charset="0"/>
                <a:cs typeface="Calibri" panose="020F0502020204030204" pitchFamily="34" charset="0"/>
              </a:rPr>
              <a:t> </a:t>
            </a:r>
            <a:r>
              <a:rPr lang="hu-HU" altLang="hu-HU" sz="2400" dirty="0" err="1" smtClean="0">
                <a:latin typeface="Calibri" panose="020F0502020204030204" pitchFamily="34" charset="0"/>
                <a:cs typeface="Calibri" panose="020F0502020204030204" pitchFamily="34" charset="0"/>
              </a:rPr>
              <a:t>social</a:t>
            </a:r>
            <a:r>
              <a:rPr lang="hu-HU" altLang="hu-HU" sz="2400" dirty="0" smtClean="0">
                <a:latin typeface="Calibri" panose="020F0502020204030204" pitchFamily="34" charset="0"/>
                <a:cs typeface="Calibri" panose="020F0502020204030204" pitchFamily="34" charset="0"/>
              </a:rPr>
              <a:t> </a:t>
            </a:r>
            <a:r>
              <a:rPr lang="hu-HU" altLang="hu-HU" sz="2400" dirty="0" err="1" smtClean="0">
                <a:latin typeface="Calibri" panose="020F0502020204030204" pitchFamily="34" charset="0"/>
                <a:cs typeface="Calibri" panose="020F0502020204030204" pitchFamily="34" charset="0"/>
              </a:rPr>
              <a:t>innovation</a:t>
            </a:r>
            <a:r>
              <a:rPr lang="hu-HU" altLang="hu-HU" sz="2400" dirty="0" smtClean="0">
                <a:latin typeface="Calibri" panose="020F0502020204030204" pitchFamily="34" charset="0"/>
                <a:cs typeface="Calibri" panose="020F0502020204030204" pitchFamily="34" charset="0"/>
              </a:rPr>
              <a:t> in </a:t>
            </a:r>
            <a:r>
              <a:rPr lang="hu-HU" altLang="hu-HU" sz="2400" dirty="0" err="1" smtClean="0">
                <a:latin typeface="Calibri" panose="020F0502020204030204" pitchFamily="34" charset="0"/>
                <a:cs typeface="Calibri" panose="020F0502020204030204" pitchFamily="34" charset="0"/>
              </a:rPr>
              <a:t>the</a:t>
            </a:r>
            <a:r>
              <a:rPr lang="hu-HU" altLang="hu-HU" sz="2400" dirty="0" smtClean="0">
                <a:latin typeface="Calibri" panose="020F0502020204030204" pitchFamily="34" charset="0"/>
                <a:cs typeface="Calibri" panose="020F0502020204030204" pitchFamily="34" charset="0"/>
              </a:rPr>
              <a:t> </a:t>
            </a:r>
            <a:r>
              <a:rPr lang="hu-HU" altLang="hu-HU" sz="2400" dirty="0" err="1" smtClean="0">
                <a:latin typeface="Calibri" panose="020F0502020204030204" pitchFamily="34" charset="0"/>
                <a:cs typeface="Calibri" panose="020F0502020204030204" pitchFamily="34" charset="0"/>
              </a:rPr>
              <a:t>future</a:t>
            </a:r>
            <a:endParaRPr lang="hu-HU" altLang="hu-HU" sz="2400" dirty="0">
              <a:latin typeface="Calibri" panose="020F0502020204030204" pitchFamily="34" charset="0"/>
              <a:cs typeface="Calibri" panose="020F0502020204030204" pitchFamily="34" charset="0"/>
            </a:endParaRPr>
          </a:p>
        </p:txBody>
      </p:sp>
      <p:pic>
        <p:nvPicPr>
          <p:cNvPr id="32789"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794" y="1520149"/>
            <a:ext cx="14398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90" name="Kép 3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74986" y="4391819"/>
            <a:ext cx="228600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91" name="Kép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82725" y="3382498"/>
            <a:ext cx="228282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4049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Shape 3"/>
          <p:cNvSpPr txBox="1"/>
          <p:nvPr/>
        </p:nvSpPr>
        <p:spPr>
          <a:xfrm>
            <a:off x="406400" y="5973763"/>
            <a:ext cx="10933113" cy="914400"/>
          </a:xfrm>
          <a:prstGeom prst="rect">
            <a:avLst/>
          </a:prstGeom>
          <a:noFill/>
          <a:ln>
            <a:noFill/>
          </a:ln>
        </p:spPr>
        <p:txBody>
          <a:bodyPr anchor="ctr"/>
          <a:lstStyle/>
          <a:p>
            <a:pPr eaLnBrk="1" fontAlgn="auto" hangingPunct="1">
              <a:spcBef>
                <a:spcPts val="0"/>
              </a:spcBef>
              <a:spcAft>
                <a:spcPts val="0"/>
              </a:spcAft>
              <a:defRPr/>
            </a:pPr>
            <a:endParaRPr lang="hu-HU" sz="1200" spc="-1" dirty="0">
              <a:latin typeface="Times New Roman"/>
              <a:ea typeface="+mn-ea"/>
              <a:cs typeface="+mn-cs"/>
            </a:endParaRPr>
          </a:p>
        </p:txBody>
      </p:sp>
      <p:sp>
        <p:nvSpPr>
          <p:cNvPr id="56" name="CustomShape 4"/>
          <p:cNvSpPr/>
          <p:nvPr/>
        </p:nvSpPr>
        <p:spPr>
          <a:xfrm flipV="1">
            <a:off x="-84138" y="-255588"/>
            <a:ext cx="12276138" cy="628651"/>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482725" y="-3175"/>
            <a:ext cx="9142413" cy="549275"/>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eaLnBrk="1" fontAlgn="auto" hangingPunct="1">
              <a:spcBef>
                <a:spcPts val="0"/>
              </a:spcBef>
              <a:spcAft>
                <a:spcPts val="0"/>
              </a:spcAft>
              <a:defRPr/>
            </a:pPr>
            <a:r>
              <a:rPr lang="hu-HU" b="1" spc="-1" dirty="0" err="1">
                <a:solidFill>
                  <a:srgbClr val="BC3C3D"/>
                </a:solidFill>
                <a:latin typeface="Calibri"/>
                <a:ea typeface="Times New Roman"/>
              </a:rPr>
              <a:t>Social</a:t>
            </a:r>
            <a:r>
              <a:rPr lang="hu-HU" b="1" spc="-1" dirty="0">
                <a:solidFill>
                  <a:srgbClr val="BC3C3D"/>
                </a:solidFill>
                <a:latin typeface="Calibri"/>
                <a:ea typeface="Times New Roman"/>
              </a:rPr>
              <a:t> </a:t>
            </a:r>
            <a:r>
              <a:rPr lang="hu-HU" b="1" spc="-1" dirty="0" err="1">
                <a:solidFill>
                  <a:srgbClr val="BC3C3D"/>
                </a:solidFill>
                <a:latin typeface="Calibri"/>
                <a:ea typeface="Times New Roman"/>
              </a:rPr>
              <a:t>Innovation</a:t>
            </a:r>
            <a:r>
              <a:rPr lang="hu-HU" b="1" spc="-1" dirty="0">
                <a:solidFill>
                  <a:srgbClr val="BC3C3D"/>
                </a:solidFill>
                <a:latin typeface="Calibri"/>
                <a:ea typeface="Times New Roman"/>
              </a:rPr>
              <a:t> Plus (SI PLUS) projekt</a:t>
            </a:r>
            <a:endParaRPr lang="hu-HU" spc="-1" dirty="0">
              <a:solidFill>
                <a:srgbClr val="BC3C3D"/>
              </a:solidFill>
            </a:endParaRPr>
          </a:p>
        </p:txBody>
      </p:sp>
      <p:grpSp>
        <p:nvGrpSpPr>
          <p:cNvPr id="33797" name="Csoportba foglalás 11"/>
          <p:cNvGrpSpPr>
            <a:grpSpLocks/>
          </p:cNvGrpSpPr>
          <p:nvPr/>
        </p:nvGrpSpPr>
        <p:grpSpPr bwMode="auto">
          <a:xfrm>
            <a:off x="587375" y="5753100"/>
            <a:ext cx="10933113" cy="1104900"/>
            <a:chOff x="330080" y="5540620"/>
            <a:chExt cx="10933200" cy="1104800"/>
          </a:xfrm>
        </p:grpSpPr>
        <p:sp>
          <p:nvSpPr>
            <p:cNvPr id="13" name="TextShape 3"/>
            <p:cNvSpPr txBox="1"/>
            <p:nvPr/>
          </p:nvSpPr>
          <p:spPr>
            <a:xfrm>
              <a:off x="330080" y="5731103"/>
              <a:ext cx="10933200" cy="914317"/>
            </a:xfrm>
            <a:prstGeom prst="rect">
              <a:avLst/>
            </a:prstGeom>
            <a:noFill/>
            <a:ln>
              <a:noFill/>
            </a:ln>
          </p:spPr>
          <p:txBody>
            <a:bodyPr anchor="ctr"/>
            <a:lstStyle/>
            <a:p>
              <a:pPr eaLnBrk="1" fontAlgn="auto" hangingPunct="1">
                <a:spcBef>
                  <a:spcPts val="0"/>
                </a:spcBef>
                <a:spcAft>
                  <a:spcPts val="0"/>
                </a:spcAft>
                <a:defRPr/>
              </a:pPr>
              <a:fld id="{0DA1D17F-605D-43C0-AC10-93437ABE0501}" type="datetime1">
                <a:rPr lang="hu-HU" sz="1200" b="1" spc="-1">
                  <a:solidFill>
                    <a:srgbClr val="8B8B8B"/>
                  </a:solidFill>
                  <a:latin typeface="Calibri"/>
                  <a:ea typeface="+mn-ea"/>
                  <a:cs typeface="+mn-cs"/>
                </a:rPr>
                <a:pPr eaLnBrk="1" fontAlgn="auto" hangingPunct="1">
                  <a:spcBef>
                    <a:spcPts val="0"/>
                  </a:spcBef>
                  <a:spcAft>
                    <a:spcPts val="0"/>
                  </a:spcAft>
                  <a:defRPr/>
                </a:pPr>
                <a:t>2022. 06. 29.</a:t>
              </a:fld>
              <a:endParaRPr lang="hu-HU" sz="1200" spc="-1" dirty="0">
                <a:latin typeface="Times New Roman"/>
                <a:ea typeface="+mn-ea"/>
                <a:cs typeface="+mn-cs"/>
              </a:endParaRPr>
            </a:p>
          </p:txBody>
        </p:sp>
        <p:pic>
          <p:nvPicPr>
            <p:cNvPr id="33812"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0640" y="5824440"/>
              <a:ext cx="1275840" cy="72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3" name="Kép 3"/>
            <p:cNvPicPr>
              <a:picLocks noChangeAspect="1" noChangeArrowheads="1"/>
            </p:cNvPicPr>
            <p:nvPr/>
          </p:nvPicPr>
          <p:blipFill>
            <a:blip r:embed="rId3">
              <a:extLst>
                <a:ext uri="{28A0092B-C50C-407E-A947-70E740481C1C}">
                  <a14:useLocalDpi xmlns:a14="http://schemas.microsoft.com/office/drawing/2010/main" val="0"/>
                </a:ext>
              </a:extLst>
            </a:blip>
            <a:srcRect l="8434" t="12186" r="8112" b="11417"/>
            <a:stretch>
              <a:fillRect/>
            </a:stretch>
          </p:blipFill>
          <p:spPr bwMode="auto">
            <a:xfrm>
              <a:off x="5198360" y="5540620"/>
              <a:ext cx="1196640" cy="102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4" name="Ké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40" y="5813820"/>
              <a:ext cx="1806840" cy="74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Táblázat 2"/>
          <p:cNvGraphicFramePr>
            <a:graphicFrameLocks noGrp="1"/>
          </p:cNvGraphicFramePr>
          <p:nvPr>
            <p:extLst>
              <p:ext uri="{D42A27DB-BD31-4B8C-83A1-F6EECF244321}">
                <p14:modId xmlns:p14="http://schemas.microsoft.com/office/powerpoint/2010/main" val="3187313281"/>
              </p:ext>
            </p:extLst>
          </p:nvPr>
        </p:nvGraphicFramePr>
        <p:xfrm>
          <a:off x="406400" y="921508"/>
          <a:ext cx="10918825" cy="4851472"/>
        </p:xfrm>
        <a:graphic>
          <a:graphicData uri="http://schemas.openxmlformats.org/drawingml/2006/table">
            <a:tbl>
              <a:tblPr firstRow="1" bandRow="1">
                <a:tableStyleId>{9DCAF9ED-07DC-4A11-8D7F-57B35C25682E}</a:tableStyleId>
              </a:tblPr>
              <a:tblGrid>
                <a:gridCol w="4064088">
                  <a:extLst>
                    <a:ext uri="{9D8B030D-6E8A-4147-A177-3AD203B41FA5}">
                      <a16:colId xmlns:a16="http://schemas.microsoft.com/office/drawing/2014/main" val="4006051738"/>
                    </a:ext>
                  </a:extLst>
                </a:gridCol>
                <a:gridCol w="6854737">
                  <a:extLst>
                    <a:ext uri="{9D8B030D-6E8A-4147-A177-3AD203B41FA5}">
                      <a16:colId xmlns:a16="http://schemas.microsoft.com/office/drawing/2014/main" val="136051742"/>
                    </a:ext>
                  </a:extLst>
                </a:gridCol>
              </a:tblGrid>
              <a:tr h="370898">
                <a:tc>
                  <a:txBody>
                    <a:bodyPr/>
                    <a:lstStyle/>
                    <a:p>
                      <a:r>
                        <a:rPr lang="hu-HU" sz="1800" dirty="0" smtClean="0">
                          <a:latin typeface="Calibri" panose="020F0502020204030204" pitchFamily="34" charset="0"/>
                          <a:cs typeface="Calibri" panose="020F0502020204030204" pitchFamily="34" charset="0"/>
                        </a:rPr>
                        <a:t>Fundamentals</a:t>
                      </a:r>
                      <a:endParaRPr lang="hu-HU" sz="1800" dirty="0">
                        <a:latin typeface="Calibri" panose="020F0502020204030204" pitchFamily="34" charset="0"/>
                        <a:cs typeface="Calibri" panose="020F0502020204030204" pitchFamily="34" charset="0"/>
                      </a:endParaRPr>
                    </a:p>
                  </a:txBody>
                  <a:tcPr marL="91442" marR="91442" marT="45723" marB="45723">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solidFill>
                      <a:srgbClr val="BC3C3D"/>
                    </a:solidFill>
                  </a:tcPr>
                </a:tc>
                <a:tc>
                  <a:txBody>
                    <a:bodyPr/>
                    <a:lstStyle/>
                    <a:p>
                      <a:r>
                        <a:rPr lang="hu-HU" sz="1800" dirty="0" err="1" smtClean="0">
                          <a:latin typeface="Calibri" panose="020F0502020204030204" pitchFamily="34" charset="0"/>
                          <a:cs typeface="Calibri" panose="020F0502020204030204" pitchFamily="34" charset="0"/>
                        </a:rPr>
                        <a:t>Plans</a:t>
                      </a:r>
                      <a:endParaRPr lang="hu-HU" sz="1800" dirty="0">
                        <a:latin typeface="Calibri" panose="020F0502020204030204" pitchFamily="34" charset="0"/>
                        <a:cs typeface="Calibri" panose="020F0502020204030204" pitchFamily="34" charset="0"/>
                      </a:endParaRPr>
                    </a:p>
                  </a:txBody>
                  <a:tcPr marL="91442" marR="91442" marT="45723" marB="45723">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solidFill>
                      <a:srgbClr val="BC3C3D"/>
                    </a:solidFill>
                  </a:tcPr>
                </a:tc>
                <a:extLst>
                  <a:ext uri="{0D108BD9-81ED-4DB2-BD59-A6C34878D82A}">
                    <a16:rowId xmlns:a16="http://schemas.microsoft.com/office/drawing/2014/main" val="114609901"/>
                  </a:ext>
                </a:extLst>
              </a:tr>
              <a:tr h="3658177">
                <a:tc>
                  <a:txBody>
                    <a:bodyPr/>
                    <a:lstStyle/>
                    <a:p>
                      <a:endParaRPr lang="hu-HU" sz="1800" dirty="0">
                        <a:latin typeface="Calibri" panose="020F0502020204030204" pitchFamily="34" charset="0"/>
                        <a:cs typeface="Calibri" panose="020F0502020204030204" pitchFamily="34" charset="0"/>
                      </a:endParaRPr>
                    </a:p>
                  </a:txBody>
                  <a:tcPr marL="91442" marR="91442" marT="45727" marB="45727">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hu-HU" sz="1800" dirty="0" err="1" smtClean="0">
                          <a:latin typeface="Calibri" panose="020F0502020204030204" pitchFamily="34" charset="0"/>
                          <a:cs typeface="Calibri" panose="020F0502020204030204" pitchFamily="34" charset="0"/>
                        </a:rPr>
                        <a:t>Resilience</a:t>
                      </a:r>
                      <a:r>
                        <a:rPr lang="hu-HU" sz="1800" baseline="0" dirty="0" smtClean="0">
                          <a:latin typeface="Calibri" panose="020F0502020204030204" pitchFamily="34" charset="0"/>
                          <a:cs typeface="Calibri" panose="020F0502020204030204" pitchFamily="34" charset="0"/>
                        </a:rPr>
                        <a:t> and </a:t>
                      </a:r>
                      <a:r>
                        <a:rPr lang="hu-HU" sz="1800" baseline="0" dirty="0" err="1" smtClean="0">
                          <a:latin typeface="Calibri" panose="020F0502020204030204" pitchFamily="34" charset="0"/>
                          <a:cs typeface="Calibri" panose="020F0502020204030204" pitchFamily="34" charset="0"/>
                        </a:rPr>
                        <a:t>Recovery</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Plan</a:t>
                      </a:r>
                      <a:r>
                        <a:rPr lang="hu-HU" sz="1800" baseline="0" dirty="0" smtClean="0">
                          <a:latin typeface="Calibri" panose="020F0502020204030204" pitchFamily="34" charset="0"/>
                          <a:cs typeface="Calibri" panose="020F0502020204030204" pitchFamily="34" charset="0"/>
                        </a:rPr>
                        <a:t> of Hungary</a:t>
                      </a:r>
                    </a:p>
                    <a:p>
                      <a:pPr marL="742950" lvl="1"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Component</a:t>
                      </a:r>
                      <a:r>
                        <a:rPr lang="hu-HU" sz="1800" baseline="0" dirty="0" smtClean="0">
                          <a:latin typeface="Calibri" panose="020F0502020204030204" pitchFamily="34" charset="0"/>
                          <a:cs typeface="Calibri" panose="020F0502020204030204" pitchFamily="34" charset="0"/>
                        </a:rPr>
                        <a:t> ‚C’ – „</a:t>
                      </a:r>
                      <a:r>
                        <a:rPr lang="hu-HU" sz="1800" baseline="0" dirty="0" err="1" smtClean="0">
                          <a:latin typeface="Calibri" panose="020F0502020204030204" pitchFamily="34" charset="0"/>
                          <a:cs typeface="Calibri" panose="020F0502020204030204" pitchFamily="34" charset="0"/>
                        </a:rPr>
                        <a:t>Emerging</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Settlements</a:t>
                      </a:r>
                      <a:r>
                        <a:rPr lang="hu-HU" sz="1800" baseline="0" dirty="0" smtClean="0">
                          <a:latin typeface="Calibri" panose="020F0502020204030204" pitchFamily="34" charset="0"/>
                          <a:cs typeface="Calibri" panose="020F0502020204030204" pitchFamily="34" charset="0"/>
                        </a:rPr>
                        <a:t>” Program – </a:t>
                      </a:r>
                      <a:r>
                        <a:rPr lang="hu-HU" sz="1800" baseline="0" dirty="0" err="1" smtClean="0">
                          <a:latin typeface="Calibri" panose="020F0502020204030204" pitchFamily="34" charset="0"/>
                          <a:cs typeface="Calibri" panose="020F0502020204030204" pitchFamily="34" charset="0"/>
                        </a:rPr>
                        <a:t>Hungarian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Charity</a:t>
                      </a:r>
                      <a:r>
                        <a:rPr lang="hu-HU" sz="1800" baseline="0" dirty="0" smtClean="0">
                          <a:latin typeface="Calibri" panose="020F0502020204030204" pitchFamily="34" charset="0"/>
                          <a:cs typeface="Calibri" panose="020F0502020204030204" pitchFamily="34" charset="0"/>
                        </a:rPr>
                        <a:t> Service of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Order</a:t>
                      </a:r>
                      <a:r>
                        <a:rPr lang="hu-HU" sz="1800" baseline="0" dirty="0" smtClean="0">
                          <a:latin typeface="Calibri" panose="020F0502020204030204" pitchFamily="34" charset="0"/>
                          <a:cs typeface="Calibri" panose="020F0502020204030204" pitchFamily="34" charset="0"/>
                        </a:rPr>
                        <a:t> of </a:t>
                      </a:r>
                      <a:r>
                        <a:rPr lang="hu-HU" sz="1800" baseline="0" dirty="0" err="1" smtClean="0">
                          <a:latin typeface="Calibri" panose="020F0502020204030204" pitchFamily="34" charset="0"/>
                          <a:cs typeface="Calibri" panose="020F0502020204030204" pitchFamily="34" charset="0"/>
                        </a:rPr>
                        <a:t>Malta</a:t>
                      </a:r>
                      <a:r>
                        <a:rPr lang="hu-HU" sz="1800" baseline="0" dirty="0" smtClean="0">
                          <a:latin typeface="Calibri" panose="020F0502020204030204" pitchFamily="34" charset="0"/>
                          <a:cs typeface="Calibri" panose="020F0502020204030204" pitchFamily="34" charset="0"/>
                        </a:rPr>
                        <a:t> </a:t>
                      </a:r>
                    </a:p>
                    <a:p>
                      <a:pPr marL="1200150" lvl="2"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Labour</a:t>
                      </a:r>
                      <a:r>
                        <a:rPr lang="hu-HU" sz="1800" baseline="0" dirty="0" smtClean="0">
                          <a:latin typeface="Calibri" panose="020F0502020204030204" pitchFamily="34" charset="0"/>
                          <a:cs typeface="Calibri" panose="020F0502020204030204" pitchFamily="34" charset="0"/>
                        </a:rPr>
                        <a:t> market program </a:t>
                      </a:r>
                      <a:r>
                        <a:rPr lang="hu-HU" sz="1800" baseline="0" dirty="0" err="1" smtClean="0">
                          <a:latin typeface="Calibri" panose="020F0502020204030204" pitchFamily="34" charset="0"/>
                          <a:cs typeface="Calibri" panose="020F0502020204030204" pitchFamily="34" charset="0"/>
                        </a:rPr>
                        <a:t>based</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on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virtual</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employment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vouchers</a:t>
                      </a:r>
                      <a:endParaRPr lang="hu-HU" sz="1800" baseline="0" dirty="0" smtClean="0">
                        <a:latin typeface="Calibri" panose="020F0502020204030204" pitchFamily="34" charset="0"/>
                        <a:cs typeface="Calibri" panose="020F0502020204030204" pitchFamily="34" charset="0"/>
                      </a:endParaRPr>
                    </a:p>
                    <a:p>
                      <a:pPr marL="1657350" lvl="3"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Supported</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activities</a:t>
                      </a:r>
                      <a:endParaRPr lang="hu-HU" sz="1800" baseline="0" dirty="0" smtClean="0">
                        <a:latin typeface="Calibri" panose="020F0502020204030204" pitchFamily="34" charset="0"/>
                        <a:cs typeface="Calibri" panose="020F0502020204030204" pitchFamily="34" charset="0"/>
                      </a:endParaRPr>
                    </a:p>
                    <a:p>
                      <a:pPr marL="2114550" lvl="4"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Recruitment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matching</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supported</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by</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methodology</a:t>
                      </a:r>
                      <a:r>
                        <a:rPr lang="hu-HU" sz="1800" baseline="0" dirty="0" smtClean="0">
                          <a:latin typeface="Calibri" panose="020F0502020204030204" pitchFamily="34" charset="0"/>
                          <a:cs typeface="Calibri" panose="020F0502020204030204" pitchFamily="34" charset="0"/>
                        </a:rPr>
                        <a:t> of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Emerging</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Settlements</a:t>
                      </a:r>
                      <a:r>
                        <a:rPr lang="hu-HU" sz="1800" baseline="0" dirty="0" smtClean="0">
                          <a:latin typeface="Calibri" panose="020F0502020204030204" pitchFamily="34" charset="0"/>
                          <a:cs typeface="Calibri" panose="020F0502020204030204" pitchFamily="34" charset="0"/>
                        </a:rPr>
                        <a:t>” Programme </a:t>
                      </a:r>
                    </a:p>
                    <a:p>
                      <a:pPr marL="2114550" lvl="4"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Introductory</a:t>
                      </a:r>
                      <a:r>
                        <a:rPr lang="hu-HU" sz="1800" baseline="0" dirty="0" smtClean="0">
                          <a:latin typeface="Calibri" panose="020F0502020204030204" pitchFamily="34" charset="0"/>
                          <a:cs typeface="Calibri" panose="020F0502020204030204" pitchFamily="34" charset="0"/>
                        </a:rPr>
                        <a:t> part-</a:t>
                      </a:r>
                      <a:r>
                        <a:rPr lang="hu-HU" sz="1800" baseline="0" dirty="0" err="1" smtClean="0">
                          <a:latin typeface="Calibri" panose="020F0502020204030204" pitchFamily="34" charset="0"/>
                          <a:cs typeface="Calibri" panose="020F0502020204030204" pitchFamily="34" charset="0"/>
                        </a:rPr>
                        <a:t>time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employment</a:t>
                      </a:r>
                      <a:r>
                        <a:rPr lang="hu-HU" sz="1800" baseline="0" dirty="0" smtClean="0">
                          <a:latin typeface="Calibri" panose="020F0502020204030204" pitchFamily="34" charset="0"/>
                          <a:cs typeface="Calibri" panose="020F0502020204030204" pitchFamily="34" charset="0"/>
                        </a:rPr>
                        <a:t> + </a:t>
                      </a:r>
                      <a:r>
                        <a:rPr lang="hu-HU" sz="1800" baseline="0" dirty="0" err="1" smtClean="0">
                          <a:latin typeface="Calibri" panose="020F0502020204030204" pitchFamily="34" charset="0"/>
                          <a:cs typeface="Calibri" panose="020F0502020204030204" pitchFamily="34" charset="0"/>
                        </a:rPr>
                        <a:t>on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the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job</a:t>
                      </a:r>
                      <a:r>
                        <a:rPr lang="hu-HU" sz="1800" baseline="0" dirty="0" smtClean="0">
                          <a:latin typeface="Calibri" panose="020F0502020204030204" pitchFamily="34" charset="0"/>
                          <a:cs typeface="Calibri" panose="020F0502020204030204" pitchFamily="34" charset="0"/>
                        </a:rPr>
                        <a:t> mentoring + </a:t>
                      </a:r>
                      <a:r>
                        <a:rPr lang="hu-HU" sz="1800" baseline="0" dirty="0" err="1" smtClean="0">
                          <a:latin typeface="Calibri" panose="020F0502020204030204" pitchFamily="34" charset="0"/>
                          <a:cs typeface="Calibri" panose="020F0502020204030204" pitchFamily="34" charset="0"/>
                        </a:rPr>
                        <a:t>wage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subsidies</a:t>
                      </a:r>
                      <a:endParaRPr lang="hu-HU" sz="1800" baseline="0" dirty="0" smtClean="0">
                        <a:latin typeface="Calibri" panose="020F0502020204030204" pitchFamily="34" charset="0"/>
                        <a:cs typeface="Calibri" panose="020F0502020204030204" pitchFamily="34" charset="0"/>
                      </a:endParaRPr>
                    </a:p>
                    <a:p>
                      <a:pPr marL="2114550" lvl="4"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Labour</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force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retention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services</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medical</a:t>
                      </a:r>
                      <a:r>
                        <a:rPr lang="hu-HU" sz="1800" baseline="0" dirty="0" smtClean="0">
                          <a:latin typeface="Calibri" panose="020F0502020204030204" pitchFamily="34" charset="0"/>
                          <a:cs typeface="Calibri" panose="020F0502020204030204" pitchFamily="34" charset="0"/>
                        </a:rPr>
                        <a:t> and </a:t>
                      </a:r>
                      <a:r>
                        <a:rPr lang="hu-HU" sz="1800" baseline="0" dirty="0" err="1" smtClean="0">
                          <a:latin typeface="Calibri" panose="020F0502020204030204" pitchFamily="34" charset="0"/>
                          <a:cs typeface="Calibri" panose="020F0502020204030204" pitchFamily="34" charset="0"/>
                        </a:rPr>
                        <a:t>health</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care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consultancy</a:t>
                      </a:r>
                      <a:r>
                        <a:rPr lang="hu-HU" sz="1800" baseline="0" dirty="0" smtClean="0">
                          <a:latin typeface="Calibri" panose="020F0502020204030204" pitchFamily="34" charset="0"/>
                          <a:cs typeface="Calibri" panose="020F0502020204030204" pitchFamily="34" charset="0"/>
                        </a:rPr>
                        <a:t>, starter </a:t>
                      </a:r>
                      <a:r>
                        <a:rPr lang="hu-HU" sz="1800" baseline="0" dirty="0" err="1" smtClean="0">
                          <a:latin typeface="Calibri" panose="020F0502020204030204" pitchFamily="34" charset="0"/>
                          <a:cs typeface="Calibri" panose="020F0502020204030204" pitchFamily="34" charset="0"/>
                        </a:rPr>
                        <a:t>package</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transportation</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provision</a:t>
                      </a:r>
                      <a:r>
                        <a:rPr lang="hu-HU" sz="1800" baseline="0" dirty="0" smtClean="0">
                          <a:latin typeface="Calibri" panose="020F0502020204030204" pitchFamily="34" charset="0"/>
                          <a:cs typeface="Calibri" panose="020F0502020204030204" pitchFamily="34" charset="0"/>
                        </a:rPr>
                        <a:t> of </a:t>
                      </a:r>
                      <a:r>
                        <a:rPr lang="hu-HU" sz="1800" baseline="0" dirty="0" err="1" smtClean="0">
                          <a:latin typeface="Calibri" panose="020F0502020204030204" pitchFamily="34" charset="0"/>
                          <a:cs typeface="Calibri" panose="020F0502020204030204" pitchFamily="34" charset="0"/>
                        </a:rPr>
                        <a:t>accomodation</a:t>
                      </a:r>
                      <a:r>
                        <a:rPr lang="hu-HU" sz="1800" baseline="0" dirty="0" smtClean="0">
                          <a:latin typeface="Calibri" panose="020F0502020204030204" pitchFamily="34" charset="0"/>
                          <a:cs typeface="Calibri" panose="020F0502020204030204" pitchFamily="34" charset="0"/>
                        </a:rPr>
                        <a:t>)</a:t>
                      </a:r>
                    </a:p>
                    <a:p>
                      <a:pPr marL="1657350" lvl="3" indent="-285750">
                        <a:buFont typeface="Arial" panose="020B0604020202020204" pitchFamily="34" charset="0"/>
                        <a:buChar char="•"/>
                      </a:pPr>
                      <a:r>
                        <a:rPr lang="hu-HU" sz="1800" baseline="0" dirty="0" err="1" smtClean="0">
                          <a:latin typeface="Calibri" panose="020F0502020204030204" pitchFamily="34" charset="0"/>
                          <a:cs typeface="Calibri" panose="020F0502020204030204" pitchFamily="34" charset="0"/>
                        </a:rPr>
                        <a:t>Planned</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budget</a:t>
                      </a:r>
                      <a:r>
                        <a:rPr lang="hu-HU" sz="1800" baseline="0" dirty="0" smtClean="0">
                          <a:latin typeface="Calibri" panose="020F0502020204030204" pitchFamily="34" charset="0"/>
                          <a:cs typeface="Calibri" panose="020F0502020204030204" pitchFamily="34" charset="0"/>
                        </a:rPr>
                        <a:t>: </a:t>
                      </a:r>
                      <a:r>
                        <a:rPr lang="hu-HU" sz="1800" baseline="0" dirty="0" err="1" smtClean="0">
                          <a:latin typeface="Calibri" panose="020F0502020204030204" pitchFamily="34" charset="0"/>
                          <a:cs typeface="Calibri" panose="020F0502020204030204" pitchFamily="34" charset="0"/>
                        </a:rPr>
                        <a:t>appr</a:t>
                      </a:r>
                      <a:r>
                        <a:rPr lang="hu-HU" sz="1800" baseline="0" dirty="0" smtClean="0">
                          <a:latin typeface="Calibri" panose="020F0502020204030204" pitchFamily="34" charset="0"/>
                          <a:cs typeface="Calibri" panose="020F0502020204030204" pitchFamily="34" charset="0"/>
                        </a:rPr>
                        <a:t>. HUF 500 </a:t>
                      </a:r>
                      <a:r>
                        <a:rPr lang="hu-HU" sz="1800" baseline="0" dirty="0" err="1" smtClean="0">
                          <a:latin typeface="Calibri" panose="020F0502020204030204" pitchFamily="34" charset="0"/>
                          <a:cs typeface="Calibri" panose="020F0502020204030204" pitchFamily="34" charset="0"/>
                        </a:rPr>
                        <a:t>million</a:t>
                      </a:r>
                      <a:r>
                        <a:rPr lang="hu-HU" sz="1800" baseline="0" dirty="0" smtClean="0">
                          <a:latin typeface="Calibri" panose="020F0502020204030204" pitchFamily="34" charset="0"/>
                          <a:cs typeface="Calibri" panose="020F0502020204030204" pitchFamily="34" charset="0"/>
                        </a:rPr>
                        <a:t>/EUR 1.39 </a:t>
                      </a:r>
                      <a:r>
                        <a:rPr lang="hu-HU" sz="1800" baseline="0" dirty="0" err="1" smtClean="0">
                          <a:latin typeface="Calibri" panose="020F0502020204030204" pitchFamily="34" charset="0"/>
                          <a:cs typeface="Calibri" panose="020F0502020204030204" pitchFamily="34" charset="0"/>
                        </a:rPr>
                        <a:t>million</a:t>
                      </a:r>
                      <a:endParaRPr lang="hu-HU" sz="1800" baseline="0" dirty="0" smtClean="0">
                        <a:latin typeface="Calibri" panose="020F0502020204030204" pitchFamily="34" charset="0"/>
                        <a:cs typeface="Calibri" panose="020F0502020204030204" pitchFamily="34" charset="0"/>
                      </a:endParaRPr>
                    </a:p>
                  </a:txBody>
                  <a:tcPr marL="91442" marR="91442" marT="45727" marB="45727">
                    <a:lnL w="12700" cap="flat" cmpd="sng" algn="ctr">
                      <a:solidFill>
                        <a:srgbClr val="BA3536"/>
                      </a:solidFill>
                      <a:prstDash val="solid"/>
                      <a:round/>
                      <a:headEnd type="none" w="med" len="med"/>
                      <a:tailEnd type="none" w="med" len="med"/>
                    </a:lnL>
                    <a:lnR w="12700" cap="flat" cmpd="sng" algn="ctr">
                      <a:solidFill>
                        <a:srgbClr val="BA3536"/>
                      </a:solidFill>
                      <a:prstDash val="solid"/>
                      <a:round/>
                      <a:headEnd type="none" w="med" len="med"/>
                      <a:tailEnd type="none" w="med" len="med"/>
                    </a:lnR>
                    <a:lnT w="12700" cap="flat" cmpd="sng" algn="ctr">
                      <a:solidFill>
                        <a:srgbClr val="BA3536"/>
                      </a:solidFill>
                      <a:prstDash val="solid"/>
                      <a:round/>
                      <a:headEnd type="none" w="med" len="med"/>
                      <a:tailEnd type="none" w="med" len="med"/>
                    </a:lnT>
                    <a:lnB w="12700" cap="flat" cmpd="sng" algn="ctr">
                      <a:solidFill>
                        <a:srgbClr val="BA3536"/>
                      </a:solidFill>
                      <a:prstDash val="solid"/>
                      <a:round/>
                      <a:headEnd type="none" w="med" len="med"/>
                      <a:tailEnd type="none" w="med" len="med"/>
                    </a:lnB>
                    <a:noFill/>
                  </a:tcPr>
                </a:tc>
                <a:extLst>
                  <a:ext uri="{0D108BD9-81ED-4DB2-BD59-A6C34878D82A}">
                    <a16:rowId xmlns:a16="http://schemas.microsoft.com/office/drawing/2014/main" val="3117756506"/>
                  </a:ext>
                </a:extLst>
              </a:tr>
            </a:tbl>
          </a:graphicData>
        </a:graphic>
      </p:graphicFrame>
      <p:pic>
        <p:nvPicPr>
          <p:cNvPr id="33810" name="Kép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27150" y="2881313"/>
            <a:ext cx="2097088"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zövegdoboz 3"/>
          <p:cNvSpPr txBox="1">
            <a:spLocks noChangeArrowheads="1"/>
          </p:cNvSpPr>
          <p:nvPr/>
        </p:nvSpPr>
        <p:spPr bwMode="auto">
          <a:xfrm>
            <a:off x="271718" y="479723"/>
            <a:ext cx="5365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hu-HU" altLang="hu-HU" sz="2400" dirty="0" err="1" smtClean="0">
                <a:latin typeface="Calibri" panose="020F0502020204030204" pitchFamily="34" charset="0"/>
                <a:cs typeface="Calibri" panose="020F0502020204030204" pitchFamily="34" charset="0"/>
              </a:rPr>
              <a:t>Supporting</a:t>
            </a:r>
            <a:r>
              <a:rPr lang="hu-HU" altLang="hu-HU" sz="2400" dirty="0" smtClean="0">
                <a:latin typeface="Calibri" panose="020F0502020204030204" pitchFamily="34" charset="0"/>
                <a:cs typeface="Calibri" panose="020F0502020204030204" pitchFamily="34" charset="0"/>
              </a:rPr>
              <a:t> </a:t>
            </a:r>
            <a:r>
              <a:rPr lang="hu-HU" altLang="hu-HU" sz="2400" dirty="0" err="1" smtClean="0">
                <a:latin typeface="Calibri" panose="020F0502020204030204" pitchFamily="34" charset="0"/>
                <a:cs typeface="Calibri" panose="020F0502020204030204" pitchFamily="34" charset="0"/>
              </a:rPr>
              <a:t>social</a:t>
            </a:r>
            <a:r>
              <a:rPr lang="hu-HU" altLang="hu-HU" sz="2400" dirty="0" smtClean="0">
                <a:latin typeface="Calibri" panose="020F0502020204030204" pitchFamily="34" charset="0"/>
                <a:cs typeface="Calibri" panose="020F0502020204030204" pitchFamily="34" charset="0"/>
              </a:rPr>
              <a:t> </a:t>
            </a:r>
            <a:r>
              <a:rPr lang="hu-HU" altLang="hu-HU" sz="2400" dirty="0" err="1" smtClean="0">
                <a:latin typeface="Calibri" panose="020F0502020204030204" pitchFamily="34" charset="0"/>
                <a:cs typeface="Calibri" panose="020F0502020204030204" pitchFamily="34" charset="0"/>
              </a:rPr>
              <a:t>innovation</a:t>
            </a:r>
            <a:r>
              <a:rPr lang="hu-HU" altLang="hu-HU" sz="2400" dirty="0" smtClean="0">
                <a:latin typeface="Calibri" panose="020F0502020204030204" pitchFamily="34" charset="0"/>
                <a:cs typeface="Calibri" panose="020F0502020204030204" pitchFamily="34" charset="0"/>
              </a:rPr>
              <a:t> in </a:t>
            </a:r>
            <a:r>
              <a:rPr lang="hu-HU" altLang="hu-HU" sz="2400" dirty="0" err="1" smtClean="0">
                <a:latin typeface="Calibri" panose="020F0502020204030204" pitchFamily="34" charset="0"/>
                <a:cs typeface="Calibri" panose="020F0502020204030204" pitchFamily="34" charset="0"/>
              </a:rPr>
              <a:t>the</a:t>
            </a:r>
            <a:r>
              <a:rPr lang="hu-HU" altLang="hu-HU" sz="2400" dirty="0" smtClean="0">
                <a:latin typeface="Calibri" panose="020F0502020204030204" pitchFamily="34" charset="0"/>
                <a:cs typeface="Calibri" panose="020F0502020204030204" pitchFamily="34" charset="0"/>
              </a:rPr>
              <a:t> </a:t>
            </a:r>
            <a:r>
              <a:rPr lang="hu-HU" altLang="hu-HU" sz="2400" dirty="0" err="1" smtClean="0">
                <a:latin typeface="Calibri" panose="020F0502020204030204" pitchFamily="34" charset="0"/>
                <a:cs typeface="Calibri" panose="020F0502020204030204" pitchFamily="34" charset="0"/>
              </a:rPr>
              <a:t>future</a:t>
            </a:r>
            <a:endParaRPr lang="hu-HU" altLang="hu-HU"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04582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Shape 3"/>
          <p:cNvSpPr txBox="1"/>
          <p:nvPr/>
        </p:nvSpPr>
        <p:spPr>
          <a:xfrm>
            <a:off x="406400" y="5973763"/>
            <a:ext cx="10933113" cy="914400"/>
          </a:xfrm>
          <a:prstGeom prst="rect">
            <a:avLst/>
          </a:prstGeom>
          <a:noFill/>
          <a:ln>
            <a:noFill/>
          </a:ln>
        </p:spPr>
        <p:txBody>
          <a:bodyPr anchor="ctr"/>
          <a:lstStyle/>
          <a:p>
            <a:pPr eaLnBrk="1" fontAlgn="auto" hangingPunct="1">
              <a:spcBef>
                <a:spcPts val="0"/>
              </a:spcBef>
              <a:spcAft>
                <a:spcPts val="0"/>
              </a:spcAft>
              <a:defRPr/>
            </a:pPr>
            <a:endParaRPr lang="hu-HU" sz="1200" spc="-1" dirty="0">
              <a:latin typeface="Times New Roman"/>
              <a:ea typeface="+mn-ea"/>
              <a:cs typeface="+mn-cs"/>
            </a:endParaRPr>
          </a:p>
        </p:txBody>
      </p:sp>
      <p:sp>
        <p:nvSpPr>
          <p:cNvPr id="56" name="CustomShape 4"/>
          <p:cNvSpPr/>
          <p:nvPr/>
        </p:nvSpPr>
        <p:spPr>
          <a:xfrm flipV="1">
            <a:off x="-84138" y="-255588"/>
            <a:ext cx="12276138" cy="628651"/>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482725" y="-3175"/>
            <a:ext cx="9142413" cy="549275"/>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eaLnBrk="1" fontAlgn="auto" hangingPunct="1">
              <a:spcBef>
                <a:spcPts val="0"/>
              </a:spcBef>
              <a:spcAft>
                <a:spcPts val="0"/>
              </a:spcAft>
              <a:defRPr/>
            </a:pPr>
            <a:r>
              <a:rPr lang="hu-HU" b="1" spc="-1" dirty="0" err="1">
                <a:solidFill>
                  <a:srgbClr val="BC3C3D"/>
                </a:solidFill>
                <a:latin typeface="Calibri"/>
                <a:ea typeface="Times New Roman"/>
              </a:rPr>
              <a:t>Social</a:t>
            </a:r>
            <a:r>
              <a:rPr lang="hu-HU" b="1" spc="-1" dirty="0">
                <a:solidFill>
                  <a:srgbClr val="BC3C3D"/>
                </a:solidFill>
                <a:latin typeface="Calibri"/>
                <a:ea typeface="Times New Roman"/>
              </a:rPr>
              <a:t> </a:t>
            </a:r>
            <a:r>
              <a:rPr lang="hu-HU" b="1" spc="-1" dirty="0" err="1">
                <a:solidFill>
                  <a:srgbClr val="BC3C3D"/>
                </a:solidFill>
                <a:latin typeface="Calibri"/>
                <a:ea typeface="Times New Roman"/>
              </a:rPr>
              <a:t>Innovation</a:t>
            </a:r>
            <a:r>
              <a:rPr lang="hu-HU" b="1" spc="-1" dirty="0">
                <a:solidFill>
                  <a:srgbClr val="BC3C3D"/>
                </a:solidFill>
                <a:latin typeface="Calibri"/>
                <a:ea typeface="Times New Roman"/>
              </a:rPr>
              <a:t> Plus (SI PLUS) projekt</a:t>
            </a:r>
            <a:endParaRPr lang="hu-HU" spc="-1" dirty="0">
              <a:solidFill>
                <a:srgbClr val="BC3C3D"/>
              </a:solidFill>
            </a:endParaRPr>
          </a:p>
        </p:txBody>
      </p:sp>
      <p:grpSp>
        <p:nvGrpSpPr>
          <p:cNvPr id="34821" name="Csoportba foglalás 11"/>
          <p:cNvGrpSpPr>
            <a:grpSpLocks/>
          </p:cNvGrpSpPr>
          <p:nvPr/>
        </p:nvGrpSpPr>
        <p:grpSpPr bwMode="auto">
          <a:xfrm>
            <a:off x="587375" y="5753100"/>
            <a:ext cx="10933113" cy="1104900"/>
            <a:chOff x="330080" y="5540620"/>
            <a:chExt cx="10933200" cy="1104800"/>
          </a:xfrm>
        </p:grpSpPr>
        <p:sp>
          <p:nvSpPr>
            <p:cNvPr id="13" name="TextShape 3"/>
            <p:cNvSpPr txBox="1"/>
            <p:nvPr/>
          </p:nvSpPr>
          <p:spPr>
            <a:xfrm>
              <a:off x="330080" y="5731103"/>
              <a:ext cx="10933200" cy="914317"/>
            </a:xfrm>
            <a:prstGeom prst="rect">
              <a:avLst/>
            </a:prstGeom>
            <a:noFill/>
            <a:ln>
              <a:noFill/>
            </a:ln>
          </p:spPr>
          <p:txBody>
            <a:bodyPr anchor="ctr"/>
            <a:lstStyle/>
            <a:p>
              <a:pPr eaLnBrk="1" fontAlgn="auto" hangingPunct="1">
                <a:spcBef>
                  <a:spcPts val="0"/>
                </a:spcBef>
                <a:spcAft>
                  <a:spcPts val="0"/>
                </a:spcAft>
                <a:defRPr/>
              </a:pPr>
              <a:fld id="{0DA1D17F-605D-43C0-AC10-93437ABE0501}" type="datetime1">
                <a:rPr lang="hu-HU" sz="1200" b="1" spc="-1">
                  <a:solidFill>
                    <a:srgbClr val="8B8B8B"/>
                  </a:solidFill>
                  <a:latin typeface="Calibri"/>
                  <a:ea typeface="+mn-ea"/>
                  <a:cs typeface="+mn-cs"/>
                </a:rPr>
                <a:pPr eaLnBrk="1" fontAlgn="auto" hangingPunct="1">
                  <a:spcBef>
                    <a:spcPts val="0"/>
                  </a:spcBef>
                  <a:spcAft>
                    <a:spcPts val="0"/>
                  </a:spcAft>
                  <a:defRPr/>
                </a:pPr>
                <a:t>2022. 06. 29.</a:t>
              </a:fld>
              <a:endParaRPr lang="hu-HU" sz="1200" spc="-1" dirty="0">
                <a:latin typeface="Times New Roman"/>
                <a:ea typeface="+mn-ea"/>
                <a:cs typeface="+mn-cs"/>
              </a:endParaRPr>
            </a:p>
          </p:txBody>
        </p:sp>
        <p:pic>
          <p:nvPicPr>
            <p:cNvPr id="34832" name="Grafik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0640" y="5824440"/>
              <a:ext cx="1275840" cy="72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3" name="Kép 3"/>
            <p:cNvPicPr>
              <a:picLocks noChangeAspect="1" noChangeArrowheads="1"/>
            </p:cNvPicPr>
            <p:nvPr/>
          </p:nvPicPr>
          <p:blipFill>
            <a:blip r:embed="rId3">
              <a:extLst>
                <a:ext uri="{28A0092B-C50C-407E-A947-70E740481C1C}">
                  <a14:useLocalDpi xmlns:a14="http://schemas.microsoft.com/office/drawing/2010/main" val="0"/>
                </a:ext>
              </a:extLst>
            </a:blip>
            <a:srcRect l="8434" t="12186" r="8112" b="11417"/>
            <a:stretch>
              <a:fillRect/>
            </a:stretch>
          </p:blipFill>
          <p:spPr bwMode="auto">
            <a:xfrm>
              <a:off x="5198360" y="5540620"/>
              <a:ext cx="1196640" cy="102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4" name="Ké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40" y="5813820"/>
              <a:ext cx="1806840" cy="74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22" name="TextBox 14"/>
          <p:cNvSpPr txBox="1">
            <a:spLocks noChangeArrowheads="1"/>
          </p:cNvSpPr>
          <p:nvPr/>
        </p:nvSpPr>
        <p:spPr bwMode="auto">
          <a:xfrm>
            <a:off x="1493838" y="2620963"/>
            <a:ext cx="49704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hu-HU" altLang="hu-HU" sz="1600" dirty="0">
                <a:latin typeface="Trebuchet MS" panose="020B0603020202020204" pitchFamily="34" charset="0"/>
                <a:ea typeface="Tahoma" panose="020B0604030504040204" pitchFamily="34" charset="0"/>
                <a:cs typeface="Raleway"/>
              </a:rPr>
              <a:t>IFKA Közhasznú Nonprofit Kft.</a:t>
            </a:r>
          </a:p>
          <a:p>
            <a:pPr>
              <a:lnSpc>
                <a:spcPct val="100000"/>
              </a:lnSpc>
              <a:spcBef>
                <a:spcPct val="0"/>
              </a:spcBef>
              <a:buFontTx/>
              <a:buNone/>
            </a:pPr>
            <a:r>
              <a:rPr lang="hu-HU" altLang="hu-HU" sz="1600" dirty="0">
                <a:latin typeface="Trebuchet MS" panose="020B0603020202020204" pitchFamily="34" charset="0"/>
                <a:ea typeface="Tahoma" panose="020B0604030504040204" pitchFamily="34" charset="0"/>
                <a:cs typeface="Raleway"/>
              </a:rPr>
              <a:t>Budapest</a:t>
            </a:r>
          </a:p>
          <a:p>
            <a:pPr>
              <a:lnSpc>
                <a:spcPct val="100000"/>
              </a:lnSpc>
              <a:spcBef>
                <a:spcPct val="0"/>
              </a:spcBef>
              <a:buFontTx/>
              <a:buNone/>
            </a:pPr>
            <a:r>
              <a:rPr lang="hu-HU" altLang="hu-HU" sz="1600" dirty="0">
                <a:latin typeface="Trebuchet MS" panose="020B0603020202020204" pitchFamily="34" charset="0"/>
                <a:ea typeface="Tahoma" panose="020B0604030504040204" pitchFamily="34" charset="0"/>
                <a:cs typeface="Raleway"/>
              </a:rPr>
              <a:t>Andrássy út 100.</a:t>
            </a:r>
          </a:p>
          <a:p>
            <a:pPr>
              <a:lnSpc>
                <a:spcPct val="100000"/>
              </a:lnSpc>
              <a:spcBef>
                <a:spcPct val="0"/>
              </a:spcBef>
              <a:buFontTx/>
              <a:buNone/>
            </a:pPr>
            <a:r>
              <a:rPr lang="hu-HU" altLang="hu-HU" sz="1600" dirty="0">
                <a:latin typeface="Trebuchet MS" panose="020B0603020202020204" pitchFamily="34" charset="0"/>
                <a:ea typeface="Tahoma" panose="020B0604030504040204" pitchFamily="34" charset="0"/>
                <a:cs typeface="Raleway"/>
              </a:rPr>
              <a:t>1062</a:t>
            </a:r>
          </a:p>
          <a:p>
            <a:pPr>
              <a:lnSpc>
                <a:spcPct val="100000"/>
              </a:lnSpc>
              <a:spcBef>
                <a:spcPct val="0"/>
              </a:spcBef>
              <a:buFontTx/>
              <a:buNone/>
            </a:pPr>
            <a:r>
              <a:rPr lang="hu-HU" altLang="hu-HU" sz="1600" dirty="0">
                <a:latin typeface="Trebuchet MS" panose="020B0603020202020204" pitchFamily="34" charset="0"/>
                <a:ea typeface="Tahoma" panose="020B0604030504040204" pitchFamily="34" charset="0"/>
                <a:cs typeface="Raleway"/>
              </a:rPr>
              <a:t>Hungary</a:t>
            </a:r>
            <a:endParaRPr lang="en-GB" altLang="hu-HU" sz="1600" dirty="0">
              <a:latin typeface="Trebuchet MS" panose="020B0603020202020204" pitchFamily="34" charset="0"/>
              <a:ea typeface="Tahoma" panose="020B0604030504040204" pitchFamily="34" charset="0"/>
              <a:cs typeface="Raleway"/>
            </a:endParaRPr>
          </a:p>
        </p:txBody>
      </p:sp>
      <p:sp>
        <p:nvSpPr>
          <p:cNvPr id="34824" name="TextBox 17"/>
          <p:cNvSpPr txBox="1">
            <a:spLocks noChangeArrowheads="1"/>
          </p:cNvSpPr>
          <p:nvPr/>
        </p:nvSpPr>
        <p:spPr bwMode="auto">
          <a:xfrm>
            <a:off x="1482725" y="4530725"/>
            <a:ext cx="390048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sl-SI" altLang="hu-HU" sz="1600" dirty="0" smtClean="0">
                <a:latin typeface="Trebuchet MS" panose="020B0603020202020204" pitchFamily="34" charset="0"/>
                <a:ea typeface="Tahoma" panose="020B0604030504040204" pitchFamily="34" charset="0"/>
                <a:cs typeface="Raleway"/>
                <a:hlinkClick r:id="rId5"/>
              </a:rPr>
              <a:t>novak@ifka.hu</a:t>
            </a:r>
          </a:p>
          <a:p>
            <a:pPr>
              <a:lnSpc>
                <a:spcPct val="100000"/>
              </a:lnSpc>
              <a:spcBef>
                <a:spcPct val="0"/>
              </a:spcBef>
              <a:buFontTx/>
              <a:buNone/>
            </a:pPr>
            <a:r>
              <a:rPr lang="sl-SI" altLang="hu-HU" sz="1600" dirty="0" smtClean="0">
                <a:latin typeface="Trebuchet MS" panose="020B0603020202020204" pitchFamily="34" charset="0"/>
                <a:ea typeface="Tahoma" panose="020B0604030504040204" pitchFamily="34" charset="0"/>
                <a:cs typeface="Raleway"/>
                <a:hlinkClick r:id="rId5"/>
              </a:rPr>
              <a:t>szenttamasi.tamas@ifka.hu</a:t>
            </a:r>
            <a:r>
              <a:rPr lang="sl-SI" altLang="hu-HU" sz="1600" dirty="0" smtClean="0">
                <a:latin typeface="Trebuchet MS" panose="020B0603020202020204" pitchFamily="34" charset="0"/>
                <a:ea typeface="Tahoma" panose="020B0604030504040204" pitchFamily="34" charset="0"/>
                <a:cs typeface="Raleway"/>
              </a:rPr>
              <a:t> </a:t>
            </a:r>
            <a:endParaRPr lang="en-GB" altLang="hu-HU" sz="1600" dirty="0">
              <a:latin typeface="Trebuchet MS" panose="020B0603020202020204" pitchFamily="34" charset="0"/>
              <a:ea typeface="Tahoma" panose="020B0604030504040204" pitchFamily="34" charset="0"/>
              <a:cs typeface="Raleway"/>
            </a:endParaRPr>
          </a:p>
        </p:txBody>
      </p:sp>
      <p:sp>
        <p:nvSpPr>
          <p:cNvPr id="34825" name="Freeform 27"/>
          <p:cNvSpPr>
            <a:spLocks noEditPoints="1"/>
          </p:cNvSpPr>
          <p:nvPr/>
        </p:nvSpPr>
        <p:spPr bwMode="auto">
          <a:xfrm>
            <a:off x="995363" y="4708525"/>
            <a:ext cx="260350" cy="136525"/>
          </a:xfrm>
          <a:custGeom>
            <a:avLst/>
            <a:gdLst>
              <a:gd name="T0" fmla="*/ 0 w 229"/>
              <a:gd name="T1" fmla="*/ 0 h 137"/>
              <a:gd name="T2" fmla="*/ 0 w 229"/>
              <a:gd name="T3" fmla="*/ 2972657 h 137"/>
              <a:gd name="T4" fmla="*/ 0 w 229"/>
              <a:gd name="T5" fmla="*/ 132796971 h 137"/>
              <a:gd name="T6" fmla="*/ 0 w 229"/>
              <a:gd name="T7" fmla="*/ 135769628 h 137"/>
              <a:gd name="T8" fmla="*/ 295040216 w 229"/>
              <a:gd name="T9" fmla="*/ 135769628 h 137"/>
              <a:gd name="T10" fmla="*/ 295040216 w 229"/>
              <a:gd name="T11" fmla="*/ 132796971 h 137"/>
              <a:gd name="T12" fmla="*/ 295040216 w 229"/>
              <a:gd name="T13" fmla="*/ 2972657 h 137"/>
              <a:gd name="T14" fmla="*/ 295040216 w 229"/>
              <a:gd name="T15" fmla="*/ 0 h 137"/>
              <a:gd name="T16" fmla="*/ 0 w 229"/>
              <a:gd name="T17" fmla="*/ 0 h 137"/>
              <a:gd name="T18" fmla="*/ 269272388 w 229"/>
              <a:gd name="T19" fmla="*/ 119913794 h 137"/>
              <a:gd name="T20" fmla="*/ 197122468 w 229"/>
              <a:gd name="T21" fmla="*/ 68380091 h 137"/>
              <a:gd name="T22" fmla="*/ 269272388 w 229"/>
              <a:gd name="T23" fmla="*/ 15855834 h 137"/>
              <a:gd name="T24" fmla="*/ 269272388 w 229"/>
              <a:gd name="T25" fmla="*/ 119913794 h 137"/>
              <a:gd name="T26" fmla="*/ 20614263 w 229"/>
              <a:gd name="T27" fmla="*/ 15855834 h 137"/>
              <a:gd name="T28" fmla="*/ 92764183 w 229"/>
              <a:gd name="T29" fmla="*/ 68380091 h 137"/>
              <a:gd name="T30" fmla="*/ 20614263 w 229"/>
              <a:gd name="T31" fmla="*/ 119913794 h 137"/>
              <a:gd name="T32" fmla="*/ 20614263 w 229"/>
              <a:gd name="T33" fmla="*/ 15855834 h 137"/>
              <a:gd name="T34" fmla="*/ 54111872 w 229"/>
              <a:gd name="T35" fmla="*/ 119913794 h 137"/>
              <a:gd name="T36" fmla="*/ 113378446 w 229"/>
              <a:gd name="T37" fmla="*/ 77299060 h 137"/>
              <a:gd name="T38" fmla="*/ 150741513 w 229"/>
              <a:gd name="T39" fmla="*/ 107029621 h 137"/>
              <a:gd name="T40" fmla="*/ 185527229 w 229"/>
              <a:gd name="T41" fmla="*/ 77299060 h 137"/>
              <a:gd name="T42" fmla="*/ 244792666 w 229"/>
              <a:gd name="T43" fmla="*/ 119913794 h 137"/>
              <a:gd name="T44" fmla="*/ 54111872 w 229"/>
              <a:gd name="T45" fmla="*/ 119913794 h 137"/>
              <a:gd name="T46" fmla="*/ 172643883 w 229"/>
              <a:gd name="T47" fmla="*/ 68380091 h 137"/>
              <a:gd name="T48" fmla="*/ 150741513 w 229"/>
              <a:gd name="T49" fmla="*/ 84236922 h 137"/>
              <a:gd name="T50" fmla="*/ 130127250 w 229"/>
              <a:gd name="T51" fmla="*/ 68380091 h 137"/>
              <a:gd name="T52" fmla="*/ 113378446 w 229"/>
              <a:gd name="T53" fmla="*/ 58470568 h 137"/>
              <a:gd name="T54" fmla="*/ 54111872 w 229"/>
              <a:gd name="T55" fmla="*/ 15855834 h 137"/>
              <a:gd name="T56" fmla="*/ 244792666 w 229"/>
              <a:gd name="T57" fmla="*/ 15855834 h 137"/>
              <a:gd name="T58" fmla="*/ 185527229 w 229"/>
              <a:gd name="T59" fmla="*/ 58470568 h 137"/>
              <a:gd name="T60" fmla="*/ 172643883 w 229"/>
              <a:gd name="T61" fmla="*/ 68380091 h 13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29" h="137">
                <a:moveTo>
                  <a:pt x="0" y="0"/>
                </a:moveTo>
                <a:lnTo>
                  <a:pt x="0" y="3"/>
                </a:lnTo>
                <a:lnTo>
                  <a:pt x="0" y="134"/>
                </a:lnTo>
                <a:lnTo>
                  <a:pt x="0" y="137"/>
                </a:lnTo>
                <a:lnTo>
                  <a:pt x="229" y="137"/>
                </a:lnTo>
                <a:lnTo>
                  <a:pt x="229" y="134"/>
                </a:lnTo>
                <a:lnTo>
                  <a:pt x="229" y="3"/>
                </a:lnTo>
                <a:lnTo>
                  <a:pt x="229" y="0"/>
                </a:lnTo>
                <a:lnTo>
                  <a:pt x="0" y="0"/>
                </a:lnTo>
                <a:close/>
                <a:moveTo>
                  <a:pt x="209" y="121"/>
                </a:moveTo>
                <a:lnTo>
                  <a:pt x="153" y="69"/>
                </a:lnTo>
                <a:lnTo>
                  <a:pt x="209" y="16"/>
                </a:lnTo>
                <a:lnTo>
                  <a:pt x="209" y="121"/>
                </a:lnTo>
                <a:close/>
                <a:moveTo>
                  <a:pt x="16" y="16"/>
                </a:moveTo>
                <a:lnTo>
                  <a:pt x="72" y="69"/>
                </a:lnTo>
                <a:lnTo>
                  <a:pt x="16" y="121"/>
                </a:lnTo>
                <a:lnTo>
                  <a:pt x="16" y="16"/>
                </a:lnTo>
                <a:close/>
                <a:moveTo>
                  <a:pt x="42" y="121"/>
                </a:moveTo>
                <a:lnTo>
                  <a:pt x="88" y="78"/>
                </a:lnTo>
                <a:lnTo>
                  <a:pt x="117" y="108"/>
                </a:lnTo>
                <a:lnTo>
                  <a:pt x="144" y="78"/>
                </a:lnTo>
                <a:lnTo>
                  <a:pt x="190" y="121"/>
                </a:lnTo>
                <a:lnTo>
                  <a:pt x="42" y="121"/>
                </a:lnTo>
                <a:close/>
                <a:moveTo>
                  <a:pt x="134" y="69"/>
                </a:moveTo>
                <a:lnTo>
                  <a:pt x="117" y="85"/>
                </a:lnTo>
                <a:lnTo>
                  <a:pt x="101" y="69"/>
                </a:lnTo>
                <a:lnTo>
                  <a:pt x="88" y="59"/>
                </a:lnTo>
                <a:lnTo>
                  <a:pt x="42" y="16"/>
                </a:lnTo>
                <a:lnTo>
                  <a:pt x="190" y="16"/>
                </a:lnTo>
                <a:lnTo>
                  <a:pt x="144" y="59"/>
                </a:lnTo>
                <a:lnTo>
                  <a:pt x="134" y="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6794" tIns="38397" rIns="76794" bIns="38397"/>
          <a:lstStyle/>
          <a:p>
            <a:endParaRPr lang="en-GB"/>
          </a:p>
        </p:txBody>
      </p:sp>
      <p:sp>
        <p:nvSpPr>
          <p:cNvPr id="34826" name="Freeform 130"/>
          <p:cNvSpPr>
            <a:spLocks noEditPoints="1"/>
          </p:cNvSpPr>
          <p:nvPr/>
        </p:nvSpPr>
        <p:spPr bwMode="auto">
          <a:xfrm>
            <a:off x="985838" y="4060825"/>
            <a:ext cx="295275" cy="258763"/>
          </a:xfrm>
          <a:custGeom>
            <a:avLst/>
            <a:gdLst>
              <a:gd name="T0" fmla="*/ 0 w 67"/>
              <a:gd name="T1" fmla="*/ 508774404 h 67"/>
              <a:gd name="T2" fmla="*/ 1303714046 w 67"/>
              <a:gd name="T3" fmla="*/ 508774404 h 67"/>
              <a:gd name="T4" fmla="*/ 661587876 w 67"/>
              <a:gd name="T5" fmla="*/ 942731541 h 67"/>
              <a:gd name="T6" fmla="*/ 661587876 w 67"/>
              <a:gd name="T7" fmla="*/ 733233927 h 67"/>
              <a:gd name="T8" fmla="*/ 681045177 w 67"/>
              <a:gd name="T9" fmla="*/ 942731541 h 67"/>
              <a:gd name="T10" fmla="*/ 505920659 w 67"/>
              <a:gd name="T11" fmla="*/ 927765770 h 67"/>
              <a:gd name="T12" fmla="*/ 369710743 w 67"/>
              <a:gd name="T13" fmla="*/ 793089284 h 67"/>
              <a:gd name="T14" fmla="*/ 77833609 w 67"/>
              <a:gd name="T15" fmla="*/ 478846725 h 67"/>
              <a:gd name="T16" fmla="*/ 330791735 w 67"/>
              <a:gd name="T17" fmla="*/ 284314881 h 67"/>
              <a:gd name="T18" fmla="*/ 77833609 w 67"/>
              <a:gd name="T19" fmla="*/ 478846725 h 67"/>
              <a:gd name="T20" fmla="*/ 895088702 w 67"/>
              <a:gd name="T21" fmla="*/ 254387202 h 67"/>
              <a:gd name="T22" fmla="*/ 428087051 w 67"/>
              <a:gd name="T23" fmla="*/ 254387202 h 67"/>
              <a:gd name="T24" fmla="*/ 681045177 w 67"/>
              <a:gd name="T25" fmla="*/ 59855358 h 67"/>
              <a:gd name="T26" fmla="*/ 1050755919 w 67"/>
              <a:gd name="T27" fmla="*/ 179566073 h 67"/>
              <a:gd name="T28" fmla="*/ 836712394 w 67"/>
              <a:gd name="T29" fmla="*/ 74821128 h 67"/>
              <a:gd name="T30" fmla="*/ 252958126 w 67"/>
              <a:gd name="T31" fmla="*/ 179566073 h 67"/>
              <a:gd name="T32" fmla="*/ 350253442 w 67"/>
              <a:gd name="T33" fmla="*/ 224459523 h 67"/>
              <a:gd name="T34" fmla="*/ 661587876 w 67"/>
              <a:gd name="T35" fmla="*/ 344170239 h 67"/>
              <a:gd name="T36" fmla="*/ 972922311 w 67"/>
              <a:gd name="T37" fmla="*/ 478846725 h 67"/>
              <a:gd name="T38" fmla="*/ 389168043 w 67"/>
              <a:gd name="T39" fmla="*/ 299280651 h 67"/>
              <a:gd name="T40" fmla="*/ 934003303 w 67"/>
              <a:gd name="T41" fmla="*/ 703306248 h 67"/>
              <a:gd name="T42" fmla="*/ 408625343 w 67"/>
              <a:gd name="T43" fmla="*/ 703306248 h 67"/>
              <a:gd name="T44" fmla="*/ 972922311 w 67"/>
              <a:gd name="T45" fmla="*/ 538702083 h 67"/>
              <a:gd name="T46" fmla="*/ 1050755919 w 67"/>
              <a:gd name="T47" fmla="*/ 823020825 h 67"/>
              <a:gd name="T48" fmla="*/ 972922311 w 67"/>
              <a:gd name="T49" fmla="*/ 793089284 h 67"/>
              <a:gd name="T50" fmla="*/ 1050755919 w 67"/>
              <a:gd name="T51" fmla="*/ 538702083 h 67"/>
              <a:gd name="T52" fmla="*/ 1109127821 w 67"/>
              <a:gd name="T53" fmla="*/ 778127376 h 67"/>
              <a:gd name="T54" fmla="*/ 1050755919 w 67"/>
              <a:gd name="T55" fmla="*/ 478846725 h 67"/>
              <a:gd name="T56" fmla="*/ 1109127821 w 67"/>
              <a:gd name="T57" fmla="*/ 224459523 h 67"/>
              <a:gd name="T58" fmla="*/ 1050755919 w 67"/>
              <a:gd name="T59" fmla="*/ 478846725 h 67"/>
              <a:gd name="T60" fmla="*/ 272419834 w 67"/>
              <a:gd name="T61" fmla="*/ 538702083 h 67"/>
              <a:gd name="T62" fmla="*/ 214043525 w 67"/>
              <a:gd name="T63" fmla="*/ 793089284 h 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7" h="67">
                <a:moveTo>
                  <a:pt x="34" y="0"/>
                </a:moveTo>
                <a:cubicBezTo>
                  <a:pt x="15" y="0"/>
                  <a:pt x="0" y="15"/>
                  <a:pt x="0" y="34"/>
                </a:cubicBezTo>
                <a:cubicBezTo>
                  <a:pt x="0" y="52"/>
                  <a:pt x="15" y="67"/>
                  <a:pt x="34" y="67"/>
                </a:cubicBezTo>
                <a:cubicBezTo>
                  <a:pt x="52" y="67"/>
                  <a:pt x="67" y="52"/>
                  <a:pt x="67" y="34"/>
                </a:cubicBezTo>
                <a:cubicBezTo>
                  <a:pt x="67" y="15"/>
                  <a:pt x="52" y="0"/>
                  <a:pt x="34" y="0"/>
                </a:cubicBezTo>
                <a:close/>
                <a:moveTo>
                  <a:pt x="34" y="63"/>
                </a:moveTo>
                <a:cubicBezTo>
                  <a:pt x="29" y="60"/>
                  <a:pt x="25" y="56"/>
                  <a:pt x="22" y="51"/>
                </a:cubicBezTo>
                <a:cubicBezTo>
                  <a:pt x="26" y="50"/>
                  <a:pt x="30" y="49"/>
                  <a:pt x="34" y="49"/>
                </a:cubicBezTo>
                <a:cubicBezTo>
                  <a:pt x="38" y="49"/>
                  <a:pt x="42" y="50"/>
                  <a:pt x="46" y="51"/>
                </a:cubicBezTo>
                <a:cubicBezTo>
                  <a:pt x="43" y="56"/>
                  <a:pt x="40" y="60"/>
                  <a:pt x="35" y="63"/>
                </a:cubicBezTo>
                <a:cubicBezTo>
                  <a:pt x="35" y="63"/>
                  <a:pt x="34" y="63"/>
                  <a:pt x="34" y="63"/>
                </a:cubicBezTo>
                <a:close/>
                <a:moveTo>
                  <a:pt x="26" y="62"/>
                </a:moveTo>
                <a:cubicBezTo>
                  <a:pt x="21" y="61"/>
                  <a:pt x="17" y="59"/>
                  <a:pt x="13" y="55"/>
                </a:cubicBezTo>
                <a:cubicBezTo>
                  <a:pt x="15" y="54"/>
                  <a:pt x="17" y="53"/>
                  <a:pt x="19" y="53"/>
                </a:cubicBezTo>
                <a:cubicBezTo>
                  <a:pt x="21" y="56"/>
                  <a:pt x="23" y="60"/>
                  <a:pt x="26" y="62"/>
                </a:cubicBezTo>
                <a:close/>
                <a:moveTo>
                  <a:pt x="4" y="32"/>
                </a:moveTo>
                <a:cubicBezTo>
                  <a:pt x="4" y="25"/>
                  <a:pt x="7" y="19"/>
                  <a:pt x="10" y="15"/>
                </a:cubicBezTo>
                <a:cubicBezTo>
                  <a:pt x="12" y="16"/>
                  <a:pt x="14" y="18"/>
                  <a:pt x="17" y="19"/>
                </a:cubicBezTo>
                <a:cubicBezTo>
                  <a:pt x="15" y="23"/>
                  <a:pt x="14" y="27"/>
                  <a:pt x="14" y="32"/>
                </a:cubicBezTo>
                <a:lnTo>
                  <a:pt x="4" y="32"/>
                </a:lnTo>
                <a:close/>
                <a:moveTo>
                  <a:pt x="35" y="4"/>
                </a:moveTo>
                <a:cubicBezTo>
                  <a:pt x="40" y="7"/>
                  <a:pt x="44" y="12"/>
                  <a:pt x="46" y="17"/>
                </a:cubicBezTo>
                <a:cubicBezTo>
                  <a:pt x="42" y="18"/>
                  <a:pt x="38" y="19"/>
                  <a:pt x="34" y="19"/>
                </a:cubicBezTo>
                <a:cubicBezTo>
                  <a:pt x="30" y="19"/>
                  <a:pt x="26" y="18"/>
                  <a:pt x="22" y="17"/>
                </a:cubicBezTo>
                <a:cubicBezTo>
                  <a:pt x="25" y="11"/>
                  <a:pt x="29" y="7"/>
                  <a:pt x="34" y="4"/>
                </a:cubicBezTo>
                <a:cubicBezTo>
                  <a:pt x="34" y="4"/>
                  <a:pt x="35" y="4"/>
                  <a:pt x="35" y="4"/>
                </a:cubicBezTo>
                <a:close/>
                <a:moveTo>
                  <a:pt x="43" y="5"/>
                </a:moveTo>
                <a:cubicBezTo>
                  <a:pt x="47" y="7"/>
                  <a:pt x="51" y="9"/>
                  <a:pt x="54" y="12"/>
                </a:cubicBezTo>
                <a:cubicBezTo>
                  <a:pt x="53" y="13"/>
                  <a:pt x="52" y="14"/>
                  <a:pt x="50" y="15"/>
                </a:cubicBezTo>
                <a:cubicBezTo>
                  <a:pt x="48" y="11"/>
                  <a:pt x="46" y="8"/>
                  <a:pt x="43" y="5"/>
                </a:cubicBezTo>
                <a:close/>
                <a:moveTo>
                  <a:pt x="18" y="15"/>
                </a:moveTo>
                <a:cubicBezTo>
                  <a:pt x="16" y="14"/>
                  <a:pt x="15" y="13"/>
                  <a:pt x="13" y="12"/>
                </a:cubicBezTo>
                <a:cubicBezTo>
                  <a:pt x="17" y="8"/>
                  <a:pt x="21" y="6"/>
                  <a:pt x="26" y="5"/>
                </a:cubicBezTo>
                <a:cubicBezTo>
                  <a:pt x="23" y="8"/>
                  <a:pt x="20" y="11"/>
                  <a:pt x="18" y="15"/>
                </a:cubicBezTo>
                <a:close/>
                <a:moveTo>
                  <a:pt x="20" y="20"/>
                </a:moveTo>
                <a:cubicBezTo>
                  <a:pt x="25" y="22"/>
                  <a:pt x="29" y="23"/>
                  <a:pt x="34" y="23"/>
                </a:cubicBezTo>
                <a:cubicBezTo>
                  <a:pt x="39" y="23"/>
                  <a:pt x="44" y="22"/>
                  <a:pt x="48" y="20"/>
                </a:cubicBezTo>
                <a:cubicBezTo>
                  <a:pt x="49" y="24"/>
                  <a:pt x="50" y="28"/>
                  <a:pt x="50" y="32"/>
                </a:cubicBezTo>
                <a:cubicBezTo>
                  <a:pt x="18" y="32"/>
                  <a:pt x="18" y="32"/>
                  <a:pt x="18" y="32"/>
                </a:cubicBezTo>
                <a:cubicBezTo>
                  <a:pt x="18" y="28"/>
                  <a:pt x="19" y="24"/>
                  <a:pt x="20" y="20"/>
                </a:cubicBezTo>
                <a:close/>
                <a:moveTo>
                  <a:pt x="50" y="36"/>
                </a:moveTo>
                <a:cubicBezTo>
                  <a:pt x="50" y="40"/>
                  <a:pt x="49" y="44"/>
                  <a:pt x="48" y="47"/>
                </a:cubicBezTo>
                <a:cubicBezTo>
                  <a:pt x="43" y="46"/>
                  <a:pt x="39" y="45"/>
                  <a:pt x="34" y="45"/>
                </a:cubicBezTo>
                <a:cubicBezTo>
                  <a:pt x="29" y="45"/>
                  <a:pt x="25" y="46"/>
                  <a:pt x="21" y="47"/>
                </a:cubicBezTo>
                <a:cubicBezTo>
                  <a:pt x="19" y="44"/>
                  <a:pt x="18" y="40"/>
                  <a:pt x="18" y="36"/>
                </a:cubicBezTo>
                <a:lnTo>
                  <a:pt x="50" y="36"/>
                </a:lnTo>
                <a:close/>
                <a:moveTo>
                  <a:pt x="50" y="53"/>
                </a:moveTo>
                <a:cubicBezTo>
                  <a:pt x="51" y="53"/>
                  <a:pt x="53" y="54"/>
                  <a:pt x="54" y="55"/>
                </a:cubicBezTo>
                <a:cubicBezTo>
                  <a:pt x="51" y="58"/>
                  <a:pt x="47" y="60"/>
                  <a:pt x="43" y="62"/>
                </a:cubicBezTo>
                <a:cubicBezTo>
                  <a:pt x="46" y="59"/>
                  <a:pt x="48" y="56"/>
                  <a:pt x="50" y="53"/>
                </a:cubicBezTo>
                <a:close/>
                <a:moveTo>
                  <a:pt x="51" y="49"/>
                </a:moveTo>
                <a:cubicBezTo>
                  <a:pt x="53" y="45"/>
                  <a:pt x="54" y="40"/>
                  <a:pt x="54" y="36"/>
                </a:cubicBezTo>
                <a:cubicBezTo>
                  <a:pt x="63" y="36"/>
                  <a:pt x="63" y="36"/>
                  <a:pt x="63" y="36"/>
                </a:cubicBezTo>
                <a:cubicBezTo>
                  <a:pt x="63" y="42"/>
                  <a:pt x="61" y="48"/>
                  <a:pt x="57" y="52"/>
                </a:cubicBezTo>
                <a:cubicBezTo>
                  <a:pt x="55" y="51"/>
                  <a:pt x="53" y="50"/>
                  <a:pt x="51" y="49"/>
                </a:cubicBezTo>
                <a:close/>
                <a:moveTo>
                  <a:pt x="54" y="32"/>
                </a:moveTo>
                <a:cubicBezTo>
                  <a:pt x="54" y="27"/>
                  <a:pt x="53" y="23"/>
                  <a:pt x="52" y="19"/>
                </a:cubicBezTo>
                <a:cubicBezTo>
                  <a:pt x="54" y="18"/>
                  <a:pt x="55" y="17"/>
                  <a:pt x="57" y="15"/>
                </a:cubicBezTo>
                <a:cubicBezTo>
                  <a:pt x="61" y="20"/>
                  <a:pt x="63" y="25"/>
                  <a:pt x="63" y="32"/>
                </a:cubicBezTo>
                <a:lnTo>
                  <a:pt x="54" y="32"/>
                </a:lnTo>
                <a:close/>
                <a:moveTo>
                  <a:pt x="4" y="36"/>
                </a:moveTo>
                <a:cubicBezTo>
                  <a:pt x="14" y="36"/>
                  <a:pt x="14" y="36"/>
                  <a:pt x="14" y="36"/>
                </a:cubicBezTo>
                <a:cubicBezTo>
                  <a:pt x="14" y="40"/>
                  <a:pt x="15" y="45"/>
                  <a:pt x="17" y="49"/>
                </a:cubicBezTo>
                <a:cubicBezTo>
                  <a:pt x="15" y="50"/>
                  <a:pt x="13" y="51"/>
                  <a:pt x="11" y="53"/>
                </a:cubicBezTo>
                <a:cubicBezTo>
                  <a:pt x="7" y="48"/>
                  <a:pt x="4" y="42"/>
                  <a:pt x="4" y="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6794" tIns="38397" rIns="76794" bIns="38397"/>
          <a:lstStyle/>
          <a:p>
            <a:endParaRPr lang="en-GB"/>
          </a:p>
        </p:txBody>
      </p:sp>
      <p:sp>
        <p:nvSpPr>
          <p:cNvPr id="34827" name="TextBox 20"/>
          <p:cNvSpPr txBox="1">
            <a:spLocks noChangeArrowheads="1"/>
          </p:cNvSpPr>
          <p:nvPr/>
        </p:nvSpPr>
        <p:spPr bwMode="auto">
          <a:xfrm>
            <a:off x="1493838" y="4068763"/>
            <a:ext cx="3786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en-GB" altLang="hu-HU" sz="1600">
                <a:latin typeface="Trebuchet MS" panose="020B0603020202020204" pitchFamily="34" charset="0"/>
                <a:ea typeface="Raleway"/>
                <a:cs typeface="Raleway"/>
                <a:hlinkClick r:id="rId6"/>
              </a:rPr>
              <a:t>https://ifka.hu/</a:t>
            </a:r>
            <a:r>
              <a:rPr lang="hu-HU" altLang="hu-HU" sz="1600">
                <a:latin typeface="Trebuchet MS" panose="020B0603020202020204" pitchFamily="34" charset="0"/>
                <a:ea typeface="Raleway"/>
                <a:cs typeface="Raleway"/>
              </a:rPr>
              <a:t> </a:t>
            </a:r>
            <a:endParaRPr lang="en-GB" altLang="hu-HU" sz="1600">
              <a:latin typeface="Trebuchet MS" panose="020B0603020202020204" pitchFamily="34" charset="0"/>
              <a:ea typeface="Raleway"/>
              <a:cs typeface="Raleway"/>
            </a:endParaRPr>
          </a:p>
        </p:txBody>
      </p:sp>
      <p:sp>
        <p:nvSpPr>
          <p:cNvPr id="34828" name="Freeform 21"/>
          <p:cNvSpPr>
            <a:spLocks noEditPoints="1"/>
          </p:cNvSpPr>
          <p:nvPr/>
        </p:nvSpPr>
        <p:spPr bwMode="auto">
          <a:xfrm>
            <a:off x="935038" y="3028950"/>
            <a:ext cx="411162" cy="361950"/>
          </a:xfrm>
          <a:custGeom>
            <a:avLst/>
            <a:gdLst>
              <a:gd name="T0" fmla="*/ 100142891 w 1500"/>
              <a:gd name="T1" fmla="*/ 19645681 h 1500"/>
              <a:gd name="T2" fmla="*/ 98713418 w 1500"/>
              <a:gd name="T3" fmla="*/ 5463515 h 1500"/>
              <a:gd name="T4" fmla="*/ 21142224 w 1500"/>
              <a:gd name="T5" fmla="*/ 0 h 1500"/>
              <a:gd name="T6" fmla="*/ 14069690 w 1500"/>
              <a:gd name="T7" fmla="*/ 18483097 h 1500"/>
              <a:gd name="T8" fmla="*/ 2106794 w 1500"/>
              <a:gd name="T9" fmla="*/ 30514798 h 1500"/>
              <a:gd name="T10" fmla="*/ 0 w 1500"/>
              <a:gd name="T11" fmla="*/ 38128778 h 1500"/>
              <a:gd name="T12" fmla="*/ 10608802 w 1500"/>
              <a:gd name="T13" fmla="*/ 46324291 h 1500"/>
              <a:gd name="T14" fmla="*/ 17605957 w 1500"/>
              <a:gd name="T15" fmla="*/ 87184827 h 1500"/>
              <a:gd name="T16" fmla="*/ 102249411 w 1500"/>
              <a:gd name="T17" fmla="*/ 81721312 h 1500"/>
              <a:gd name="T18" fmla="*/ 102249411 w 1500"/>
              <a:gd name="T19" fmla="*/ 46324291 h 1500"/>
              <a:gd name="T20" fmla="*/ 112858213 w 1500"/>
              <a:gd name="T21" fmla="*/ 35397021 h 1500"/>
              <a:gd name="T22" fmla="*/ 91715989 w 1500"/>
              <a:gd name="T23" fmla="*/ 5463515 h 1500"/>
              <a:gd name="T24" fmla="*/ 21142224 w 1500"/>
              <a:gd name="T25" fmla="*/ 16332632 h 1500"/>
              <a:gd name="T26" fmla="*/ 21142224 w 1500"/>
              <a:gd name="T27" fmla="*/ 5463515 h 1500"/>
              <a:gd name="T28" fmla="*/ 35964066 w 1500"/>
              <a:gd name="T29" fmla="*/ 40860536 h 1500"/>
              <a:gd name="T30" fmla="*/ 35287019 w 1500"/>
              <a:gd name="T31" fmla="*/ 21796146 h 1500"/>
              <a:gd name="T32" fmla="*/ 35964066 w 1500"/>
              <a:gd name="T33" fmla="*/ 40860536 h 1500"/>
              <a:gd name="T34" fmla="*/ 54698526 w 1500"/>
              <a:gd name="T35" fmla="*/ 21796146 h 1500"/>
              <a:gd name="T36" fmla="*/ 39650819 w 1500"/>
              <a:gd name="T37" fmla="*/ 40860536 h 1500"/>
              <a:gd name="T38" fmla="*/ 58159687 w 1500"/>
              <a:gd name="T39" fmla="*/ 21796146 h 1500"/>
              <a:gd name="T40" fmla="*/ 73207394 w 1500"/>
              <a:gd name="T41" fmla="*/ 40860536 h 1500"/>
              <a:gd name="T42" fmla="*/ 58159687 w 1500"/>
              <a:gd name="T43" fmla="*/ 21796146 h 1500"/>
              <a:gd name="T44" fmla="*/ 77571193 w 1500"/>
              <a:gd name="T45" fmla="*/ 21796146 h 1500"/>
              <a:gd name="T46" fmla="*/ 76894147 w 1500"/>
              <a:gd name="T47" fmla="*/ 40860536 h 1500"/>
              <a:gd name="T48" fmla="*/ 7072535 w 1500"/>
              <a:gd name="T49" fmla="*/ 38128778 h 1500"/>
              <a:gd name="T50" fmla="*/ 7749581 w 1500"/>
              <a:gd name="T51" fmla="*/ 33769694 h 1500"/>
              <a:gd name="T52" fmla="*/ 21142224 w 1500"/>
              <a:gd name="T53" fmla="*/ 21796146 h 1500"/>
              <a:gd name="T54" fmla="*/ 17079121 w 1500"/>
              <a:gd name="T55" fmla="*/ 40860536 h 1500"/>
              <a:gd name="T56" fmla="*/ 7072535 w 1500"/>
              <a:gd name="T57" fmla="*/ 38128778 h 1500"/>
              <a:gd name="T58" fmla="*/ 44089998 w 1500"/>
              <a:gd name="T59" fmla="*/ 81721312 h 1500"/>
              <a:gd name="T60" fmla="*/ 70498659 w 1500"/>
              <a:gd name="T61" fmla="*/ 54519563 h 1500"/>
              <a:gd name="T62" fmla="*/ 95252256 w 1500"/>
              <a:gd name="T63" fmla="*/ 81721312 h 1500"/>
              <a:gd name="T64" fmla="*/ 74034926 w 1500"/>
              <a:gd name="T65" fmla="*/ 54519563 h 1500"/>
              <a:gd name="T66" fmla="*/ 44089998 w 1500"/>
              <a:gd name="T67" fmla="*/ 51787806 h 1500"/>
              <a:gd name="T68" fmla="*/ 40553730 w 1500"/>
              <a:gd name="T69" fmla="*/ 81721312 h 1500"/>
              <a:gd name="T70" fmla="*/ 17605957 w 1500"/>
              <a:gd name="T71" fmla="*/ 46324291 h 1500"/>
              <a:gd name="T72" fmla="*/ 95252256 w 1500"/>
              <a:gd name="T73" fmla="*/ 81721312 h 1500"/>
              <a:gd name="T74" fmla="*/ 102249411 w 1500"/>
              <a:gd name="T75" fmla="*/ 40860536 h 1500"/>
              <a:gd name="T76" fmla="*/ 81634022 w 1500"/>
              <a:gd name="T77" fmla="*/ 21796146 h 1500"/>
              <a:gd name="T78" fmla="*/ 91715989 w 1500"/>
              <a:gd name="T79" fmla="*/ 21796146 h 1500"/>
              <a:gd name="T80" fmla="*/ 105108631 w 1500"/>
              <a:gd name="T81" fmla="*/ 33769694 h 1500"/>
              <a:gd name="T82" fmla="*/ 105785678 w 1500"/>
              <a:gd name="T83" fmla="*/ 38128778 h 15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38405" tIns="19202" rIns="38405" bIns="19202"/>
          <a:lstStyle/>
          <a:p>
            <a:endParaRPr lang="en-GB"/>
          </a:p>
        </p:txBody>
      </p:sp>
      <p:sp>
        <p:nvSpPr>
          <p:cNvPr id="34830" name="Szövegdoboz 1"/>
          <p:cNvSpPr txBox="1">
            <a:spLocks noChangeArrowheads="1"/>
          </p:cNvSpPr>
          <p:nvPr/>
        </p:nvSpPr>
        <p:spPr bwMode="auto">
          <a:xfrm flipH="1">
            <a:off x="935038" y="968375"/>
            <a:ext cx="1012348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gn="ctr">
              <a:lnSpc>
                <a:spcPct val="100000"/>
              </a:lnSpc>
              <a:spcBef>
                <a:spcPct val="0"/>
              </a:spcBef>
              <a:buFontTx/>
              <a:buNone/>
            </a:pPr>
            <a:r>
              <a:rPr lang="hu-HU" altLang="hu-HU" sz="2400" dirty="0" err="1" smtClean="0"/>
              <a:t>Thank</a:t>
            </a:r>
            <a:r>
              <a:rPr lang="hu-HU" altLang="hu-HU" sz="2400" dirty="0" smtClean="0"/>
              <a:t> </a:t>
            </a:r>
            <a:r>
              <a:rPr lang="hu-HU" altLang="hu-HU" sz="2400" dirty="0" err="1" smtClean="0"/>
              <a:t>you</a:t>
            </a:r>
            <a:r>
              <a:rPr lang="hu-HU" altLang="hu-HU" sz="2400" dirty="0" smtClean="0"/>
              <a:t> </a:t>
            </a:r>
            <a:r>
              <a:rPr lang="hu-HU" altLang="hu-HU" sz="2400" dirty="0" err="1" smtClean="0"/>
              <a:t>for</a:t>
            </a:r>
            <a:r>
              <a:rPr lang="hu-HU" altLang="hu-HU" sz="2400" dirty="0" smtClean="0"/>
              <a:t> </a:t>
            </a:r>
            <a:r>
              <a:rPr lang="hu-HU" altLang="hu-HU" sz="2400" dirty="0" err="1" smtClean="0"/>
              <a:t>your</a:t>
            </a:r>
            <a:r>
              <a:rPr lang="hu-HU" altLang="hu-HU" sz="2400" dirty="0" smtClean="0"/>
              <a:t> </a:t>
            </a:r>
            <a:r>
              <a:rPr lang="hu-HU" altLang="hu-HU" sz="2400" dirty="0" err="1" smtClean="0"/>
              <a:t>attention</a:t>
            </a:r>
            <a:r>
              <a:rPr lang="hu-HU" altLang="hu-HU" sz="2400" dirty="0" smtClean="0"/>
              <a:t>!</a:t>
            </a:r>
          </a:p>
          <a:p>
            <a:pPr algn="ctr">
              <a:lnSpc>
                <a:spcPct val="100000"/>
              </a:lnSpc>
              <a:spcBef>
                <a:spcPct val="0"/>
              </a:spcBef>
              <a:buFontTx/>
              <a:buNone/>
            </a:pPr>
            <a:endParaRPr lang="hu-HU" altLang="hu-HU" sz="2400" dirty="0" smtClean="0"/>
          </a:p>
          <a:p>
            <a:pPr algn="ctr">
              <a:lnSpc>
                <a:spcPct val="100000"/>
              </a:lnSpc>
              <a:spcBef>
                <a:spcPct val="0"/>
              </a:spcBef>
              <a:buFontTx/>
              <a:buNone/>
            </a:pPr>
            <a:r>
              <a:rPr lang="en-GB" sz="1800" dirty="0" smtClean="0"/>
              <a:t>Csaba </a:t>
            </a:r>
            <a:r>
              <a:rPr lang="en-GB" sz="1800" dirty="0"/>
              <a:t>Novak</a:t>
            </a:r>
            <a:r>
              <a:rPr lang="hu-HU" sz="1800" dirty="0"/>
              <a:t>, PhD</a:t>
            </a:r>
            <a:r>
              <a:rPr lang="en-GB" sz="1800" dirty="0"/>
              <a:t>, Director for Strategy and International Projects, IFKA, </a:t>
            </a:r>
            <a:r>
              <a:rPr lang="en-GB" sz="1800" dirty="0" err="1" smtClean="0"/>
              <a:t>Hungar</a:t>
            </a:r>
            <a:r>
              <a:rPr lang="hu-HU" sz="1800" dirty="0" smtClean="0"/>
              <a:t>y</a:t>
            </a:r>
          </a:p>
          <a:p>
            <a:pPr algn="ctr">
              <a:lnSpc>
                <a:spcPct val="100000"/>
              </a:lnSpc>
              <a:spcBef>
                <a:spcPct val="0"/>
              </a:spcBef>
              <a:buFontTx/>
              <a:buNone/>
            </a:pPr>
            <a:r>
              <a:rPr lang="hu-HU" sz="1800" dirty="0" smtClean="0"/>
              <a:t>István </a:t>
            </a:r>
            <a:r>
              <a:rPr lang="hu-HU" sz="1800" dirty="0"/>
              <a:t>Tamás Szenttamási, </a:t>
            </a:r>
            <a:r>
              <a:rPr lang="hu-HU" sz="1800" dirty="0" err="1"/>
              <a:t>international</a:t>
            </a:r>
            <a:r>
              <a:rPr lang="hu-HU" sz="1800" dirty="0"/>
              <a:t> project </a:t>
            </a:r>
            <a:r>
              <a:rPr lang="hu-HU" sz="1800" dirty="0" err="1"/>
              <a:t>manager</a:t>
            </a:r>
            <a:r>
              <a:rPr lang="hu-HU" sz="1800" dirty="0"/>
              <a:t>, IFKA, Hungary </a:t>
            </a:r>
            <a:endParaRPr lang="en-GB" sz="1800" dirty="0"/>
          </a:p>
        </p:txBody>
      </p:sp>
    </p:spTree>
    <p:extLst>
      <p:ext uri="{BB962C8B-B14F-4D97-AF65-F5344CB8AC3E}">
        <p14:creationId xmlns:p14="http://schemas.microsoft.com/office/powerpoint/2010/main" val="616687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Shape 1"/>
          <p:cNvSpPr txBox="1"/>
          <p:nvPr/>
        </p:nvSpPr>
        <p:spPr>
          <a:xfrm>
            <a:off x="586980" y="661770"/>
            <a:ext cx="9143640" cy="585360"/>
          </a:xfrm>
          <a:prstGeom prst="rect">
            <a:avLst/>
          </a:prstGeom>
          <a:noFill/>
          <a:ln>
            <a:noFill/>
          </a:ln>
        </p:spPr>
        <p:txBody>
          <a:bodyPr anchor="b">
            <a:normAutofit/>
          </a:bodyPr>
          <a:lstStyle/>
          <a:p>
            <a:pPr>
              <a:lnSpc>
                <a:spcPct val="90000"/>
              </a:lnSpc>
              <a:spcBef>
                <a:spcPts val="1001"/>
              </a:spcBef>
            </a:pPr>
            <a:r>
              <a:rPr lang="hu-HU" sz="2800" b="1" spc="-1" dirty="0" err="1" smtClean="0"/>
              <a:t>Annexes</a:t>
            </a:r>
            <a:endParaRPr lang="hu-HU" sz="2800" b="1" spc="-1" dirty="0"/>
          </a:p>
        </p:txBody>
      </p:sp>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92960"/>
            <a:ext cx="9143640" cy="54900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dirty="0">
                <a:solidFill>
                  <a:srgbClr val="000000"/>
                </a:solidFill>
                <a:latin typeface="Arial"/>
                <a:ea typeface="Times New Roman"/>
              </a:rPr>
              <a:t>           	</a:t>
            </a:r>
            <a:endParaRPr lang="hu-HU" sz="1200" b="0" strike="noStrike" spc="-1" dirty="0">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sp>
        <p:nvSpPr>
          <p:cNvPr id="4" name="Szövegdoboz 3"/>
          <p:cNvSpPr txBox="1"/>
          <p:nvPr/>
        </p:nvSpPr>
        <p:spPr>
          <a:xfrm>
            <a:off x="1094980" y="1313034"/>
            <a:ext cx="8778365" cy="707886"/>
          </a:xfrm>
          <a:prstGeom prst="rect">
            <a:avLst/>
          </a:prstGeom>
          <a:noFill/>
        </p:spPr>
        <p:txBody>
          <a:bodyPr wrap="none" rtlCol="0">
            <a:spAutoFit/>
          </a:bodyPr>
          <a:lstStyle/>
          <a:p>
            <a:pPr marL="342900" indent="-342900">
              <a:buAutoNum type="arabicPeriod"/>
            </a:pPr>
            <a:r>
              <a:rPr lang="hu-HU" sz="2000" b="1" dirty="0" err="1" smtClean="0"/>
              <a:t>Annex</a:t>
            </a:r>
            <a:r>
              <a:rPr lang="hu-HU" sz="2000" b="1" dirty="0" smtClean="0"/>
              <a:t> 1 – </a:t>
            </a:r>
            <a:r>
              <a:rPr lang="hu-HU" sz="2000" b="1" dirty="0" err="1" smtClean="0"/>
              <a:t>Hungarian</a:t>
            </a:r>
            <a:r>
              <a:rPr lang="hu-HU" sz="2000" b="1" dirty="0" smtClean="0"/>
              <a:t> </a:t>
            </a:r>
            <a:r>
              <a:rPr lang="hu-HU" sz="2000" b="1" dirty="0" err="1" smtClean="0"/>
              <a:t>social</a:t>
            </a:r>
            <a:r>
              <a:rPr lang="hu-HU" sz="2000" b="1" dirty="0" smtClean="0"/>
              <a:t> </a:t>
            </a:r>
            <a:r>
              <a:rPr lang="hu-HU" sz="2000" b="1" dirty="0" err="1" smtClean="0"/>
              <a:t>innovation</a:t>
            </a:r>
            <a:r>
              <a:rPr lang="hu-HU" sz="2000" b="1" dirty="0" smtClean="0"/>
              <a:t> </a:t>
            </a:r>
            <a:r>
              <a:rPr lang="hu-HU" sz="2000" b="1" dirty="0" err="1" smtClean="0"/>
              <a:t>ecosystem</a:t>
            </a:r>
            <a:r>
              <a:rPr lang="hu-HU" sz="2000" b="1" dirty="0" smtClean="0"/>
              <a:t> – more </a:t>
            </a:r>
            <a:r>
              <a:rPr lang="hu-HU" sz="2000" b="1" dirty="0" err="1" smtClean="0"/>
              <a:t>functions</a:t>
            </a:r>
            <a:endParaRPr lang="hu-HU" sz="2000" b="1" dirty="0" smtClean="0"/>
          </a:p>
          <a:p>
            <a:pPr marL="342900" indent="-342900">
              <a:buAutoNum type="arabicPeriod"/>
            </a:pPr>
            <a:r>
              <a:rPr lang="hu-HU" sz="2000" b="1" dirty="0" err="1" smtClean="0"/>
              <a:t>Annex</a:t>
            </a:r>
            <a:r>
              <a:rPr lang="hu-HU" sz="2000" b="1" dirty="0" smtClean="0"/>
              <a:t> 2 – SI </a:t>
            </a:r>
            <a:r>
              <a:rPr lang="hu-HU" sz="2000" b="1" dirty="0" err="1" smtClean="0"/>
              <a:t>focus</a:t>
            </a:r>
            <a:r>
              <a:rPr lang="hu-HU" sz="2000" b="1" dirty="0" smtClean="0"/>
              <a:t> </a:t>
            </a:r>
            <a:r>
              <a:rPr lang="hu-HU" sz="2000" b="1" dirty="0" err="1" smtClean="0"/>
              <a:t>areas</a:t>
            </a:r>
            <a:r>
              <a:rPr lang="hu-HU" sz="2000" b="1" dirty="0" smtClean="0"/>
              <a:t> in Hungary</a:t>
            </a:r>
            <a:endParaRPr lang="hu-HU" sz="2000" b="1" dirty="0"/>
          </a:p>
        </p:txBody>
      </p:sp>
    </p:spTree>
    <p:extLst>
      <p:ext uri="{BB962C8B-B14F-4D97-AF65-F5344CB8AC3E}">
        <p14:creationId xmlns:p14="http://schemas.microsoft.com/office/powerpoint/2010/main" val="352760342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524458764"/>
              </p:ext>
            </p:extLst>
          </p:nvPr>
        </p:nvGraphicFramePr>
        <p:xfrm>
          <a:off x="355601" y="751553"/>
          <a:ext cx="11417300" cy="5239025"/>
        </p:xfrm>
        <a:graphic>
          <a:graphicData uri="http://schemas.openxmlformats.org/drawingml/2006/table">
            <a:tbl>
              <a:tblPr/>
              <a:tblGrid>
                <a:gridCol w="736599">
                  <a:extLst>
                    <a:ext uri="{9D8B030D-6E8A-4147-A177-3AD203B41FA5}">
                      <a16:colId xmlns:a16="http://schemas.microsoft.com/office/drawing/2014/main" val="4015377664"/>
                    </a:ext>
                  </a:extLst>
                </a:gridCol>
                <a:gridCol w="10287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206770">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1276486">
                <a:tc rowSpan="3">
                  <a:txBody>
                    <a:bodyPr/>
                    <a:lstStyle/>
                    <a:p>
                      <a:pPr algn="ctr" fontAlgn="b"/>
                      <a:r>
                        <a:rPr lang="en-GB" sz="1400" b="0" i="0" u="none" strike="noStrike" dirty="0">
                          <a:solidFill>
                            <a:srgbClr val="000000"/>
                          </a:solidFill>
                          <a:effectLst/>
                          <a:latin typeface="Calibri" panose="020F0502020204030204" pitchFamily="34" charset="0"/>
                        </a:rPr>
                        <a:t>Public</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EMET (Human Capacities Grant Management Office)</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Coordination of </a:t>
                      </a:r>
                      <a:r>
                        <a:rPr lang="en-GB" sz="1400" b="0" i="0" u="none" strike="noStrike" dirty="0" smtClean="0">
                          <a:solidFill>
                            <a:srgbClr val="000000"/>
                          </a:solidFill>
                          <a:effectLst/>
                          <a:latin typeface="Calibri" panose="020F0502020204030204" pitchFamily="34" charset="0"/>
                        </a:rPr>
                        <a:t>development </a:t>
                      </a:r>
                      <a:r>
                        <a:rPr lang="en-GB" sz="1400" b="0" i="0" u="none" strike="noStrike" dirty="0">
                          <a:solidFill>
                            <a:srgbClr val="000000"/>
                          </a:solidFill>
                          <a:effectLst/>
                          <a:latin typeface="Calibri" panose="020F0502020204030204" pitchFamily="34" charset="0"/>
                        </a:rPr>
                        <a:t>programs and grants for the better development of human resources of on the fields of culture, health, basic education, talent management, youth policy and sports.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-Establishment and operation of the National Social Innovation Contact </a:t>
                      </a:r>
                      <a:r>
                        <a:rPr lang="hu-HU" sz="1400" b="0" i="0" u="none" strike="noStrike" dirty="0" smtClean="0">
                          <a:solidFill>
                            <a:srgbClr val="000000"/>
                          </a:solidFill>
                          <a:effectLst/>
                          <a:latin typeface="Calibri" panose="020F0502020204030204" pitchFamily="34" charset="0"/>
                        </a:rPr>
                        <a:t>P</a:t>
                      </a:r>
                      <a:r>
                        <a:rPr lang="en-GB" sz="1400" b="0" i="0" u="none" strike="noStrike" dirty="0" err="1" smtClean="0">
                          <a:solidFill>
                            <a:srgbClr val="000000"/>
                          </a:solidFill>
                          <a:effectLst/>
                          <a:latin typeface="Calibri" panose="020F0502020204030204" pitchFamily="34" charset="0"/>
                        </a:rPr>
                        <a:t>oint</a:t>
                      </a:r>
                      <a:r>
                        <a:rPr lang="en-GB" sz="1400" b="0" i="0" u="none" strike="noStrike" dirty="0" smtClean="0">
                          <a:solidFill>
                            <a:srgbClr val="000000"/>
                          </a:solidFill>
                          <a:effectLst/>
                          <a:latin typeface="Calibri" panose="020F0502020204030204" pitchFamily="34" charset="0"/>
                        </a:rPr>
                        <a:t> </a:t>
                      </a:r>
                      <a:r>
                        <a:rPr lang="en-GB" sz="1400" b="0" i="0" u="none" strike="noStrike" dirty="0">
                          <a:solidFill>
                            <a:srgbClr val="000000"/>
                          </a:solidFill>
                          <a:effectLst/>
                          <a:latin typeface="Calibri" panose="020F0502020204030204" pitchFamily="34" charset="0"/>
                        </a:rPr>
                        <a:t>in Hungary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-Collection and validation of social innovation good practices in Hungary</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2149718"/>
                  </a:ext>
                </a:extLst>
              </a:tr>
              <a:tr h="1449832">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6"/>
                        </a:rPr>
                        <a:t>National Research, Development and Innovation Office</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Organization of RDI policy and strategy in Hungary: Defining the development targets, directions and tools fostering the Hungarian research and innovation, to strengthen international competitiveness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-Managing the National Research, Development and Innovation Fund</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-Building international relationships for the international embeddedness of the Hungarian RDI ecosystem</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-Building and managing the University Innovation Ecosystem</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-Implementation of the National Laboratories Programme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-Organizing Territorial Innovation Platforms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3724869"/>
                  </a:ext>
                </a:extLst>
              </a:tr>
              <a:tr h="2068559">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7"/>
                        </a:rPr>
                        <a:t>Ministry of Interior</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Among its complex responsibilities the Ministry of Interior is responsible for multiple policy areas which are relevant to social innovation such as: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-Social policy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-Public education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-Child and youth protection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-Social integration (Implementation of the "Emerging Settlements" Programme)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-Local governments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-Public employment scheme programme (Implementation of the FÓKUSZ Programme for the development of social cooperatives)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-Social integration of people with </a:t>
                      </a:r>
                      <a:r>
                        <a:rPr lang="hu-HU" sz="1400" b="0" i="0" u="none" strike="noStrike" dirty="0" smtClean="0">
                          <a:solidFill>
                            <a:srgbClr val="000000"/>
                          </a:solidFill>
                          <a:effectLst/>
                          <a:latin typeface="Calibri" panose="020F0502020204030204" pitchFamily="34" charset="0"/>
                        </a:rPr>
                        <a:t>a </a:t>
                      </a:r>
                      <a:r>
                        <a:rPr lang="en-GB" sz="1400" b="0" i="0" u="none" strike="noStrike" dirty="0" smtClean="0">
                          <a:solidFill>
                            <a:srgbClr val="000000"/>
                          </a:solidFill>
                          <a:effectLst/>
                          <a:latin typeface="Calibri" panose="020F0502020204030204" pitchFamily="34" charset="0"/>
                        </a:rPr>
                        <a:t>migrant background</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2522980"/>
                  </a:ext>
                </a:extLst>
              </a:tr>
            </a:tbl>
          </a:graphicData>
        </a:graphic>
      </p:graphicFrame>
      <p:sp>
        <p:nvSpPr>
          <p:cNvPr id="17" name="TextShape 1"/>
          <p:cNvSpPr txBox="1"/>
          <p:nvPr/>
        </p:nvSpPr>
        <p:spPr>
          <a:xfrm>
            <a:off x="177477" y="344104"/>
            <a:ext cx="9143640" cy="407449"/>
          </a:xfrm>
          <a:prstGeom prst="rect">
            <a:avLst/>
          </a:prstGeom>
          <a:noFill/>
          <a:ln>
            <a:noFill/>
          </a:ln>
        </p:spPr>
        <p:txBody>
          <a:bodyPr anchor="ctr">
            <a:normAutofit/>
          </a:bodyPr>
          <a:lstStyle/>
          <a:p>
            <a:pPr>
              <a:lnSpc>
                <a:spcPct val="90000"/>
              </a:lnSpc>
              <a:spcBef>
                <a:spcPts val="1001"/>
              </a:spcBef>
            </a:pPr>
            <a:r>
              <a:rPr lang="hu-HU" b="1" spc="-1" dirty="0" err="1" smtClean="0"/>
              <a:t>Annex</a:t>
            </a:r>
            <a:r>
              <a:rPr lang="hu-HU" b="1" spc="-1" dirty="0" smtClean="0"/>
              <a:t> 1 - </a:t>
            </a:r>
            <a:r>
              <a:rPr lang="sv-SE" b="1" spc="-1" dirty="0" smtClean="0"/>
              <a:t>Hungarian </a:t>
            </a:r>
            <a:r>
              <a:rPr lang="sv-SE" b="1" spc="-1" dirty="0"/>
              <a:t>social innovation ecosystem </a:t>
            </a:r>
            <a:r>
              <a:rPr lang="sv-SE" b="1" spc="-1" dirty="0" smtClean="0"/>
              <a:t>–</a:t>
            </a:r>
            <a:r>
              <a:rPr lang="hu-HU" b="1" spc="-1" dirty="0" smtClean="0"/>
              <a:t> more </a:t>
            </a:r>
            <a:r>
              <a:rPr lang="hu-HU" b="1" spc="-1" dirty="0" err="1" smtClean="0"/>
              <a:t>functions</a:t>
            </a:r>
            <a:endParaRPr lang="sv-SE" b="1" spc="-1" dirty="0"/>
          </a:p>
        </p:txBody>
      </p:sp>
    </p:spTree>
    <p:extLst>
      <p:ext uri="{BB962C8B-B14F-4D97-AF65-F5344CB8AC3E}">
        <p14:creationId xmlns:p14="http://schemas.microsoft.com/office/powerpoint/2010/main" val="142877728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3237910295"/>
              </p:ext>
            </p:extLst>
          </p:nvPr>
        </p:nvGraphicFramePr>
        <p:xfrm>
          <a:off x="355601" y="751553"/>
          <a:ext cx="11417300" cy="1585506"/>
        </p:xfrm>
        <a:graphic>
          <a:graphicData uri="http://schemas.openxmlformats.org/drawingml/2006/table">
            <a:tbl>
              <a:tblPr/>
              <a:tblGrid>
                <a:gridCol w="736599">
                  <a:extLst>
                    <a:ext uri="{9D8B030D-6E8A-4147-A177-3AD203B41FA5}">
                      <a16:colId xmlns:a16="http://schemas.microsoft.com/office/drawing/2014/main" val="4015377664"/>
                    </a:ext>
                  </a:extLst>
                </a:gridCol>
                <a:gridCol w="10287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206770">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1276486">
                <a:tc>
                  <a:txBody>
                    <a:bodyPr/>
                    <a:lstStyle/>
                    <a:p>
                      <a:pPr algn="ctr" fontAlgn="b"/>
                      <a:r>
                        <a:rPr lang="en-GB" sz="1400" b="0" i="0" u="none" strike="noStrike" dirty="0">
                          <a:solidFill>
                            <a:srgbClr val="000000"/>
                          </a:solidFill>
                          <a:effectLst/>
                          <a:latin typeface="Calibri" panose="020F0502020204030204" pitchFamily="34" charset="0"/>
                        </a:rPr>
                        <a:t>Public</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OFA National Employment Public Benefit Non-profit Ltd.</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OFA National Employment Public Benefit Non-profit Ltd is responsible for promoting employment and job retention, supporting innovative forms of </a:t>
                      </a:r>
                      <a:r>
                        <a:rPr lang="en-GB" sz="1400" b="0" i="0" u="none" strike="noStrike" dirty="0" smtClean="0">
                          <a:solidFill>
                            <a:srgbClr val="000000"/>
                          </a:solidFill>
                          <a:effectLst/>
                          <a:latin typeface="Calibri" panose="020F0502020204030204" pitchFamily="34" charset="0"/>
                        </a:rPr>
                        <a:t>employment</a:t>
                      </a:r>
                      <a:r>
                        <a:rPr lang="hu-HU" sz="1400" b="0" i="0" u="none" strike="noStrike" baseline="0" dirty="0" smtClean="0">
                          <a:solidFill>
                            <a:srgbClr val="000000"/>
                          </a:solidFill>
                          <a:effectLst/>
                          <a:latin typeface="Calibri" panose="020F0502020204030204" pitchFamily="34" charset="0"/>
                        </a:rPr>
                        <a:t> and </a:t>
                      </a:r>
                      <a:r>
                        <a:rPr lang="en-GB" sz="1400" b="0" i="0" u="none" strike="noStrike" dirty="0" smtClean="0">
                          <a:solidFill>
                            <a:srgbClr val="000000"/>
                          </a:solidFill>
                          <a:effectLst/>
                          <a:latin typeface="Calibri" panose="020F0502020204030204" pitchFamily="34" charset="0"/>
                        </a:rPr>
                        <a:t>implementing </a:t>
                      </a:r>
                      <a:r>
                        <a:rPr lang="en-GB" sz="1400" b="0" i="0" u="none" strike="noStrike" dirty="0">
                          <a:solidFill>
                            <a:srgbClr val="000000"/>
                          </a:solidFill>
                          <a:effectLst/>
                          <a:latin typeface="Calibri" panose="020F0502020204030204" pitchFamily="34" charset="0"/>
                        </a:rPr>
                        <a:t>programs and projects for employment and </a:t>
                      </a:r>
                      <a:r>
                        <a:rPr lang="en-GB" sz="1400" b="0" i="0" u="none" strike="noStrike" dirty="0" err="1" smtClean="0">
                          <a:solidFill>
                            <a:srgbClr val="000000"/>
                          </a:solidFill>
                          <a:effectLst/>
                          <a:latin typeface="Calibri" panose="020F0502020204030204" pitchFamily="34" charset="0"/>
                        </a:rPr>
                        <a:t>labo</a:t>
                      </a:r>
                      <a:r>
                        <a:rPr lang="hu-HU" sz="1400" b="0" i="0" u="none" strike="noStrike" dirty="0" smtClean="0">
                          <a:solidFill>
                            <a:srgbClr val="000000"/>
                          </a:solidFill>
                          <a:effectLst/>
                          <a:latin typeface="Calibri" panose="020F0502020204030204" pitchFamily="34" charset="0"/>
                        </a:rPr>
                        <a:t>u</a:t>
                      </a:r>
                      <a:r>
                        <a:rPr lang="en-GB" sz="1400" b="0" i="0" u="none" strike="noStrike" dirty="0" smtClean="0">
                          <a:solidFill>
                            <a:srgbClr val="000000"/>
                          </a:solidFill>
                          <a:effectLst/>
                          <a:latin typeface="Calibri" panose="020F0502020204030204" pitchFamily="34" charset="0"/>
                        </a:rPr>
                        <a:t>r </a:t>
                      </a:r>
                      <a:r>
                        <a:rPr lang="en-GB" sz="1400" b="0" i="0" u="none" strike="noStrike" dirty="0">
                          <a:solidFill>
                            <a:srgbClr val="000000"/>
                          </a:solidFill>
                          <a:effectLst/>
                          <a:latin typeface="Calibri" panose="020F0502020204030204" pitchFamily="34" charset="0"/>
                        </a:rPr>
                        <a:t>market integration: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-Implementation of the EDIOP-5.1.2-15-2016-00001 "</a:t>
                      </a:r>
                      <a:r>
                        <a:rPr lang="en-GB" sz="1400" b="0" i="0" u="none" strike="noStrike" dirty="0" err="1">
                          <a:solidFill>
                            <a:srgbClr val="000000"/>
                          </a:solidFill>
                          <a:effectLst/>
                          <a:latin typeface="Calibri" panose="020F0502020204030204" pitchFamily="34" charset="0"/>
                        </a:rPr>
                        <a:t>MarketMate</a:t>
                      </a:r>
                      <a:r>
                        <a:rPr lang="en-GB" sz="1400" b="0" i="0" u="none" strike="noStrike" dirty="0">
                          <a:solidFill>
                            <a:srgbClr val="000000"/>
                          </a:solidFill>
                          <a:effectLst/>
                          <a:latin typeface="Calibri" panose="020F0502020204030204" pitchFamily="34" charset="0"/>
                        </a:rPr>
                        <a:t>" priority project in cooperation with IFKA for the creation of new and the </a:t>
                      </a:r>
                      <a:r>
                        <a:rPr lang="en-GB" sz="1400" b="0" i="0" u="none" strike="noStrike" dirty="0" smtClean="0">
                          <a:solidFill>
                            <a:srgbClr val="000000"/>
                          </a:solidFill>
                          <a:effectLst/>
                          <a:latin typeface="Calibri" panose="020F0502020204030204" pitchFamily="34" charset="0"/>
                        </a:rPr>
                        <a:t>development </a:t>
                      </a:r>
                      <a:r>
                        <a:rPr lang="en-GB" sz="1400" b="0" i="0" u="none" strike="noStrike" dirty="0">
                          <a:solidFill>
                            <a:srgbClr val="000000"/>
                          </a:solidFill>
                          <a:effectLst/>
                          <a:latin typeface="Calibri" panose="020F0502020204030204" pitchFamily="34" charset="0"/>
                        </a:rPr>
                        <a:t>of existing social enterprises in Hungary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-Implementation of the FÓKUSZ program in cooperation with the Ministry of Interior for the development of social cooperatives established with the membership of local governments on the basis of public employment programmes.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2149718"/>
                  </a:ext>
                </a:extLst>
              </a:tr>
            </a:tbl>
          </a:graphicData>
        </a:graphic>
      </p:graphicFrame>
      <p:sp>
        <p:nvSpPr>
          <p:cNvPr id="18" name="TextShape 1"/>
          <p:cNvSpPr txBox="1"/>
          <p:nvPr/>
        </p:nvSpPr>
        <p:spPr>
          <a:xfrm>
            <a:off x="177477" y="344104"/>
            <a:ext cx="9143640" cy="407449"/>
          </a:xfrm>
          <a:prstGeom prst="rect">
            <a:avLst/>
          </a:prstGeom>
          <a:noFill/>
          <a:ln>
            <a:noFill/>
          </a:ln>
        </p:spPr>
        <p:txBody>
          <a:bodyPr anchor="ctr">
            <a:normAutofit/>
          </a:bodyPr>
          <a:lstStyle/>
          <a:p>
            <a:pPr>
              <a:lnSpc>
                <a:spcPct val="90000"/>
              </a:lnSpc>
              <a:spcBef>
                <a:spcPts val="1001"/>
              </a:spcBef>
            </a:pPr>
            <a:r>
              <a:rPr lang="hu-HU" b="1" spc="-1" dirty="0" err="1" smtClean="0"/>
              <a:t>Annex</a:t>
            </a:r>
            <a:r>
              <a:rPr lang="hu-HU" b="1" spc="-1" dirty="0" smtClean="0"/>
              <a:t> 1 - </a:t>
            </a:r>
            <a:r>
              <a:rPr lang="sv-SE" b="1" spc="-1" dirty="0" smtClean="0"/>
              <a:t>Hungarian </a:t>
            </a:r>
            <a:r>
              <a:rPr lang="sv-SE" b="1" spc="-1" dirty="0"/>
              <a:t>social innovation ecosystem </a:t>
            </a:r>
            <a:r>
              <a:rPr lang="sv-SE" b="1" spc="-1" dirty="0" smtClean="0"/>
              <a:t>–</a:t>
            </a:r>
            <a:r>
              <a:rPr lang="hu-HU" b="1" spc="-1" dirty="0" smtClean="0"/>
              <a:t> more </a:t>
            </a:r>
            <a:r>
              <a:rPr lang="hu-HU" b="1" spc="-1" dirty="0" err="1" smtClean="0"/>
              <a:t>functions</a:t>
            </a:r>
            <a:endParaRPr lang="sv-SE" b="1" spc="-1" dirty="0"/>
          </a:p>
        </p:txBody>
      </p:sp>
    </p:spTree>
    <p:extLst>
      <p:ext uri="{BB962C8B-B14F-4D97-AF65-F5344CB8AC3E}">
        <p14:creationId xmlns:p14="http://schemas.microsoft.com/office/powerpoint/2010/main" val="281325657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4284728474"/>
              </p:ext>
            </p:extLst>
          </p:nvPr>
        </p:nvGraphicFramePr>
        <p:xfrm>
          <a:off x="355601" y="751553"/>
          <a:ext cx="11417300" cy="2766878"/>
        </p:xfrm>
        <a:graphic>
          <a:graphicData uri="http://schemas.openxmlformats.org/drawingml/2006/table">
            <a:tbl>
              <a:tblPr/>
              <a:tblGrid>
                <a:gridCol w="800099">
                  <a:extLst>
                    <a:ext uri="{9D8B030D-6E8A-4147-A177-3AD203B41FA5}">
                      <a16:colId xmlns:a16="http://schemas.microsoft.com/office/drawing/2014/main" val="4015377664"/>
                    </a:ext>
                  </a:extLst>
                </a:gridCol>
                <a:gridCol w="9652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206770">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1276486">
                <a:tc rowSpan="2">
                  <a:txBody>
                    <a:bodyPr/>
                    <a:lstStyle/>
                    <a:p>
                      <a:pPr algn="ctr" fontAlgn="b"/>
                      <a:r>
                        <a:rPr lang="hu-HU" sz="1400" b="0" i="0" u="none" strike="noStrike" dirty="0" err="1" smtClean="0">
                          <a:solidFill>
                            <a:srgbClr val="000000"/>
                          </a:solidFill>
                          <a:effectLst/>
                          <a:latin typeface="Calibri" panose="020F0502020204030204" pitchFamily="34" charset="0"/>
                        </a:rPr>
                        <a:t>Academic</a:t>
                      </a:r>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University Innovation Ecosystem</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2019-1.2.1-EGYETEMI ÖKO project (HUF 3 billion/EUR 7,7 million)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-Establishes and ensures the result-oriented operation of RDI organisational units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-Facilitates the commercialisation of scientific results produced at universities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-Fosters cooperation between the academia and the business sector in research, development, technology and innovation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-Increases the active participation of universities in the R&amp;I framework programmes of the European Union</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745076"/>
                  </a:ext>
                </a:extLst>
              </a:tr>
              <a:tr h="1276486">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err="1">
                          <a:solidFill>
                            <a:srgbClr val="000000"/>
                          </a:solidFill>
                          <a:effectLst/>
                          <a:latin typeface="Calibri" panose="020F0502020204030204" pitchFamily="34" charset="0"/>
                          <a:hlinkClick r:id="rId6"/>
                        </a:rPr>
                        <a:t>Corvinus</a:t>
                      </a:r>
                      <a:r>
                        <a:rPr lang="en-GB" sz="1400" b="0" i="0" u="none" strike="noStrike" dirty="0">
                          <a:solidFill>
                            <a:srgbClr val="000000"/>
                          </a:solidFill>
                          <a:effectLst/>
                          <a:latin typeface="Calibri" panose="020F0502020204030204" pitchFamily="34" charset="0"/>
                          <a:hlinkClick r:id="rId6"/>
                        </a:rPr>
                        <a:t> University of Budapest Science Lab</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The Science Shop channels the issues of NGOs, social enterprises, non-profit organizations, informal communities and active citizens into university subjects and research programs. Teachers, researchers and students work together with the "problem owners" in order to find joint solutions for the addressed issues.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6447913"/>
                  </a:ext>
                </a:extLst>
              </a:tr>
            </a:tbl>
          </a:graphicData>
        </a:graphic>
      </p:graphicFrame>
      <p:sp>
        <p:nvSpPr>
          <p:cNvPr id="18" name="TextShape 1"/>
          <p:cNvSpPr txBox="1"/>
          <p:nvPr/>
        </p:nvSpPr>
        <p:spPr>
          <a:xfrm>
            <a:off x="177477" y="344104"/>
            <a:ext cx="9143640" cy="407449"/>
          </a:xfrm>
          <a:prstGeom prst="rect">
            <a:avLst/>
          </a:prstGeom>
          <a:noFill/>
          <a:ln>
            <a:noFill/>
          </a:ln>
        </p:spPr>
        <p:txBody>
          <a:bodyPr anchor="ctr">
            <a:normAutofit/>
          </a:bodyPr>
          <a:lstStyle/>
          <a:p>
            <a:pPr>
              <a:lnSpc>
                <a:spcPct val="90000"/>
              </a:lnSpc>
              <a:spcBef>
                <a:spcPts val="1001"/>
              </a:spcBef>
            </a:pPr>
            <a:r>
              <a:rPr lang="hu-HU" b="1" spc="-1" dirty="0" err="1" smtClean="0"/>
              <a:t>Annex</a:t>
            </a:r>
            <a:r>
              <a:rPr lang="hu-HU" b="1" spc="-1" dirty="0" smtClean="0"/>
              <a:t> 1 - </a:t>
            </a:r>
            <a:r>
              <a:rPr lang="sv-SE" b="1" spc="-1" dirty="0" smtClean="0"/>
              <a:t>Hungarian </a:t>
            </a:r>
            <a:r>
              <a:rPr lang="sv-SE" b="1" spc="-1" dirty="0"/>
              <a:t>social innovation ecosystem </a:t>
            </a:r>
            <a:r>
              <a:rPr lang="sv-SE" b="1" spc="-1" dirty="0" smtClean="0"/>
              <a:t>–</a:t>
            </a:r>
            <a:r>
              <a:rPr lang="hu-HU" b="1" spc="-1" dirty="0" smtClean="0"/>
              <a:t> more </a:t>
            </a:r>
            <a:r>
              <a:rPr lang="hu-HU" b="1" spc="-1" dirty="0" err="1" smtClean="0"/>
              <a:t>functions</a:t>
            </a:r>
            <a:endParaRPr lang="sv-SE" b="1" spc="-1" dirty="0"/>
          </a:p>
        </p:txBody>
      </p:sp>
    </p:spTree>
    <p:extLst>
      <p:ext uri="{BB962C8B-B14F-4D97-AF65-F5344CB8AC3E}">
        <p14:creationId xmlns:p14="http://schemas.microsoft.com/office/powerpoint/2010/main" val="181512590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2549264510"/>
              </p:ext>
            </p:extLst>
          </p:nvPr>
        </p:nvGraphicFramePr>
        <p:xfrm>
          <a:off x="355601" y="751553"/>
          <a:ext cx="11417300" cy="5060226"/>
        </p:xfrm>
        <a:graphic>
          <a:graphicData uri="http://schemas.openxmlformats.org/drawingml/2006/table">
            <a:tbl>
              <a:tblPr/>
              <a:tblGrid>
                <a:gridCol w="736599">
                  <a:extLst>
                    <a:ext uri="{9D8B030D-6E8A-4147-A177-3AD203B41FA5}">
                      <a16:colId xmlns:a16="http://schemas.microsoft.com/office/drawing/2014/main" val="4015377664"/>
                    </a:ext>
                  </a:extLst>
                </a:gridCol>
                <a:gridCol w="10287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199640">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1001577">
                <a:tc rowSpan="4">
                  <a:txBody>
                    <a:bodyPr/>
                    <a:lstStyle/>
                    <a:p>
                      <a:pPr algn="ctr" fontAlgn="b"/>
                      <a:r>
                        <a:rPr lang="hu-HU" sz="1400" b="0" i="0" u="none" strike="noStrike" dirty="0" smtClean="0">
                          <a:solidFill>
                            <a:srgbClr val="000000"/>
                          </a:solidFill>
                          <a:effectLst/>
                          <a:latin typeface="Calibri" panose="020F0502020204030204" pitchFamily="34" charset="0"/>
                        </a:rPr>
                        <a:t>Civil</a:t>
                      </a:r>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Impact Hub Budapest</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Member of the global Impact Hub network</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-Co-working space for start-ups, SMEs and social enterprises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-Business support services (networking, training, consultancy)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-Incubation programs for innovative, socially responsible and start-up enterprises (</a:t>
                      </a:r>
                      <a:r>
                        <a:rPr lang="en-GB" sz="1400" b="0" i="0" u="none" strike="noStrike" dirty="0" err="1">
                          <a:solidFill>
                            <a:srgbClr val="000000"/>
                          </a:solidFill>
                          <a:effectLst/>
                          <a:latin typeface="Calibri" panose="020F0502020204030204" pitchFamily="34" charset="0"/>
                        </a:rPr>
                        <a:t>Incorpora</a:t>
                      </a:r>
                      <a:r>
                        <a:rPr lang="en-GB" sz="1400" b="0" i="0" u="none" strike="noStrike" dirty="0">
                          <a:solidFill>
                            <a:srgbClr val="000000"/>
                          </a:solidFill>
                          <a:effectLst/>
                          <a:latin typeface="Calibri" panose="020F0502020204030204" pitchFamily="34" charset="0"/>
                        </a:rPr>
                        <a:t>, +Acumen course, Social Impact Award, Academy for Women Entrepreneurs (AWE) in Hungary, Momentum project) </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2149718"/>
                  </a:ext>
                </a:extLst>
              </a:tr>
              <a:tr h="1200707">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6"/>
                        </a:rPr>
                        <a:t>SIMPACT</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-Training, capacity development and networking events (organizational development, HR, IT, fundraising, business planning, finances) for NGOs and social enterprises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-Diagnosis-based tailored support (action planning, mentoring, follow-up)</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-Corporate professional volunteer programmes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-Research and consultancy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-Impact measurement and evaluation </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745076"/>
                  </a:ext>
                </a:extLst>
              </a:tr>
              <a:tr h="1154682">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err="1">
                          <a:solidFill>
                            <a:srgbClr val="000000"/>
                          </a:solidFill>
                          <a:effectLst/>
                          <a:latin typeface="Calibri" panose="020F0502020204030204" pitchFamily="34" charset="0"/>
                          <a:hlinkClick r:id="rId7"/>
                        </a:rPr>
                        <a:t>Ashoka</a:t>
                      </a:r>
                      <a:r>
                        <a:rPr lang="en-GB" sz="1400" b="0" i="0" u="none" strike="noStrike" dirty="0">
                          <a:solidFill>
                            <a:srgbClr val="000000"/>
                          </a:solidFill>
                          <a:effectLst/>
                          <a:latin typeface="Calibri" panose="020F0502020204030204" pitchFamily="34" charset="0"/>
                          <a:hlinkClick r:id="rId7"/>
                        </a:rPr>
                        <a:t> Hungary</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-Building powerful networks of Hungary's leading social innovators.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-Capacity building of </a:t>
                      </a:r>
                      <a:r>
                        <a:rPr lang="en-GB" sz="1400" b="0" i="0" u="none" strike="noStrike" dirty="0" err="1">
                          <a:solidFill>
                            <a:srgbClr val="000000"/>
                          </a:solidFill>
                          <a:effectLst/>
                          <a:latin typeface="Calibri" panose="020F0502020204030204" pitchFamily="34" charset="0"/>
                        </a:rPr>
                        <a:t>Ashoka</a:t>
                      </a:r>
                      <a:r>
                        <a:rPr lang="en-GB" sz="1400" b="0" i="0" u="none" strike="noStrike" dirty="0">
                          <a:solidFill>
                            <a:srgbClr val="000000"/>
                          </a:solidFill>
                          <a:effectLst/>
                          <a:latin typeface="Calibri" panose="020F0502020204030204" pitchFamily="34" charset="0"/>
                        </a:rPr>
                        <a:t> Fellows: creating systemic changes in areas like health, civic participation, economic development, environment, education and human rights.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-Programs: Green Lab, Impact Academy, Research Program, Board Academy, Ecosystem Program, Impact Measurement Resource Centre</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6447913"/>
                  </a:ext>
                </a:extLst>
              </a:tr>
              <a:tr h="1154682">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8"/>
                        </a:rPr>
                        <a:t>IFUA </a:t>
                      </a:r>
                      <a:r>
                        <a:rPr lang="en-GB" sz="1400" b="0" i="0" u="none" strike="noStrike" dirty="0" err="1">
                          <a:solidFill>
                            <a:srgbClr val="000000"/>
                          </a:solidFill>
                          <a:effectLst/>
                          <a:latin typeface="Calibri" panose="020F0502020204030204" pitchFamily="34" charset="0"/>
                          <a:hlinkClick r:id="rId8"/>
                        </a:rPr>
                        <a:t>Nonprofit</a:t>
                      </a:r>
                      <a:r>
                        <a:rPr lang="en-GB" sz="1400" b="0" i="0" u="none" strike="noStrike" dirty="0">
                          <a:solidFill>
                            <a:srgbClr val="000000"/>
                          </a:solidFill>
                          <a:effectLst/>
                          <a:latin typeface="Calibri" panose="020F0502020204030204" pitchFamily="34" charset="0"/>
                          <a:hlinkClick r:id="rId8"/>
                        </a:rPr>
                        <a:t> Partners</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CSR subsidiary of IFUA Horváth &amp; Partners Kft.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-Non-profit management consulting</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-Social enterprise development</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-Professional volunteer programmes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-Training and capacity building for non-profit and social business organizations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5829354"/>
                  </a:ext>
                </a:extLst>
              </a:tr>
            </a:tbl>
          </a:graphicData>
        </a:graphic>
      </p:graphicFrame>
      <p:sp>
        <p:nvSpPr>
          <p:cNvPr id="18" name="TextShape 1"/>
          <p:cNvSpPr txBox="1"/>
          <p:nvPr/>
        </p:nvSpPr>
        <p:spPr>
          <a:xfrm>
            <a:off x="177477" y="344104"/>
            <a:ext cx="9143640" cy="407449"/>
          </a:xfrm>
          <a:prstGeom prst="rect">
            <a:avLst/>
          </a:prstGeom>
          <a:noFill/>
          <a:ln>
            <a:noFill/>
          </a:ln>
        </p:spPr>
        <p:txBody>
          <a:bodyPr anchor="ctr">
            <a:normAutofit/>
          </a:bodyPr>
          <a:lstStyle/>
          <a:p>
            <a:pPr>
              <a:lnSpc>
                <a:spcPct val="90000"/>
              </a:lnSpc>
              <a:spcBef>
                <a:spcPts val="1001"/>
              </a:spcBef>
            </a:pPr>
            <a:r>
              <a:rPr lang="hu-HU" b="1" spc="-1" dirty="0" err="1" smtClean="0"/>
              <a:t>Annex</a:t>
            </a:r>
            <a:r>
              <a:rPr lang="hu-HU" b="1" spc="-1" dirty="0" smtClean="0"/>
              <a:t> 1 - </a:t>
            </a:r>
            <a:r>
              <a:rPr lang="sv-SE" b="1" spc="-1" dirty="0" smtClean="0"/>
              <a:t>Hungarian </a:t>
            </a:r>
            <a:r>
              <a:rPr lang="sv-SE" b="1" spc="-1" dirty="0"/>
              <a:t>social innovation ecosystem </a:t>
            </a:r>
            <a:r>
              <a:rPr lang="sv-SE" b="1" spc="-1" dirty="0" smtClean="0"/>
              <a:t>–</a:t>
            </a:r>
            <a:r>
              <a:rPr lang="hu-HU" b="1" spc="-1" dirty="0" smtClean="0"/>
              <a:t> more </a:t>
            </a:r>
            <a:r>
              <a:rPr lang="hu-HU" b="1" spc="-1" dirty="0" err="1" smtClean="0"/>
              <a:t>functions</a:t>
            </a:r>
            <a:endParaRPr lang="sv-SE" b="1" spc="-1" dirty="0"/>
          </a:p>
        </p:txBody>
      </p:sp>
    </p:spTree>
    <p:extLst>
      <p:ext uri="{BB962C8B-B14F-4D97-AF65-F5344CB8AC3E}">
        <p14:creationId xmlns:p14="http://schemas.microsoft.com/office/powerpoint/2010/main" val="342173218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551989026"/>
              </p:ext>
            </p:extLst>
          </p:nvPr>
        </p:nvGraphicFramePr>
        <p:xfrm>
          <a:off x="355601" y="751553"/>
          <a:ext cx="11417300" cy="3944453"/>
        </p:xfrm>
        <a:graphic>
          <a:graphicData uri="http://schemas.openxmlformats.org/drawingml/2006/table">
            <a:tbl>
              <a:tblPr/>
              <a:tblGrid>
                <a:gridCol w="736599">
                  <a:extLst>
                    <a:ext uri="{9D8B030D-6E8A-4147-A177-3AD203B41FA5}">
                      <a16:colId xmlns:a16="http://schemas.microsoft.com/office/drawing/2014/main" val="4015377664"/>
                    </a:ext>
                  </a:extLst>
                </a:gridCol>
                <a:gridCol w="10287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199640">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1001577">
                <a:tc rowSpan="3">
                  <a:txBody>
                    <a:bodyPr/>
                    <a:lstStyle/>
                    <a:p>
                      <a:pPr algn="ctr" fontAlgn="b"/>
                      <a:r>
                        <a:rPr lang="hu-HU" sz="1400" b="0" i="0" u="none" strike="noStrike" dirty="0" smtClean="0">
                          <a:solidFill>
                            <a:srgbClr val="000000"/>
                          </a:solidFill>
                          <a:effectLst/>
                          <a:latin typeface="Calibri" panose="020F0502020204030204" pitchFamily="34" charset="0"/>
                        </a:rPr>
                        <a:t>Civil</a:t>
                      </a:r>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BADUR Foundation</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Tackling poverty through education and social entrepreneurship:</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-Sector mapping (Roma education)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-Resilience Pilot Programme (tailored development of charities working with marginalised communities)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-Social enterprise development and funding</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-Roma Heroes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2149718"/>
                  </a:ext>
                </a:extLst>
              </a:tr>
              <a:tr h="1200707">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6"/>
                        </a:rPr>
                        <a:t>Scale Impact</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Agency for scaling social impact:</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-Capacity and skills' development for increasing the resilience and scaling as well as multiplying the positive social and/or environmental impact of non-profit, civil and social business organisations.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-Building links and bridges between corporate partners and civil/non-profit/social business organizations through </a:t>
                      </a:r>
                      <a:r>
                        <a:rPr lang="en-GB" sz="1400" b="0" i="0" u="none" strike="noStrike" dirty="0" smtClean="0">
                          <a:solidFill>
                            <a:srgbClr val="000000"/>
                          </a:solidFill>
                          <a:effectLst/>
                          <a:latin typeface="Calibri" panose="020F0502020204030204" pitchFamily="34" charset="0"/>
                        </a:rPr>
                        <a:t>CS</a:t>
                      </a:r>
                      <a:r>
                        <a:rPr lang="hu-HU" sz="1400" b="0" i="0" u="none" strike="noStrike" dirty="0" smtClean="0">
                          <a:solidFill>
                            <a:srgbClr val="000000"/>
                          </a:solidFill>
                          <a:effectLst/>
                          <a:latin typeface="Calibri" panose="020F0502020204030204" pitchFamily="34" charset="0"/>
                        </a:rPr>
                        <a:t>R</a:t>
                      </a:r>
                      <a:r>
                        <a:rPr lang="en-GB" sz="1400" b="0" i="0" u="none" strike="noStrike" dirty="0" smtClean="0">
                          <a:solidFill>
                            <a:srgbClr val="000000"/>
                          </a:solidFill>
                          <a:effectLst/>
                          <a:latin typeface="Calibri" panose="020F0502020204030204" pitchFamily="34" charset="0"/>
                        </a:rPr>
                        <a:t> </a:t>
                      </a:r>
                      <a:endParaRPr lang="en-GB" sz="14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745076"/>
                  </a:ext>
                </a:extLst>
              </a:tr>
              <a:tr h="1154682">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7"/>
                        </a:rPr>
                        <a:t>SEIP Hungary</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Online Global Incubation and Networking for social enterprises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-Online incubation program for social enterprises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-Youth entrepreneurship program</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-International networking club</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-SEIP university cooperation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-Brand strategy workshops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6447913"/>
                  </a:ext>
                </a:extLst>
              </a:tr>
            </a:tbl>
          </a:graphicData>
        </a:graphic>
      </p:graphicFrame>
      <p:sp>
        <p:nvSpPr>
          <p:cNvPr id="18" name="TextShape 1"/>
          <p:cNvSpPr txBox="1"/>
          <p:nvPr/>
        </p:nvSpPr>
        <p:spPr>
          <a:xfrm>
            <a:off x="177477" y="344104"/>
            <a:ext cx="9143640" cy="407449"/>
          </a:xfrm>
          <a:prstGeom prst="rect">
            <a:avLst/>
          </a:prstGeom>
          <a:noFill/>
          <a:ln>
            <a:noFill/>
          </a:ln>
        </p:spPr>
        <p:txBody>
          <a:bodyPr anchor="ctr">
            <a:normAutofit/>
          </a:bodyPr>
          <a:lstStyle/>
          <a:p>
            <a:pPr>
              <a:lnSpc>
                <a:spcPct val="90000"/>
              </a:lnSpc>
              <a:spcBef>
                <a:spcPts val="1001"/>
              </a:spcBef>
            </a:pPr>
            <a:r>
              <a:rPr lang="hu-HU" b="1" spc="-1" dirty="0" err="1" smtClean="0"/>
              <a:t>Annex</a:t>
            </a:r>
            <a:r>
              <a:rPr lang="hu-HU" b="1" spc="-1" dirty="0" smtClean="0"/>
              <a:t> 1 - </a:t>
            </a:r>
            <a:r>
              <a:rPr lang="sv-SE" b="1" spc="-1" dirty="0" smtClean="0"/>
              <a:t>Hungarian </a:t>
            </a:r>
            <a:r>
              <a:rPr lang="sv-SE" b="1" spc="-1" dirty="0"/>
              <a:t>social innovation ecosystem </a:t>
            </a:r>
            <a:r>
              <a:rPr lang="sv-SE" b="1" spc="-1" dirty="0" smtClean="0"/>
              <a:t>–</a:t>
            </a:r>
            <a:r>
              <a:rPr lang="hu-HU" b="1" spc="-1" dirty="0" smtClean="0"/>
              <a:t> more </a:t>
            </a:r>
            <a:r>
              <a:rPr lang="hu-HU" b="1" spc="-1" dirty="0" err="1" smtClean="0"/>
              <a:t>functions</a:t>
            </a:r>
            <a:endParaRPr lang="sv-SE" b="1" spc="-1" dirty="0"/>
          </a:p>
        </p:txBody>
      </p:sp>
    </p:spTree>
    <p:extLst>
      <p:ext uri="{BB962C8B-B14F-4D97-AF65-F5344CB8AC3E}">
        <p14:creationId xmlns:p14="http://schemas.microsoft.com/office/powerpoint/2010/main" val="204389083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3922815853"/>
              </p:ext>
            </p:extLst>
          </p:nvPr>
        </p:nvGraphicFramePr>
        <p:xfrm>
          <a:off x="355601" y="751553"/>
          <a:ext cx="11417300" cy="3957607"/>
        </p:xfrm>
        <a:graphic>
          <a:graphicData uri="http://schemas.openxmlformats.org/drawingml/2006/table">
            <a:tbl>
              <a:tblPr/>
              <a:tblGrid>
                <a:gridCol w="736599">
                  <a:extLst>
                    <a:ext uri="{9D8B030D-6E8A-4147-A177-3AD203B41FA5}">
                      <a16:colId xmlns:a16="http://schemas.microsoft.com/office/drawing/2014/main" val="4015377664"/>
                    </a:ext>
                  </a:extLst>
                </a:gridCol>
                <a:gridCol w="10287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199640">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787141">
                <a:tc rowSpan="3">
                  <a:txBody>
                    <a:bodyPr/>
                    <a:lstStyle/>
                    <a:p>
                      <a:pPr algn="ctr" fontAlgn="b"/>
                      <a:r>
                        <a:rPr lang="hu-HU" sz="1400" b="0" i="0" u="none" strike="noStrike" dirty="0" err="1" smtClean="0">
                          <a:solidFill>
                            <a:srgbClr val="000000"/>
                          </a:solidFill>
                          <a:effectLst/>
                          <a:latin typeface="Calibri" panose="020F0502020204030204" pitchFamily="34" charset="0"/>
                        </a:rPr>
                        <a:t>Private</a:t>
                      </a:r>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Impact Ventures</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The 1st impact investment management company in Hungary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-Two social impact funds (Impact </a:t>
                      </a:r>
                      <a:r>
                        <a:rPr lang="en-GB" sz="1400" b="0" i="0" u="none" strike="noStrike" dirty="0" smtClean="0">
                          <a:solidFill>
                            <a:srgbClr val="000000"/>
                          </a:solidFill>
                          <a:effectLst/>
                          <a:latin typeface="Calibri" panose="020F0502020204030204" pitchFamily="34" charset="0"/>
                        </a:rPr>
                        <a:t>Vent</a:t>
                      </a:r>
                      <a:r>
                        <a:rPr lang="hu-HU" sz="1400" b="0" i="0" u="none" strike="noStrike" dirty="0" smtClean="0">
                          <a:solidFill>
                            <a:srgbClr val="000000"/>
                          </a:solidFill>
                          <a:effectLst/>
                          <a:latin typeface="Calibri" panose="020F0502020204030204" pitchFamily="34" charset="0"/>
                        </a:rPr>
                        <a:t>u</a:t>
                      </a:r>
                      <a:r>
                        <a:rPr lang="en-GB" sz="1400" b="0" i="0" u="none" strike="noStrike" dirty="0" smtClean="0">
                          <a:solidFill>
                            <a:srgbClr val="000000"/>
                          </a:solidFill>
                          <a:effectLst/>
                          <a:latin typeface="Calibri" panose="020F0502020204030204" pitchFamily="34" charset="0"/>
                        </a:rPr>
                        <a:t>res </a:t>
                      </a:r>
                      <a:r>
                        <a:rPr lang="en-GB" sz="1400" b="0" i="0" u="none" strike="noStrike" dirty="0">
                          <a:solidFill>
                            <a:srgbClr val="000000"/>
                          </a:solidFill>
                          <a:effectLst/>
                          <a:latin typeface="Calibri" panose="020F0502020204030204" pitchFamily="34" charset="0"/>
                        </a:rPr>
                        <a:t>I. and II. private equity funds) </a:t>
                      </a:r>
                      <a:r>
                        <a:rPr lang="hu-HU" sz="1400" b="0" i="0" u="none" strike="noStrike" dirty="0" err="1" smtClean="0">
                          <a:solidFill>
                            <a:srgbClr val="000000"/>
                          </a:solidFill>
                          <a:effectLst/>
                          <a:latin typeface="Calibri" panose="020F0502020204030204" pitchFamily="34" charset="0"/>
                        </a:rPr>
                        <a:t>are</a:t>
                      </a:r>
                      <a:r>
                        <a:rPr lang="hu-HU" sz="1400" b="0" i="0" u="none" strike="noStrike" dirty="0" smtClean="0">
                          <a:solidFill>
                            <a:srgbClr val="000000"/>
                          </a:solidFill>
                          <a:effectLst/>
                          <a:latin typeface="Calibri" panose="020F0502020204030204" pitchFamily="34" charset="0"/>
                        </a:rPr>
                        <a:t> </a:t>
                      </a:r>
                      <a:r>
                        <a:rPr lang="en-GB" sz="1400" b="0" i="0" u="none" strike="noStrike" dirty="0" smtClean="0">
                          <a:solidFill>
                            <a:srgbClr val="000000"/>
                          </a:solidFill>
                          <a:effectLst/>
                          <a:latin typeface="Calibri" panose="020F0502020204030204" pitchFamily="34" charset="0"/>
                        </a:rPr>
                        <a:t>under </a:t>
                      </a:r>
                      <a:r>
                        <a:rPr lang="en-GB" sz="1400" b="0" i="0" u="none" strike="noStrike" dirty="0">
                          <a:solidFill>
                            <a:srgbClr val="000000"/>
                          </a:solidFill>
                          <a:effectLst/>
                          <a:latin typeface="Calibri" panose="020F0502020204030204" pitchFamily="34" charset="0"/>
                        </a:rPr>
                        <a:t>management with a focus on social innovation</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-Business development support for social enterprises with sustainable, scalable business models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2149718"/>
                  </a:ext>
                </a:extLst>
              </a:tr>
              <a:tr h="1200707">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6"/>
                        </a:rPr>
                        <a:t>ERSTE Bank Hungary</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ERSTE Social Banking Program (in cooperation with </a:t>
                      </a:r>
                      <a:r>
                        <a:rPr lang="en-GB" sz="1400" b="0" i="0" u="none" strike="noStrike" dirty="0" err="1">
                          <a:solidFill>
                            <a:srgbClr val="000000"/>
                          </a:solidFill>
                          <a:effectLst/>
                          <a:latin typeface="Calibri" panose="020F0502020204030204" pitchFamily="34" charset="0"/>
                        </a:rPr>
                        <a:t>EaSI</a:t>
                      </a:r>
                      <a:r>
                        <a:rPr lang="en-GB" sz="1400" b="0" i="0" u="none" strike="noStrike" dirty="0">
                          <a:solidFill>
                            <a:srgbClr val="000000"/>
                          </a:solidFill>
                          <a:effectLst/>
                          <a:latin typeface="Calibri" panose="020F0502020204030204" pitchFamily="34" charset="0"/>
                        </a:rPr>
                        <a:t> Guarantee)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-Social Banking Accounts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-Social Banking Loans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-Grant pre-financing (bridge loans)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ERSTE SEEDS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-Training, business plan </a:t>
                      </a:r>
                      <a:r>
                        <a:rPr lang="en-GB" sz="1400" b="0" i="0" u="none" strike="noStrike" dirty="0" err="1" smtClean="0">
                          <a:solidFill>
                            <a:srgbClr val="000000"/>
                          </a:solidFill>
                          <a:effectLst/>
                          <a:latin typeface="Calibri" panose="020F0502020204030204" pitchFamily="34" charset="0"/>
                        </a:rPr>
                        <a:t>deve</a:t>
                      </a:r>
                      <a:r>
                        <a:rPr lang="hu-HU" sz="1400" b="0" i="0" u="none" strike="noStrike" dirty="0" smtClean="0">
                          <a:solidFill>
                            <a:srgbClr val="000000"/>
                          </a:solidFill>
                          <a:effectLst/>
                          <a:latin typeface="Calibri" panose="020F0502020204030204" pitchFamily="34" charset="0"/>
                        </a:rPr>
                        <a:t>l</a:t>
                      </a:r>
                      <a:r>
                        <a:rPr lang="en-GB" sz="1400" b="0" i="0" u="none" strike="noStrike" dirty="0" err="1" smtClean="0">
                          <a:solidFill>
                            <a:srgbClr val="000000"/>
                          </a:solidFill>
                          <a:effectLst/>
                          <a:latin typeface="Calibri" panose="020F0502020204030204" pitchFamily="34" charset="0"/>
                        </a:rPr>
                        <a:t>opment</a:t>
                      </a:r>
                      <a:r>
                        <a:rPr lang="en-GB" sz="1400" b="0" i="0" u="none" strike="noStrike" dirty="0" smtClean="0">
                          <a:solidFill>
                            <a:srgbClr val="000000"/>
                          </a:solidFill>
                          <a:effectLst/>
                          <a:latin typeface="Calibri" panose="020F0502020204030204" pitchFamily="34" charset="0"/>
                        </a:rPr>
                        <a:t> </a:t>
                      </a:r>
                      <a:r>
                        <a:rPr lang="en-GB" sz="1400" b="0" i="0" u="none" strike="noStrike" dirty="0">
                          <a:solidFill>
                            <a:srgbClr val="000000"/>
                          </a:solidFill>
                          <a:effectLst/>
                          <a:latin typeface="Calibri" panose="020F0502020204030204" pitchFamily="34" charset="0"/>
                        </a:rPr>
                        <a:t>and mentoring for social enterprises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-Networking (civil organizations, social enterprises and corporate professionals)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-Non-refundable financial support to social enterprises (HUF 30 million/EUR 77,000)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745076"/>
                  </a:ext>
                </a:extLst>
              </a:tr>
              <a:tr h="1154682">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err="1">
                          <a:solidFill>
                            <a:srgbClr val="000000"/>
                          </a:solidFill>
                          <a:effectLst/>
                          <a:latin typeface="Calibri" panose="020F0502020204030204" pitchFamily="34" charset="0"/>
                          <a:hlinkClick r:id="rId7"/>
                        </a:rPr>
                        <a:t>UniCredit</a:t>
                      </a:r>
                      <a:r>
                        <a:rPr lang="en-GB" sz="1400" b="0" i="0" u="none" strike="noStrike" dirty="0">
                          <a:solidFill>
                            <a:srgbClr val="000000"/>
                          </a:solidFill>
                          <a:effectLst/>
                          <a:latin typeface="Calibri" panose="020F0502020204030204" pitchFamily="34" charset="0"/>
                          <a:hlinkClick r:id="rId7"/>
                        </a:rPr>
                        <a:t> Bank Hungary</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Social Impact Banking Programme: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a:t>
                      </a:r>
                      <a:r>
                        <a:rPr lang="en-GB" sz="1400" b="0" i="0" u="none" strike="noStrike" dirty="0" smtClean="0">
                          <a:solidFill>
                            <a:srgbClr val="000000"/>
                          </a:solidFill>
                          <a:effectLst/>
                          <a:latin typeface="Calibri" panose="020F0502020204030204" pitchFamily="34" charset="0"/>
                        </a:rPr>
                        <a:t>Microloans </a:t>
                      </a:r>
                      <a:r>
                        <a:rPr lang="en-GB" sz="1400" b="0" i="0" u="none" strike="noStrike" dirty="0">
                          <a:solidFill>
                            <a:srgbClr val="000000"/>
                          </a:solidFill>
                          <a:effectLst/>
                          <a:latin typeface="Calibri" panose="020F0502020204030204" pitchFamily="34" charset="0"/>
                        </a:rPr>
                        <a:t>for micro and small enterprises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-Loans for impact organizations (civil organizations and social enterprises) </a:t>
                      </a:r>
                      <a:r>
                        <a:rPr lang="en-GB" sz="1400" b="0" i="0" u="none" strike="noStrike" dirty="0" smtClean="0">
                          <a:solidFill>
                            <a:srgbClr val="000000"/>
                          </a:solidFill>
                          <a:effectLst/>
                          <a:latin typeface="Calibri" panose="020F0502020204030204" pitchFamily="34" charset="0"/>
                        </a:rPr>
                        <a:t>complemented </a:t>
                      </a:r>
                      <a:r>
                        <a:rPr lang="en-GB" sz="1400" b="0" i="0" u="none" strike="noStrike" dirty="0">
                          <a:solidFill>
                            <a:srgbClr val="000000"/>
                          </a:solidFill>
                          <a:effectLst/>
                          <a:latin typeface="Calibri" panose="020F0502020204030204" pitchFamily="34" charset="0"/>
                        </a:rPr>
                        <a:t>with financial capacity building and skills' development, networking and support for financial transparency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-Financial skills' development and capacity building of children, young </a:t>
                      </a:r>
                      <a:r>
                        <a:rPr lang="en-GB" sz="1400" b="0" i="0" u="none" strike="noStrike" dirty="0" smtClean="0">
                          <a:solidFill>
                            <a:srgbClr val="000000"/>
                          </a:solidFill>
                          <a:effectLst/>
                          <a:latin typeface="Calibri" panose="020F0502020204030204" pitchFamily="34" charset="0"/>
                        </a:rPr>
                        <a:t>adults </a:t>
                      </a:r>
                      <a:r>
                        <a:rPr lang="en-GB" sz="1400" b="0" i="0" u="none" strike="noStrike" dirty="0">
                          <a:solidFill>
                            <a:srgbClr val="000000"/>
                          </a:solidFill>
                          <a:effectLst/>
                          <a:latin typeface="Calibri" panose="020F0502020204030204" pitchFamily="34" charset="0"/>
                        </a:rPr>
                        <a:t>and start-up entrepreneurs </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6447913"/>
                  </a:ext>
                </a:extLst>
              </a:tr>
            </a:tbl>
          </a:graphicData>
        </a:graphic>
      </p:graphicFrame>
      <p:sp>
        <p:nvSpPr>
          <p:cNvPr id="18" name="TextShape 1"/>
          <p:cNvSpPr txBox="1"/>
          <p:nvPr/>
        </p:nvSpPr>
        <p:spPr>
          <a:xfrm>
            <a:off x="177477" y="344104"/>
            <a:ext cx="9143640" cy="407449"/>
          </a:xfrm>
          <a:prstGeom prst="rect">
            <a:avLst/>
          </a:prstGeom>
          <a:noFill/>
          <a:ln>
            <a:noFill/>
          </a:ln>
        </p:spPr>
        <p:txBody>
          <a:bodyPr anchor="ctr">
            <a:normAutofit/>
          </a:bodyPr>
          <a:lstStyle/>
          <a:p>
            <a:pPr>
              <a:lnSpc>
                <a:spcPct val="90000"/>
              </a:lnSpc>
              <a:spcBef>
                <a:spcPts val="1001"/>
              </a:spcBef>
            </a:pPr>
            <a:r>
              <a:rPr lang="hu-HU" b="1" spc="-1" dirty="0" err="1" smtClean="0"/>
              <a:t>Annex</a:t>
            </a:r>
            <a:r>
              <a:rPr lang="hu-HU" b="1" spc="-1" dirty="0" smtClean="0"/>
              <a:t> 1 - </a:t>
            </a:r>
            <a:r>
              <a:rPr lang="sv-SE" b="1" spc="-1" dirty="0" smtClean="0"/>
              <a:t>Hungarian </a:t>
            </a:r>
            <a:r>
              <a:rPr lang="sv-SE" b="1" spc="-1" dirty="0"/>
              <a:t>social innovation ecosystem </a:t>
            </a:r>
            <a:r>
              <a:rPr lang="sv-SE" b="1" spc="-1" dirty="0" smtClean="0"/>
              <a:t>–</a:t>
            </a:r>
            <a:r>
              <a:rPr lang="hu-HU" b="1" spc="-1" dirty="0" smtClean="0"/>
              <a:t> more </a:t>
            </a:r>
            <a:r>
              <a:rPr lang="hu-HU" b="1" spc="-1" dirty="0" err="1" smtClean="0"/>
              <a:t>functions</a:t>
            </a:r>
            <a:endParaRPr lang="sv-SE" b="1" spc="-1" dirty="0"/>
          </a:p>
        </p:txBody>
      </p:sp>
    </p:spTree>
    <p:extLst>
      <p:ext uri="{BB962C8B-B14F-4D97-AF65-F5344CB8AC3E}">
        <p14:creationId xmlns:p14="http://schemas.microsoft.com/office/powerpoint/2010/main" val="115045865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2241021868"/>
              </p:ext>
            </p:extLst>
          </p:nvPr>
        </p:nvGraphicFramePr>
        <p:xfrm>
          <a:off x="344930" y="702344"/>
          <a:ext cx="11417300" cy="5395506"/>
        </p:xfrm>
        <a:graphic>
          <a:graphicData uri="http://schemas.openxmlformats.org/drawingml/2006/table">
            <a:tbl>
              <a:tblPr/>
              <a:tblGrid>
                <a:gridCol w="736599">
                  <a:extLst>
                    <a:ext uri="{9D8B030D-6E8A-4147-A177-3AD203B41FA5}">
                      <a16:colId xmlns:a16="http://schemas.microsoft.com/office/drawing/2014/main" val="4015377664"/>
                    </a:ext>
                  </a:extLst>
                </a:gridCol>
                <a:gridCol w="10287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211143">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906813">
                <a:tc rowSpan="3">
                  <a:txBody>
                    <a:bodyPr/>
                    <a:lstStyle/>
                    <a:p>
                      <a:pPr algn="ctr" fontAlgn="b"/>
                      <a:r>
                        <a:rPr lang="hu-HU" sz="1400" b="0" i="0" u="none" strike="noStrike" dirty="0" err="1" smtClean="0">
                          <a:solidFill>
                            <a:srgbClr val="000000"/>
                          </a:solidFill>
                          <a:effectLst/>
                          <a:latin typeface="Calibri" panose="020F0502020204030204" pitchFamily="34" charset="0"/>
                        </a:rPr>
                        <a:t>Cross-sectoral</a:t>
                      </a:r>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Association of Social Impact Investors</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Promotion of the social impact investment approach in Hungary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-Knowledge-sharing and </a:t>
                      </a:r>
                      <a:r>
                        <a:rPr lang="hu-HU" sz="1400" b="0" i="0" u="none" strike="noStrike" dirty="0" smtClean="0">
                          <a:solidFill>
                            <a:srgbClr val="000000"/>
                          </a:solidFill>
                          <a:effectLst/>
                          <a:latin typeface="Calibri" panose="020F0502020204030204" pitchFamily="34" charset="0"/>
                        </a:rPr>
                        <a:t>p</a:t>
                      </a:r>
                      <a:r>
                        <a:rPr lang="en-GB" sz="1400" b="0" i="0" u="none" strike="noStrike" dirty="0" err="1" smtClean="0">
                          <a:solidFill>
                            <a:srgbClr val="000000"/>
                          </a:solidFill>
                          <a:effectLst/>
                          <a:latin typeface="Calibri" panose="020F0502020204030204" pitchFamily="34" charset="0"/>
                        </a:rPr>
                        <a:t>rofessional</a:t>
                      </a:r>
                      <a:r>
                        <a:rPr lang="en-GB" sz="1400" b="0" i="0" u="none" strike="noStrike" dirty="0" smtClean="0">
                          <a:solidFill>
                            <a:srgbClr val="000000"/>
                          </a:solidFill>
                          <a:effectLst/>
                          <a:latin typeface="Calibri" panose="020F0502020204030204" pitchFamily="34" charset="0"/>
                        </a:rPr>
                        <a:t> </a:t>
                      </a:r>
                      <a:r>
                        <a:rPr lang="en-GB" sz="1400" b="0" i="0" u="none" strike="noStrike" dirty="0">
                          <a:solidFill>
                            <a:srgbClr val="000000"/>
                          </a:solidFill>
                          <a:effectLst/>
                          <a:latin typeface="Calibri" panose="020F0502020204030204" pitchFamily="34" charset="0"/>
                        </a:rPr>
                        <a:t>networking events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-Live knowledge centre to support and develop the social impact investment sector</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-Cooperation with the </a:t>
                      </a:r>
                      <a:r>
                        <a:rPr lang="en-GB" sz="1400" b="0" i="0" u="none" strike="noStrike" dirty="0" smtClean="0">
                          <a:solidFill>
                            <a:srgbClr val="000000"/>
                          </a:solidFill>
                          <a:effectLst/>
                          <a:latin typeface="Calibri" panose="020F0502020204030204" pitchFamily="34" charset="0"/>
                        </a:rPr>
                        <a:t>key</a:t>
                      </a:r>
                      <a:r>
                        <a:rPr lang="hu-HU" sz="1400" b="0" i="0" u="none" strike="noStrike" baseline="0" dirty="0" smtClean="0">
                          <a:solidFill>
                            <a:srgbClr val="000000"/>
                          </a:solidFill>
                          <a:effectLst/>
                          <a:latin typeface="Calibri" panose="020F0502020204030204" pitchFamily="34" charset="0"/>
                        </a:rPr>
                        <a:t> </a:t>
                      </a:r>
                      <a:r>
                        <a:rPr lang="en-GB" sz="1400" b="0" i="0" u="none" strike="noStrike" dirty="0" smtClean="0">
                          <a:solidFill>
                            <a:srgbClr val="000000"/>
                          </a:solidFill>
                          <a:effectLst/>
                          <a:latin typeface="Calibri" panose="020F0502020204030204" pitchFamily="34" charset="0"/>
                        </a:rPr>
                        <a:t>players </a:t>
                      </a:r>
                      <a:r>
                        <a:rPr lang="en-GB" sz="1400" b="0" i="0" u="none" strike="noStrike" dirty="0">
                          <a:solidFill>
                            <a:srgbClr val="000000"/>
                          </a:solidFill>
                          <a:effectLst/>
                          <a:latin typeface="Calibri" panose="020F0502020204030204" pitchFamily="34" charset="0"/>
                        </a:rPr>
                        <a:t>of the Hungarian and international impact ecosystem</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2149718"/>
                  </a:ext>
                </a:extLst>
              </a:tr>
              <a:tr h="1111577">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6"/>
                        </a:rPr>
                        <a:t>Hungarian National Association of Local Authorities</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Advocacy organisation of local governments in Hungary: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-Capacity building of mayors and officials of local governments (Mayors' Academy)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-Best Practices at Local Governments Programme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-International partnerships and projects to integrate Hungarian municipalities into international networks and to support the adaptation of best practices and social innovations of European local </a:t>
                      </a:r>
                      <a:r>
                        <a:rPr lang="en-GB" sz="1400" b="0" i="0" u="none" strike="noStrike" dirty="0" smtClean="0">
                          <a:solidFill>
                            <a:srgbClr val="000000"/>
                          </a:solidFill>
                          <a:effectLst/>
                          <a:latin typeface="Calibri" panose="020F0502020204030204" pitchFamily="34" charset="0"/>
                        </a:rPr>
                        <a:t>governments </a:t>
                      </a:r>
                      <a:r>
                        <a:rPr lang="en-GB" sz="1400" b="0" i="0" u="none" strike="noStrike" dirty="0">
                          <a:solidFill>
                            <a:srgbClr val="000000"/>
                          </a:solidFill>
                          <a:effectLst/>
                          <a:latin typeface="Calibri" panose="020F0502020204030204" pitchFamily="34" charset="0"/>
                        </a:rPr>
                        <a:t>in Hungary</a:t>
                      </a:r>
                      <a:r>
                        <a:rPr lang="en-GB" sz="1400" b="0" i="0" u="none" strike="noStrike" dirty="0" smtClean="0">
                          <a:solidFill>
                            <a:srgbClr val="000000"/>
                          </a:solidFill>
                          <a:effectLst/>
                          <a:latin typeface="Calibri" panose="020F0502020204030204" pitchFamily="34" charset="0"/>
                        </a:rPr>
                        <a:t>.</a:t>
                      </a:r>
                      <a:endParaRPr lang="en-GB" sz="14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745076"/>
                  </a:ext>
                </a:extLst>
              </a:tr>
              <a:tr h="2954454">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7"/>
                        </a:rPr>
                        <a:t>Hungarian </a:t>
                      </a:r>
                      <a:r>
                        <a:rPr lang="en-GB" sz="1400" b="0" i="0" u="none" strike="noStrike" dirty="0" smtClean="0">
                          <a:solidFill>
                            <a:srgbClr val="000000"/>
                          </a:solidFill>
                          <a:effectLst/>
                          <a:latin typeface="Calibri" panose="020F0502020204030204" pitchFamily="34" charset="0"/>
                          <a:hlinkClick r:id="rId7"/>
                        </a:rPr>
                        <a:t>Charity </a:t>
                      </a:r>
                      <a:r>
                        <a:rPr lang="en-GB" sz="1400" b="0" i="0" u="none" strike="noStrike" dirty="0">
                          <a:solidFill>
                            <a:srgbClr val="000000"/>
                          </a:solidFill>
                          <a:effectLst/>
                          <a:latin typeface="Calibri" panose="020F0502020204030204" pitchFamily="34" charset="0"/>
                          <a:hlinkClick r:id="rId7"/>
                        </a:rPr>
                        <a:t>Service of the Order of Malta</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Implementation of various social </a:t>
                      </a:r>
                      <a:r>
                        <a:rPr lang="en-GB" sz="1400" b="0" i="0" u="none" strike="noStrike" dirty="0" smtClean="0">
                          <a:solidFill>
                            <a:srgbClr val="000000"/>
                          </a:solidFill>
                          <a:effectLst/>
                          <a:latin typeface="Calibri" panose="020F0502020204030204" pitchFamily="34" charset="0"/>
                        </a:rPr>
                        <a:t>development </a:t>
                      </a:r>
                      <a:r>
                        <a:rPr lang="en-GB" sz="1400" b="0" i="0" u="none" strike="noStrike" dirty="0">
                          <a:solidFill>
                            <a:srgbClr val="000000"/>
                          </a:solidFill>
                          <a:effectLst/>
                          <a:latin typeface="Calibri" panose="020F0502020204030204" pitchFamily="34" charset="0"/>
                        </a:rPr>
                        <a:t>and social innovation programs for the integration of the most disadvantaged and vulnerable communities in Hungary:</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-Presence Programme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-Inclusive playgrounds</a:t>
                      </a:r>
                      <a:br>
                        <a:rPr lang="en-GB" sz="1400" b="0" i="0" u="none" strike="noStrike" dirty="0">
                          <a:solidFill>
                            <a:srgbClr val="000000"/>
                          </a:solidFill>
                          <a:effectLst/>
                          <a:latin typeface="Calibri" panose="020F0502020204030204" pitchFamily="34" charset="0"/>
                        </a:rPr>
                      </a:br>
                      <a:r>
                        <a:rPr lang="en-GB" sz="1400" b="0" i="0" u="none" strike="noStrike" dirty="0" smtClean="0">
                          <a:solidFill>
                            <a:srgbClr val="000000"/>
                          </a:solidFill>
                          <a:effectLst/>
                          <a:latin typeface="Calibri" panose="020F0502020204030204" pitchFamily="34" charset="0"/>
                        </a:rPr>
                        <a:t>-Sports </a:t>
                      </a:r>
                      <a:r>
                        <a:rPr lang="en-GB" sz="1400" b="0" i="0" u="none" strike="noStrike" dirty="0">
                          <a:solidFill>
                            <a:srgbClr val="000000"/>
                          </a:solidFill>
                          <a:effectLst/>
                          <a:latin typeface="Calibri" panose="020F0502020204030204" pitchFamily="34" charset="0"/>
                        </a:rPr>
                        <a:t>programmes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-Symphony Programme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-Housing development programmes</a:t>
                      </a:r>
                      <a:br>
                        <a:rPr lang="en-GB" sz="1400" b="0" i="0" u="none" strike="noStrike" dirty="0">
                          <a:solidFill>
                            <a:srgbClr val="000000"/>
                          </a:solidFill>
                          <a:effectLst/>
                          <a:latin typeface="Calibri" panose="020F0502020204030204" pitchFamily="34" charset="0"/>
                        </a:rPr>
                      </a:br>
                      <a:r>
                        <a:rPr lang="en-GB" sz="1400" b="0" i="0" u="none" strike="noStrike" dirty="0" smtClean="0">
                          <a:solidFill>
                            <a:srgbClr val="000000"/>
                          </a:solidFill>
                          <a:effectLst/>
                          <a:latin typeface="Calibri" panose="020F0502020204030204" pitchFamily="34" charset="0"/>
                        </a:rPr>
                        <a:t>-</a:t>
                      </a:r>
                      <a:r>
                        <a:rPr lang="hu-HU" sz="1400" b="0" i="0" u="none" strike="noStrike" dirty="0" err="1" smtClean="0">
                          <a:solidFill>
                            <a:srgbClr val="000000"/>
                          </a:solidFill>
                          <a:effectLst/>
                          <a:latin typeface="Calibri" panose="020F0502020204030204" pitchFamily="34" charset="0"/>
                        </a:rPr>
                        <a:t>Small</a:t>
                      </a:r>
                      <a:r>
                        <a:rPr lang="en-GB" sz="1400" b="0" i="0" u="none" strike="noStrike" dirty="0" smtClean="0">
                          <a:solidFill>
                            <a:srgbClr val="000000"/>
                          </a:solidFill>
                          <a:effectLst/>
                          <a:latin typeface="Calibri" panose="020F0502020204030204" pitchFamily="34" charset="0"/>
                        </a:rPr>
                        <a:t> </a:t>
                      </a:r>
                      <a:r>
                        <a:rPr lang="en-GB" sz="1400" b="0" i="0" u="none" strike="noStrike" dirty="0">
                          <a:solidFill>
                            <a:srgbClr val="000000"/>
                          </a:solidFill>
                          <a:effectLst/>
                          <a:latin typeface="Calibri" panose="020F0502020204030204" pitchFamily="34" charset="0"/>
                        </a:rPr>
                        <a:t>Gardens Programme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-Social Power Plant and Energy Programme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-Debt management program</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-Mobile services (vision screening bus, mobile playgrounds)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Professional coordination and implementation of the "Emerging Settlements" Programme based on the experiences of the separate programmes of the Hungarian Charity Service of the Order of Malta. Diagnosis-based complex development of the 300 most disadvantaged settlements in </a:t>
                      </a:r>
                      <a:r>
                        <a:rPr lang="en-GB" sz="1400" b="0" i="0" u="none" strike="noStrike" dirty="0" smtClean="0">
                          <a:solidFill>
                            <a:srgbClr val="000000"/>
                          </a:solidFill>
                          <a:effectLst/>
                          <a:latin typeface="Calibri" panose="020F0502020204030204" pitchFamily="34" charset="0"/>
                        </a:rPr>
                        <a:t>Hungary</a:t>
                      </a:r>
                      <a:r>
                        <a:rPr lang="en-GB" sz="1400" b="0" i="0" u="none" strike="noStrike" dirty="0">
                          <a:solidFill>
                            <a:srgbClr val="000000"/>
                          </a:solidFill>
                          <a:effectLst/>
                          <a:latin typeface="Calibri" panose="020F0502020204030204" pitchFamily="34" charset="0"/>
                        </a:rPr>
                        <a:t>.</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6447913"/>
                  </a:ext>
                </a:extLst>
              </a:tr>
            </a:tbl>
          </a:graphicData>
        </a:graphic>
      </p:graphicFrame>
      <p:sp>
        <p:nvSpPr>
          <p:cNvPr id="18" name="TextShape 1"/>
          <p:cNvSpPr txBox="1"/>
          <p:nvPr/>
        </p:nvSpPr>
        <p:spPr>
          <a:xfrm>
            <a:off x="190177" y="263015"/>
            <a:ext cx="9143640" cy="407449"/>
          </a:xfrm>
          <a:prstGeom prst="rect">
            <a:avLst/>
          </a:prstGeom>
          <a:noFill/>
          <a:ln>
            <a:noFill/>
          </a:ln>
        </p:spPr>
        <p:txBody>
          <a:bodyPr anchor="ctr">
            <a:normAutofit/>
          </a:bodyPr>
          <a:lstStyle/>
          <a:p>
            <a:pPr>
              <a:lnSpc>
                <a:spcPct val="90000"/>
              </a:lnSpc>
              <a:spcBef>
                <a:spcPts val="1001"/>
              </a:spcBef>
            </a:pPr>
            <a:r>
              <a:rPr lang="hu-HU" b="1" spc="-1" dirty="0" err="1" smtClean="0"/>
              <a:t>Annex</a:t>
            </a:r>
            <a:r>
              <a:rPr lang="hu-HU" b="1" spc="-1" dirty="0" smtClean="0"/>
              <a:t> 1 - </a:t>
            </a:r>
            <a:r>
              <a:rPr lang="sv-SE" b="1" spc="-1" dirty="0" smtClean="0"/>
              <a:t>Hungarian </a:t>
            </a:r>
            <a:r>
              <a:rPr lang="sv-SE" b="1" spc="-1" dirty="0"/>
              <a:t>social innovation ecosystem </a:t>
            </a:r>
            <a:r>
              <a:rPr lang="sv-SE" b="1" spc="-1" dirty="0" smtClean="0"/>
              <a:t>–</a:t>
            </a:r>
            <a:r>
              <a:rPr lang="hu-HU" b="1" spc="-1" dirty="0" smtClean="0"/>
              <a:t> more </a:t>
            </a:r>
            <a:r>
              <a:rPr lang="hu-HU" b="1" spc="-1" dirty="0" err="1" smtClean="0"/>
              <a:t>functions</a:t>
            </a:r>
            <a:endParaRPr lang="sv-SE" b="1" spc="-1" dirty="0"/>
          </a:p>
        </p:txBody>
      </p:sp>
    </p:spTree>
    <p:extLst>
      <p:ext uri="{BB962C8B-B14F-4D97-AF65-F5344CB8AC3E}">
        <p14:creationId xmlns:p14="http://schemas.microsoft.com/office/powerpoint/2010/main" val="49167073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5440"/>
            <a:ext cx="9143640" cy="35824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228588693"/>
              </p:ext>
            </p:extLst>
          </p:nvPr>
        </p:nvGraphicFramePr>
        <p:xfrm>
          <a:off x="344930" y="813631"/>
          <a:ext cx="11417300" cy="2743746"/>
        </p:xfrm>
        <a:graphic>
          <a:graphicData uri="http://schemas.openxmlformats.org/drawingml/2006/table">
            <a:tbl>
              <a:tblPr/>
              <a:tblGrid>
                <a:gridCol w="736599">
                  <a:extLst>
                    <a:ext uri="{9D8B030D-6E8A-4147-A177-3AD203B41FA5}">
                      <a16:colId xmlns:a16="http://schemas.microsoft.com/office/drawing/2014/main" val="4015377664"/>
                    </a:ext>
                  </a:extLst>
                </a:gridCol>
                <a:gridCol w="1028700">
                  <a:extLst>
                    <a:ext uri="{9D8B030D-6E8A-4147-A177-3AD203B41FA5}">
                      <a16:colId xmlns:a16="http://schemas.microsoft.com/office/drawing/2014/main" val="2183371943"/>
                    </a:ext>
                  </a:extLst>
                </a:gridCol>
                <a:gridCol w="9652001">
                  <a:extLst>
                    <a:ext uri="{9D8B030D-6E8A-4147-A177-3AD203B41FA5}">
                      <a16:colId xmlns:a16="http://schemas.microsoft.com/office/drawing/2014/main" val="645101068"/>
                    </a:ext>
                  </a:extLst>
                </a:gridCol>
              </a:tblGrid>
              <a:tr h="199640">
                <a:tc>
                  <a:txBody>
                    <a:bodyPr/>
                    <a:lstStyle/>
                    <a:p>
                      <a:pPr algn="ctr" fontAlgn="b"/>
                      <a:r>
                        <a:rPr lang="en-GB" sz="1400" b="1" i="0" u="none" strike="noStrike" dirty="0">
                          <a:solidFill>
                            <a:srgbClr val="000000"/>
                          </a:solidFill>
                          <a:effectLst/>
                          <a:latin typeface="Calibri" panose="020F0502020204030204" pitchFamily="34" charset="0"/>
                        </a:rPr>
                        <a:t>Sector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Stakeholder</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400" b="1" i="0" u="none" strike="noStrike" dirty="0">
                          <a:solidFill>
                            <a:srgbClr val="000000"/>
                          </a:solidFill>
                          <a:effectLst/>
                          <a:latin typeface="Calibri" panose="020F0502020204030204" pitchFamily="34" charset="0"/>
                        </a:rPr>
                        <a:t>Roles</a:t>
                      </a: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553432"/>
                  </a:ext>
                </a:extLst>
              </a:tr>
              <a:tr h="812541">
                <a:tc rowSpan="2">
                  <a:txBody>
                    <a:bodyPr/>
                    <a:lstStyle/>
                    <a:p>
                      <a:pPr algn="ctr" fontAlgn="b"/>
                      <a:r>
                        <a:rPr lang="hu-HU" sz="1400" b="0" i="0" u="none" strike="noStrike" dirty="0" err="1" smtClean="0">
                          <a:solidFill>
                            <a:srgbClr val="000000"/>
                          </a:solidFill>
                          <a:effectLst/>
                          <a:latin typeface="Calibri" panose="020F0502020204030204" pitchFamily="34" charset="0"/>
                        </a:rPr>
                        <a:t>Cross-sectoral</a:t>
                      </a:r>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5"/>
                        </a:rPr>
                        <a:t>Territorial Innovation Platforms</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The platforms facilitate</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-information flow</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-knowledge transfer</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-collaboration and</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-national and international networking</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between local stakeholders such as policy-makers, higher education and research institutions, businesses and professional organisations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2149718"/>
                  </a:ext>
                </a:extLst>
              </a:tr>
              <a:tr h="865881">
                <a:tc vMerge="1">
                  <a:txBody>
                    <a:bodyPr/>
                    <a:lstStyle/>
                    <a:p>
                      <a:pPr algn="ctr" fontAlgn="b"/>
                      <a:endParaRPr lang="en-GB" sz="1400" b="0" i="0" u="none" strike="noStrike" dirty="0">
                        <a:solidFill>
                          <a:srgbClr val="000000"/>
                        </a:solidFill>
                        <a:effectLst/>
                        <a:latin typeface="Calibri" panose="020F0502020204030204" pitchFamily="34" charset="0"/>
                      </a:endParaRPr>
                    </a:p>
                  </a:txBody>
                  <a:tcPr marL="546" marR="546" marT="5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panose="020F0502020204030204" pitchFamily="34" charset="0"/>
                          <a:hlinkClick r:id="rId6"/>
                        </a:rPr>
                        <a:t>Coalition of Social Enterprises</a:t>
                      </a:r>
                      <a:endParaRPr lang="en-GB" sz="14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400" b="0" i="0" u="none" strike="noStrike" dirty="0">
                          <a:solidFill>
                            <a:srgbClr val="000000"/>
                          </a:solidFill>
                          <a:effectLst/>
                          <a:latin typeface="Calibri" panose="020F0502020204030204" pitchFamily="34" charset="0"/>
                        </a:rPr>
                        <a:t>Representation and advocacy of the social enterprise sector in Hungary in order to:</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-create </a:t>
                      </a:r>
                      <a:r>
                        <a:rPr lang="hu-HU" sz="1400" b="0" i="0" u="none" strike="noStrike" dirty="0" smtClean="0">
                          <a:solidFill>
                            <a:srgbClr val="000000"/>
                          </a:solidFill>
                          <a:effectLst/>
                          <a:latin typeface="Calibri" panose="020F0502020204030204" pitchFamily="34" charset="0"/>
                        </a:rPr>
                        <a:t>a </a:t>
                      </a:r>
                      <a:r>
                        <a:rPr lang="en-GB" sz="1400" b="0" i="0" u="none" strike="noStrike" dirty="0" smtClean="0">
                          <a:solidFill>
                            <a:srgbClr val="000000"/>
                          </a:solidFill>
                          <a:effectLst/>
                          <a:latin typeface="Calibri" panose="020F0502020204030204" pitchFamily="34" charset="0"/>
                        </a:rPr>
                        <a:t>conducive environment </a:t>
                      </a:r>
                      <a:r>
                        <a:rPr lang="en-GB" sz="1400" b="0" i="0" u="none" strike="noStrike" dirty="0">
                          <a:solidFill>
                            <a:srgbClr val="000000"/>
                          </a:solidFill>
                          <a:effectLst/>
                          <a:latin typeface="Calibri" panose="020F0502020204030204" pitchFamily="34" charset="0"/>
                        </a:rPr>
                        <a:t>for the creation, financing and growth of social enterprises,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-develop, adopt and implement a comprehensive strategy for the </a:t>
                      </a:r>
                      <a:r>
                        <a:rPr lang="en-GB" sz="1400" b="0" i="0" u="none" strike="noStrike" dirty="0" smtClean="0">
                          <a:solidFill>
                            <a:srgbClr val="000000"/>
                          </a:solidFill>
                          <a:effectLst/>
                          <a:latin typeface="Calibri" panose="020F0502020204030204" pitchFamily="34" charset="0"/>
                        </a:rPr>
                        <a:t>s</a:t>
                      </a:r>
                      <a:r>
                        <a:rPr lang="hu-HU" sz="1400" b="0" i="0" u="none" strike="noStrike" dirty="0" smtClean="0">
                          <a:solidFill>
                            <a:srgbClr val="000000"/>
                          </a:solidFill>
                          <a:effectLst/>
                          <a:latin typeface="Calibri" panose="020F0502020204030204" pitchFamily="34" charset="0"/>
                        </a:rPr>
                        <a:t>t</a:t>
                      </a:r>
                      <a:r>
                        <a:rPr lang="en-GB" sz="1400" b="0" i="0" u="none" strike="noStrike" dirty="0" smtClean="0">
                          <a:solidFill>
                            <a:srgbClr val="000000"/>
                          </a:solidFill>
                          <a:effectLst/>
                          <a:latin typeface="Calibri" panose="020F0502020204030204" pitchFamily="34" charset="0"/>
                        </a:rPr>
                        <a:t>able </a:t>
                      </a:r>
                      <a:r>
                        <a:rPr lang="en-GB" sz="1400" b="0" i="0" u="none" strike="noStrike" dirty="0">
                          <a:solidFill>
                            <a:srgbClr val="000000"/>
                          </a:solidFill>
                          <a:effectLst/>
                          <a:latin typeface="Calibri" panose="020F0502020204030204" pitchFamily="34" charset="0"/>
                        </a:rPr>
                        <a:t>operation of social enterprises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-strengthening the awareness to and recognition of social enterprises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745076"/>
                  </a:ext>
                </a:extLst>
              </a:tr>
            </a:tbl>
          </a:graphicData>
        </a:graphic>
      </p:graphicFrame>
      <p:sp>
        <p:nvSpPr>
          <p:cNvPr id="18" name="TextShape 1"/>
          <p:cNvSpPr txBox="1"/>
          <p:nvPr/>
        </p:nvSpPr>
        <p:spPr>
          <a:xfrm>
            <a:off x="190177" y="338351"/>
            <a:ext cx="9143640" cy="407449"/>
          </a:xfrm>
          <a:prstGeom prst="rect">
            <a:avLst/>
          </a:prstGeom>
          <a:noFill/>
          <a:ln>
            <a:noFill/>
          </a:ln>
        </p:spPr>
        <p:txBody>
          <a:bodyPr anchor="ctr">
            <a:normAutofit/>
          </a:bodyPr>
          <a:lstStyle/>
          <a:p>
            <a:pPr>
              <a:lnSpc>
                <a:spcPct val="90000"/>
              </a:lnSpc>
              <a:spcBef>
                <a:spcPts val="1001"/>
              </a:spcBef>
            </a:pPr>
            <a:r>
              <a:rPr lang="hu-HU" b="1" spc="-1" dirty="0" err="1" smtClean="0"/>
              <a:t>Annex</a:t>
            </a:r>
            <a:r>
              <a:rPr lang="hu-HU" b="1" spc="-1" dirty="0" smtClean="0"/>
              <a:t> 1 - </a:t>
            </a:r>
            <a:r>
              <a:rPr lang="sv-SE" b="1" spc="-1" dirty="0" smtClean="0"/>
              <a:t>Hungarian </a:t>
            </a:r>
            <a:r>
              <a:rPr lang="sv-SE" b="1" spc="-1" dirty="0"/>
              <a:t>social innovation ecosystem </a:t>
            </a:r>
            <a:r>
              <a:rPr lang="sv-SE" b="1" spc="-1" dirty="0" smtClean="0"/>
              <a:t>–</a:t>
            </a:r>
            <a:r>
              <a:rPr lang="hu-HU" b="1" spc="-1" dirty="0" smtClean="0"/>
              <a:t> more </a:t>
            </a:r>
            <a:r>
              <a:rPr lang="hu-HU" b="1" spc="-1" dirty="0" err="1" smtClean="0"/>
              <a:t>functions</a:t>
            </a:r>
            <a:endParaRPr lang="sv-SE" b="1" spc="-1" dirty="0"/>
          </a:p>
        </p:txBody>
      </p:sp>
    </p:spTree>
    <p:extLst>
      <p:ext uri="{BB962C8B-B14F-4D97-AF65-F5344CB8AC3E}">
        <p14:creationId xmlns:p14="http://schemas.microsoft.com/office/powerpoint/2010/main" val="247671234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Shape 1"/>
          <p:cNvSpPr txBox="1"/>
          <p:nvPr/>
        </p:nvSpPr>
        <p:spPr>
          <a:xfrm>
            <a:off x="586980" y="661770"/>
            <a:ext cx="9143640" cy="585360"/>
          </a:xfrm>
          <a:prstGeom prst="rect">
            <a:avLst/>
          </a:prstGeom>
          <a:noFill/>
          <a:ln>
            <a:noFill/>
          </a:ln>
        </p:spPr>
        <p:txBody>
          <a:bodyPr anchor="ctr">
            <a:normAutofit/>
          </a:bodyPr>
          <a:lstStyle/>
          <a:p>
            <a:pPr>
              <a:lnSpc>
                <a:spcPct val="90000"/>
              </a:lnSpc>
              <a:spcBef>
                <a:spcPts val="1001"/>
              </a:spcBef>
            </a:pPr>
            <a:r>
              <a:rPr lang="hu-HU" sz="2000" b="1" spc="-1" dirty="0" err="1" smtClean="0"/>
              <a:t>Annex</a:t>
            </a:r>
            <a:r>
              <a:rPr lang="hu-HU" sz="2000" b="1" spc="-1" dirty="0" smtClean="0"/>
              <a:t> 2. - </a:t>
            </a:r>
            <a:r>
              <a:rPr lang="hu-HU" sz="2000" b="1" spc="-1" dirty="0" err="1" smtClean="0"/>
              <a:t>Social</a:t>
            </a:r>
            <a:r>
              <a:rPr lang="hu-HU" sz="2000" b="1" spc="-1" dirty="0" smtClean="0"/>
              <a:t> </a:t>
            </a:r>
            <a:r>
              <a:rPr lang="hu-HU" sz="2000" b="1" spc="-1" dirty="0" err="1"/>
              <a:t>innovation</a:t>
            </a:r>
            <a:r>
              <a:rPr lang="hu-HU" sz="2000" b="1" spc="-1" dirty="0"/>
              <a:t> </a:t>
            </a:r>
            <a:r>
              <a:rPr lang="hu-HU" sz="2000" b="1" spc="-1" dirty="0" err="1" smtClean="0"/>
              <a:t>focus</a:t>
            </a:r>
            <a:r>
              <a:rPr lang="hu-HU" sz="2000" b="1" spc="-1" dirty="0" smtClean="0"/>
              <a:t> </a:t>
            </a:r>
            <a:r>
              <a:rPr lang="hu-HU" sz="2000" b="1" spc="-1" dirty="0" err="1" smtClean="0"/>
              <a:t>areas</a:t>
            </a:r>
            <a:r>
              <a:rPr lang="hu-HU" sz="2000" b="1" spc="-1" dirty="0" smtClean="0"/>
              <a:t> in Hungary</a:t>
            </a:r>
            <a:endParaRPr lang="hu-HU" sz="2000" b="1" spc="-1" dirty="0"/>
          </a:p>
        </p:txBody>
      </p:sp>
      <p:sp>
        <p:nvSpPr>
          <p:cNvPr id="52" name="TextShape 2"/>
          <p:cNvSpPr txBox="1"/>
          <p:nvPr/>
        </p:nvSpPr>
        <p:spPr>
          <a:xfrm>
            <a:off x="508000" y="4351583"/>
            <a:ext cx="10159520" cy="2026225"/>
          </a:xfrm>
          <a:prstGeom prst="rect">
            <a:avLst/>
          </a:prstGeom>
          <a:noFill/>
          <a:ln>
            <a:noFill/>
          </a:ln>
        </p:spPr>
        <p:txBody>
          <a:bodyPr/>
          <a:lstStyle/>
          <a:p>
            <a:r>
              <a:rPr lang="en-US" b="1" spc="-1" dirty="0">
                <a:latin typeface="Calibri" panose="020F0502020204030204" pitchFamily="34" charset="0"/>
                <a:cs typeface="Calibri" panose="020F0502020204030204" pitchFamily="34" charset="0"/>
              </a:rPr>
              <a:t>Importance/value of SI: </a:t>
            </a:r>
            <a:r>
              <a:rPr lang="en-US" spc="-1" dirty="0">
                <a:latin typeface="Calibri" panose="020F0502020204030204" pitchFamily="34" charset="0"/>
                <a:cs typeface="Calibri" panose="020F0502020204030204" pitchFamily="34" charset="0"/>
              </a:rPr>
              <a:t>biggest challenges </a:t>
            </a:r>
            <a:r>
              <a:rPr lang="hu-HU" spc="-1" dirty="0" smtClean="0">
                <a:latin typeface="Calibri" panose="020F0502020204030204" pitchFamily="34" charset="0"/>
                <a:cs typeface="Calibri" panose="020F0502020204030204" pitchFamily="34" charset="0"/>
              </a:rPr>
              <a:t>of </a:t>
            </a:r>
            <a:r>
              <a:rPr lang="hu-HU" spc="-1" dirty="0" err="1" smtClean="0">
                <a:latin typeface="Calibri" panose="020F0502020204030204" pitchFamily="34" charset="0"/>
                <a:cs typeface="Calibri" panose="020F0502020204030204" pitchFamily="34" charset="0"/>
              </a:rPr>
              <a:t>the</a:t>
            </a:r>
            <a:r>
              <a:rPr lang="hu-HU" spc="-1" dirty="0" smtClean="0">
                <a:latin typeface="Calibri" panose="020F0502020204030204" pitchFamily="34" charset="0"/>
                <a:cs typeface="Calibri" panose="020F0502020204030204" pitchFamily="34" charset="0"/>
              </a:rPr>
              <a:t> </a:t>
            </a:r>
            <a:r>
              <a:rPr lang="hu-HU" spc="-1" dirty="0" err="1" smtClean="0">
                <a:latin typeface="Calibri" panose="020F0502020204030204" pitchFamily="34" charset="0"/>
                <a:cs typeface="Calibri" panose="020F0502020204030204" pitchFamily="34" charset="0"/>
              </a:rPr>
              <a:t>Hungarian</a:t>
            </a:r>
            <a:r>
              <a:rPr lang="hu-HU" spc="-1" dirty="0" smtClean="0">
                <a:latin typeface="Calibri" panose="020F0502020204030204" pitchFamily="34" charset="0"/>
                <a:cs typeface="Calibri" panose="020F0502020204030204" pitchFamily="34" charset="0"/>
              </a:rPr>
              <a:t> </a:t>
            </a:r>
            <a:r>
              <a:rPr lang="hu-HU" spc="-1" dirty="0" err="1" smtClean="0">
                <a:latin typeface="Calibri" panose="020F0502020204030204" pitchFamily="34" charset="0"/>
                <a:cs typeface="Calibri" panose="020F0502020204030204" pitchFamily="34" charset="0"/>
              </a:rPr>
              <a:t>society</a:t>
            </a:r>
            <a:r>
              <a:rPr lang="hu-HU" spc="-1" dirty="0" smtClean="0">
                <a:latin typeface="Calibri" panose="020F0502020204030204" pitchFamily="34" charset="0"/>
                <a:cs typeface="Calibri" panose="020F0502020204030204" pitchFamily="34" charset="0"/>
              </a:rPr>
              <a:t> </a:t>
            </a:r>
            <a:r>
              <a:rPr lang="en-US" spc="-1" dirty="0" smtClean="0">
                <a:latin typeface="Calibri" panose="020F0502020204030204" pitchFamily="34" charset="0"/>
                <a:cs typeface="Calibri" panose="020F0502020204030204" pitchFamily="34" charset="0"/>
              </a:rPr>
              <a:t>are </a:t>
            </a:r>
            <a:r>
              <a:rPr lang="en-US" spc="-1" dirty="0">
                <a:latin typeface="Calibri" panose="020F0502020204030204" pitchFamily="34" charset="0"/>
                <a:cs typeface="Calibri" panose="020F0502020204030204" pitchFamily="34" charset="0"/>
              </a:rPr>
              <a:t>in the areas of </a:t>
            </a:r>
            <a:r>
              <a:rPr lang="en-US" b="1" spc="-1" dirty="0">
                <a:latin typeface="Calibri" panose="020F0502020204030204" pitchFamily="34" charset="0"/>
                <a:cs typeface="Calibri" panose="020F0502020204030204" pitchFamily="34" charset="0"/>
              </a:rPr>
              <a:t>education, health, the social welfare system, and employment policy </a:t>
            </a:r>
            <a:r>
              <a:rPr lang="en-US" spc="-1" dirty="0">
                <a:latin typeface="Calibri" panose="020F0502020204030204" pitchFamily="34" charset="0"/>
                <a:cs typeface="Calibri" panose="020F0502020204030204" pitchFamily="34" charset="0"/>
              </a:rPr>
              <a:t>- SI </a:t>
            </a:r>
            <a:r>
              <a:rPr lang="en-US" spc="-1" dirty="0" smtClean="0">
                <a:latin typeface="Calibri" panose="020F0502020204030204" pitchFamily="34" charset="0"/>
                <a:cs typeface="Calibri" panose="020F0502020204030204" pitchFamily="34" charset="0"/>
              </a:rPr>
              <a:t>increase</a:t>
            </a:r>
            <a:r>
              <a:rPr lang="hu-HU" spc="-1" dirty="0" smtClean="0">
                <a:latin typeface="Calibri" panose="020F0502020204030204" pitchFamily="34" charset="0"/>
                <a:cs typeface="Calibri" panose="020F0502020204030204" pitchFamily="34" charset="0"/>
              </a:rPr>
              <a:t>s</a:t>
            </a:r>
            <a:r>
              <a:rPr lang="en-US" spc="-1" dirty="0" smtClean="0">
                <a:latin typeface="Calibri" panose="020F0502020204030204" pitchFamily="34" charset="0"/>
                <a:cs typeface="Calibri" panose="020F0502020204030204" pitchFamily="34" charset="0"/>
              </a:rPr>
              <a:t> </a:t>
            </a:r>
            <a:r>
              <a:rPr lang="en-US" spc="-1" dirty="0">
                <a:latin typeface="Calibri" panose="020F0502020204030204" pitchFamily="34" charset="0"/>
                <a:cs typeface="Calibri" panose="020F0502020204030204" pitchFamily="34" charset="0"/>
              </a:rPr>
              <a:t>and </a:t>
            </a:r>
            <a:r>
              <a:rPr lang="en-US" spc="-1" dirty="0" smtClean="0">
                <a:latin typeface="Calibri" panose="020F0502020204030204" pitchFamily="34" charset="0"/>
                <a:cs typeface="Calibri" panose="020F0502020204030204" pitchFamily="34" charset="0"/>
              </a:rPr>
              <a:t>improve</a:t>
            </a:r>
            <a:r>
              <a:rPr lang="hu-HU" spc="-1" dirty="0" smtClean="0">
                <a:latin typeface="Calibri" panose="020F0502020204030204" pitchFamily="34" charset="0"/>
                <a:cs typeface="Calibri" panose="020F0502020204030204" pitchFamily="34" charset="0"/>
              </a:rPr>
              <a:t>s</a:t>
            </a:r>
            <a:r>
              <a:rPr lang="en-US" spc="-1" dirty="0" smtClean="0">
                <a:latin typeface="Calibri" panose="020F0502020204030204" pitchFamily="34" charset="0"/>
                <a:cs typeface="Calibri" panose="020F0502020204030204" pitchFamily="34" charset="0"/>
              </a:rPr>
              <a:t> </a:t>
            </a:r>
            <a:r>
              <a:rPr lang="en-US" spc="-1" dirty="0">
                <a:latin typeface="Calibri" panose="020F0502020204030204" pitchFamily="34" charset="0"/>
                <a:cs typeface="Calibri" panose="020F0502020204030204" pitchFamily="34" charset="0"/>
              </a:rPr>
              <a:t>the </a:t>
            </a:r>
            <a:r>
              <a:rPr lang="en-US" b="1" spc="-1" dirty="0">
                <a:latin typeface="Calibri" panose="020F0502020204030204" pitchFamily="34" charset="0"/>
                <a:cs typeface="Calibri" panose="020F0502020204030204" pitchFamily="34" charset="0"/>
              </a:rPr>
              <a:t>quality and efficiency of public services </a:t>
            </a:r>
            <a:r>
              <a:rPr lang="hu-HU" spc="-1" dirty="0" err="1" smtClean="0">
                <a:latin typeface="Calibri" panose="020F0502020204030204" pitchFamily="34" charset="0"/>
                <a:cs typeface="Calibri" panose="020F0502020204030204" pitchFamily="34" charset="0"/>
              </a:rPr>
              <a:t>on</a:t>
            </a:r>
            <a:r>
              <a:rPr lang="hu-HU" spc="-1" dirty="0" smtClean="0">
                <a:latin typeface="Calibri" panose="020F0502020204030204" pitchFamily="34" charset="0"/>
                <a:cs typeface="Calibri" panose="020F0502020204030204" pitchFamily="34" charset="0"/>
              </a:rPr>
              <a:t> </a:t>
            </a:r>
            <a:r>
              <a:rPr lang="hu-HU" spc="-1" dirty="0" err="1" smtClean="0">
                <a:latin typeface="Calibri" panose="020F0502020204030204" pitchFamily="34" charset="0"/>
                <a:cs typeface="Calibri" panose="020F0502020204030204" pitchFamily="34" charset="0"/>
              </a:rPr>
              <a:t>these</a:t>
            </a:r>
            <a:r>
              <a:rPr lang="hu-HU" spc="-1" dirty="0" smtClean="0">
                <a:latin typeface="Calibri" panose="020F0502020204030204" pitchFamily="34" charset="0"/>
                <a:cs typeface="Calibri" panose="020F0502020204030204" pitchFamily="34" charset="0"/>
              </a:rPr>
              <a:t> </a:t>
            </a:r>
            <a:r>
              <a:rPr lang="hu-HU" spc="-1" dirty="0" err="1" smtClean="0">
                <a:latin typeface="Calibri" panose="020F0502020204030204" pitchFamily="34" charset="0"/>
                <a:cs typeface="Calibri" panose="020F0502020204030204" pitchFamily="34" charset="0"/>
              </a:rPr>
              <a:t>areas</a:t>
            </a:r>
            <a:endParaRPr lang="en-US" spc="-1" dirty="0">
              <a:latin typeface="Calibri" panose="020F0502020204030204" pitchFamily="34" charset="0"/>
              <a:cs typeface="Calibri" panose="020F0502020204030204" pitchFamily="34" charset="0"/>
            </a:endParaRPr>
          </a:p>
          <a:p>
            <a:endParaRPr lang="en-US" sz="1600" spc="-1" dirty="0">
              <a:latin typeface="Calibri" panose="020F0502020204030204" pitchFamily="34" charset="0"/>
              <a:cs typeface="Calibri" panose="020F0502020204030204" pitchFamily="34" charset="0"/>
            </a:endParaRPr>
          </a:p>
          <a:p>
            <a:endParaRPr lang="en-US" sz="1600" spc="-1" dirty="0">
              <a:latin typeface="Calibri" panose="020F0502020204030204" pitchFamily="34" charset="0"/>
              <a:cs typeface="Calibri" panose="020F0502020204030204" pitchFamily="34" charset="0"/>
            </a:endParaRPr>
          </a:p>
        </p:txBody>
      </p:sp>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92960"/>
            <a:ext cx="9143640" cy="54900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dirty="0">
                <a:solidFill>
                  <a:srgbClr val="000000"/>
                </a:solidFill>
                <a:latin typeface="Arial"/>
                <a:ea typeface="Times New Roman"/>
              </a:rPr>
              <a:t>           	</a:t>
            </a:r>
            <a:endParaRPr lang="hu-HU" sz="1200" b="0" strike="noStrike" spc="-1" dirty="0">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graphicFrame>
        <p:nvGraphicFramePr>
          <p:cNvPr id="2" name="Táblázat 1"/>
          <p:cNvGraphicFramePr>
            <a:graphicFrameLocks noGrp="1"/>
          </p:cNvGraphicFramePr>
          <p:nvPr>
            <p:extLst>
              <p:ext uri="{D42A27DB-BD31-4B8C-83A1-F6EECF244321}">
                <p14:modId xmlns:p14="http://schemas.microsoft.com/office/powerpoint/2010/main" val="993505203"/>
              </p:ext>
            </p:extLst>
          </p:nvPr>
        </p:nvGraphicFramePr>
        <p:xfrm>
          <a:off x="586980" y="1747823"/>
          <a:ext cx="9989626" cy="2413000"/>
        </p:xfrm>
        <a:graphic>
          <a:graphicData uri="http://schemas.openxmlformats.org/drawingml/2006/table">
            <a:tbl>
              <a:tblPr firstRow="1" bandRow="1">
                <a:tableStyleId>{21E4AEA4-8DFA-4A89-87EB-49C32662AFE0}</a:tableStyleId>
              </a:tblPr>
              <a:tblGrid>
                <a:gridCol w="4323906">
                  <a:extLst>
                    <a:ext uri="{9D8B030D-6E8A-4147-A177-3AD203B41FA5}">
                      <a16:colId xmlns:a16="http://schemas.microsoft.com/office/drawing/2014/main" val="273772443"/>
                    </a:ext>
                  </a:extLst>
                </a:gridCol>
                <a:gridCol w="5665720">
                  <a:extLst>
                    <a:ext uri="{9D8B030D-6E8A-4147-A177-3AD203B41FA5}">
                      <a16:colId xmlns:a16="http://schemas.microsoft.com/office/drawing/2014/main" val="2939076255"/>
                    </a:ext>
                  </a:extLst>
                </a:gridCol>
              </a:tblGrid>
              <a:tr h="370840">
                <a:tc>
                  <a:txBody>
                    <a:bodyPr/>
                    <a:lstStyle/>
                    <a:p>
                      <a:r>
                        <a:rPr lang="hu-HU" sz="1600" dirty="0" err="1" smtClean="0"/>
                        <a:t>Consensual</a:t>
                      </a:r>
                      <a:r>
                        <a:rPr lang="hu-HU" sz="1600" dirty="0" smtClean="0"/>
                        <a:t> </a:t>
                      </a:r>
                      <a:r>
                        <a:rPr lang="hu-HU" sz="1600" dirty="0" err="1" smtClean="0"/>
                        <a:t>characteristics</a:t>
                      </a:r>
                      <a:endParaRPr lang="hu-HU" sz="1600" dirty="0"/>
                    </a:p>
                  </a:txBody>
                  <a:tcPr/>
                </a:tc>
                <a:tc>
                  <a:txBody>
                    <a:bodyPr/>
                    <a:lstStyle/>
                    <a:p>
                      <a:r>
                        <a:rPr lang="hu-HU" sz="1600" dirty="0" err="1" smtClean="0"/>
                        <a:t>Disputed</a:t>
                      </a:r>
                      <a:r>
                        <a:rPr lang="hu-HU" sz="1600" baseline="0" dirty="0" smtClean="0"/>
                        <a:t> </a:t>
                      </a:r>
                      <a:r>
                        <a:rPr lang="hu-HU" sz="1600" baseline="0" dirty="0" err="1" smtClean="0"/>
                        <a:t>characteristics</a:t>
                      </a:r>
                      <a:endParaRPr lang="hu-HU" sz="1600" dirty="0"/>
                    </a:p>
                  </a:txBody>
                  <a:tcPr/>
                </a:tc>
                <a:extLst>
                  <a:ext uri="{0D108BD9-81ED-4DB2-BD59-A6C34878D82A}">
                    <a16:rowId xmlns:a16="http://schemas.microsoft.com/office/drawing/2014/main" val="3578337204"/>
                  </a:ext>
                </a:extLst>
              </a:tr>
              <a:tr h="370840">
                <a:tc>
                  <a:txBody>
                    <a:bodyPr/>
                    <a:lstStyle/>
                    <a:p>
                      <a:pPr marL="285750" indent="-285750">
                        <a:buFont typeface="Arial" panose="020B0604020202020204" pitchFamily="34" charset="0"/>
                        <a:buChar char="•"/>
                      </a:pPr>
                      <a:r>
                        <a:rPr lang="en-US" sz="1600" spc="-1" dirty="0" smtClean="0">
                          <a:latin typeface="Calibri" panose="020F0502020204030204" pitchFamily="34" charset="0"/>
                          <a:cs typeface="Calibri" panose="020F0502020204030204" pitchFamily="34" charset="0"/>
                        </a:rPr>
                        <a:t>Development</a:t>
                      </a:r>
                    </a:p>
                    <a:p>
                      <a:pPr marL="285750" indent="-285750">
                        <a:buFont typeface="Arial" panose="020B0604020202020204" pitchFamily="34" charset="0"/>
                        <a:buChar char="•"/>
                      </a:pPr>
                      <a:r>
                        <a:rPr lang="en-US" sz="1600" spc="-1" dirty="0" smtClean="0">
                          <a:latin typeface="Calibri" panose="020F0502020204030204" pitchFamily="34" charset="0"/>
                          <a:cs typeface="Calibri" panose="020F0502020204030204" pitchFamily="34" charset="0"/>
                        </a:rPr>
                        <a:t>Problem-solving</a:t>
                      </a:r>
                    </a:p>
                    <a:p>
                      <a:pPr marL="285750" indent="-285750">
                        <a:buFont typeface="Arial" panose="020B0604020202020204" pitchFamily="34" charset="0"/>
                        <a:buChar char="•"/>
                      </a:pPr>
                      <a:r>
                        <a:rPr lang="en-US" sz="1600" spc="-1" dirty="0" smtClean="0">
                          <a:latin typeface="Calibri" panose="020F0502020204030204" pitchFamily="34" charset="0"/>
                          <a:cs typeface="Calibri" panose="020F0502020204030204" pitchFamily="34" charset="0"/>
                        </a:rPr>
                        <a:t>Adaptability</a:t>
                      </a:r>
                    </a:p>
                    <a:p>
                      <a:pPr marL="285750" indent="-285750">
                        <a:buFont typeface="Arial" panose="020B0604020202020204" pitchFamily="34" charset="0"/>
                        <a:buChar char="•"/>
                      </a:pPr>
                      <a:r>
                        <a:rPr lang="en-US" sz="1600" spc="-1" dirty="0" smtClean="0">
                          <a:latin typeface="Calibri" panose="020F0502020204030204" pitchFamily="34" charset="0"/>
                          <a:cs typeface="Calibri" panose="020F0502020204030204" pitchFamily="34" charset="0"/>
                        </a:rPr>
                        <a:t>Response to social needs</a:t>
                      </a:r>
                    </a:p>
                    <a:p>
                      <a:pPr marL="285750" indent="-285750">
                        <a:buFont typeface="Arial" panose="020B0604020202020204" pitchFamily="34" charset="0"/>
                        <a:buChar char="•"/>
                      </a:pPr>
                      <a:r>
                        <a:rPr lang="en-US" sz="1600" spc="-1" dirty="0" smtClean="0">
                          <a:latin typeface="Calibri" panose="020F0502020204030204" pitchFamily="34" charset="0"/>
                          <a:cs typeface="Calibri" panose="020F0502020204030204" pitchFamily="34" charset="0"/>
                        </a:rPr>
                        <a:t>Targeted interventions</a:t>
                      </a:r>
                    </a:p>
                    <a:p>
                      <a:pPr marL="285750" indent="-285750">
                        <a:buFont typeface="Arial" panose="020B0604020202020204" pitchFamily="34" charset="0"/>
                        <a:buChar char="•"/>
                      </a:pPr>
                      <a:r>
                        <a:rPr lang="en-US" sz="1600" spc="-1" dirty="0" smtClean="0">
                          <a:latin typeface="Calibri" panose="020F0502020204030204" pitchFamily="34" charset="0"/>
                          <a:cs typeface="Calibri" panose="020F0502020204030204" pitchFamily="34" charset="0"/>
                        </a:rPr>
                        <a:t>Culture of cooperation and SI are strongly interlinked</a:t>
                      </a:r>
                    </a:p>
                    <a:p>
                      <a:endParaRPr lang="hu-HU" sz="1600" dirty="0"/>
                    </a:p>
                  </a:txBody>
                  <a:tcPr/>
                </a:tc>
                <a:tc>
                  <a:txBody>
                    <a:bodyPr/>
                    <a:lstStyle/>
                    <a:p>
                      <a:pPr marL="285750" indent="-285750">
                        <a:buFont typeface="Arial" panose="020B0604020202020204" pitchFamily="34" charset="0"/>
                        <a:buChar char="•"/>
                      </a:pPr>
                      <a:r>
                        <a:rPr lang="en-US" sz="1600" b="1" spc="-1" dirty="0" smtClean="0">
                          <a:latin typeface="Calibri" panose="020F0502020204030204" pitchFamily="34" charset="0"/>
                          <a:cs typeface="Calibri" panose="020F0502020204030204" pitchFamily="34" charset="0"/>
                        </a:rPr>
                        <a:t>Novelty: </a:t>
                      </a:r>
                      <a:r>
                        <a:rPr lang="en-US" sz="1600" spc="-1" dirty="0" smtClean="0">
                          <a:latin typeface="Calibri" panose="020F0502020204030204" pitchFamily="34" charset="0"/>
                          <a:cs typeface="Calibri" panose="020F0502020204030204" pitchFamily="34" charset="0"/>
                        </a:rPr>
                        <a:t>Adaptation of good </a:t>
                      </a:r>
                      <a:r>
                        <a:rPr lang="en-US" sz="1600" spc="-1" dirty="0" err="1" smtClean="0">
                          <a:latin typeface="Calibri" panose="020F0502020204030204" pitchFamily="34" charset="0"/>
                          <a:cs typeface="Calibri" panose="020F0502020204030204" pitchFamily="34" charset="0"/>
                        </a:rPr>
                        <a:t>practi</a:t>
                      </a:r>
                      <a:r>
                        <a:rPr lang="hu-HU" sz="1600" spc="-1" dirty="0" smtClean="0">
                          <a:latin typeface="Calibri" panose="020F0502020204030204" pitchFamily="34" charset="0"/>
                          <a:cs typeface="Calibri" panose="020F0502020204030204" pitchFamily="34" charset="0"/>
                        </a:rPr>
                        <a:t>c</a:t>
                      </a:r>
                      <a:r>
                        <a:rPr lang="en-US" sz="1600" spc="-1" dirty="0" smtClean="0">
                          <a:latin typeface="Calibri" panose="020F0502020204030204" pitchFamily="34" charset="0"/>
                          <a:cs typeface="Calibri" panose="020F0502020204030204" pitchFamily="34" charset="0"/>
                        </a:rPr>
                        <a:t>e to a new field </a:t>
                      </a:r>
                      <a:r>
                        <a:rPr lang="hu-HU" sz="1600" spc="-1" dirty="0" smtClean="0">
                          <a:latin typeface="Calibri" panose="020F0502020204030204" pitchFamily="34" charset="0"/>
                          <a:cs typeface="Calibri" panose="020F0502020204030204" pitchFamily="34" charset="0"/>
                        </a:rPr>
                        <a:t>              </a:t>
                      </a:r>
                      <a:r>
                        <a:rPr lang="en-US" sz="1600" spc="-1" dirty="0" smtClean="0">
                          <a:latin typeface="Calibri" panose="020F0502020204030204" pitchFamily="34" charset="0"/>
                          <a:cs typeface="Calibri" panose="020F0502020204030204" pitchFamily="34" charset="0"/>
                        </a:rPr>
                        <a:t>totally new solution</a:t>
                      </a:r>
                    </a:p>
                    <a:p>
                      <a:pPr marL="285750" indent="-285750">
                        <a:buFont typeface="Arial" panose="020B0604020202020204" pitchFamily="34" charset="0"/>
                        <a:buChar char="•"/>
                      </a:pPr>
                      <a:r>
                        <a:rPr lang="en-US" sz="1600" b="1" spc="-1" dirty="0" smtClean="0">
                          <a:latin typeface="Calibri" panose="020F0502020204030204" pitchFamily="34" charset="0"/>
                          <a:cs typeface="Calibri" panose="020F0502020204030204" pitchFamily="34" charset="0"/>
                        </a:rPr>
                        <a:t>Sustainability: </a:t>
                      </a:r>
                      <a:r>
                        <a:rPr lang="en-US" sz="1600" spc="-1" dirty="0" smtClean="0">
                          <a:latin typeface="Calibri" panose="020F0502020204030204" pitchFamily="34" charset="0"/>
                          <a:cs typeface="Calibri" panose="020F0502020204030204" pitchFamily="34" charset="0"/>
                        </a:rPr>
                        <a:t>the higher level of education and the higher status in the local society </a:t>
                      </a:r>
                      <a:r>
                        <a:rPr lang="hu-HU" sz="1600" spc="-1" dirty="0" err="1" smtClean="0">
                          <a:latin typeface="Calibri" panose="020F0502020204030204" pitchFamily="34" charset="0"/>
                          <a:cs typeface="Calibri" panose="020F0502020204030204" pitchFamily="34" charset="0"/>
                        </a:rPr>
                        <a:t>the</a:t>
                      </a:r>
                      <a:r>
                        <a:rPr lang="hu-HU" sz="1600" spc="-1" dirty="0" smtClean="0">
                          <a:latin typeface="Calibri" panose="020F0502020204030204" pitchFamily="34" charset="0"/>
                          <a:cs typeface="Calibri" panose="020F0502020204030204" pitchFamily="34" charset="0"/>
                        </a:rPr>
                        <a:t> </a:t>
                      </a:r>
                      <a:r>
                        <a:rPr lang="hu-HU" sz="1600" spc="-1" dirty="0" err="1" smtClean="0">
                          <a:latin typeface="Calibri" panose="020F0502020204030204" pitchFamily="34" charset="0"/>
                          <a:cs typeface="Calibri" panose="020F0502020204030204" pitchFamily="34" charset="0"/>
                        </a:rPr>
                        <a:t>respondent</a:t>
                      </a:r>
                      <a:r>
                        <a:rPr lang="hu-HU" sz="1600" spc="-1" dirty="0" smtClean="0">
                          <a:latin typeface="Calibri" panose="020F0502020204030204" pitchFamily="34" charset="0"/>
                          <a:cs typeface="Calibri" panose="020F0502020204030204" pitchFamily="34" charset="0"/>
                        </a:rPr>
                        <a:t> had,</a:t>
                      </a:r>
                      <a:r>
                        <a:rPr lang="hu-HU" sz="1600" spc="-1" baseline="0" dirty="0" smtClean="0">
                          <a:latin typeface="Calibri" panose="020F0502020204030204" pitchFamily="34" charset="0"/>
                          <a:cs typeface="Calibri" panose="020F0502020204030204" pitchFamily="34" charset="0"/>
                        </a:rPr>
                        <a:t> </a:t>
                      </a:r>
                      <a:r>
                        <a:rPr lang="en-US" sz="1600" spc="-1" dirty="0" smtClean="0">
                          <a:latin typeface="Calibri" panose="020F0502020204030204" pitchFamily="34" charset="0"/>
                          <a:cs typeface="Calibri" panose="020F0502020204030204" pitchFamily="34" charset="0"/>
                        </a:rPr>
                        <a:t>the higher importance </a:t>
                      </a:r>
                      <a:r>
                        <a:rPr lang="hu-HU" sz="1600" spc="-1" dirty="0" smtClean="0">
                          <a:latin typeface="Calibri" panose="020F0502020204030204" pitchFamily="34" charset="0"/>
                          <a:cs typeface="Calibri" panose="020F0502020204030204" pitchFamily="34" charset="0"/>
                        </a:rPr>
                        <a:t>is </a:t>
                      </a:r>
                      <a:r>
                        <a:rPr lang="hu-HU" sz="1600" spc="-1" dirty="0" err="1" smtClean="0">
                          <a:latin typeface="Calibri" panose="020F0502020204030204" pitchFamily="34" charset="0"/>
                          <a:cs typeface="Calibri" panose="020F0502020204030204" pitchFamily="34" charset="0"/>
                        </a:rPr>
                        <a:t>given</a:t>
                      </a:r>
                      <a:r>
                        <a:rPr lang="hu-HU" sz="1600" spc="-1" dirty="0" smtClean="0">
                          <a:latin typeface="Calibri" panose="020F0502020204030204" pitchFamily="34" charset="0"/>
                          <a:cs typeface="Calibri" panose="020F0502020204030204" pitchFamily="34" charset="0"/>
                        </a:rPr>
                        <a:t> </a:t>
                      </a:r>
                      <a:r>
                        <a:rPr lang="hu-HU" sz="1600" spc="-1" dirty="0" err="1" smtClean="0">
                          <a:latin typeface="Calibri" panose="020F0502020204030204" pitchFamily="34" charset="0"/>
                          <a:cs typeface="Calibri" panose="020F0502020204030204" pitchFamily="34" charset="0"/>
                        </a:rPr>
                        <a:t>to</a:t>
                      </a:r>
                      <a:r>
                        <a:rPr lang="hu-HU" sz="1600" spc="-1" dirty="0" smtClean="0">
                          <a:latin typeface="Calibri" panose="020F0502020204030204" pitchFamily="34" charset="0"/>
                          <a:cs typeface="Calibri" panose="020F0502020204030204" pitchFamily="34" charset="0"/>
                        </a:rPr>
                        <a:t> </a:t>
                      </a:r>
                      <a:r>
                        <a:rPr lang="en-US" sz="1600" spc="-1" dirty="0" smtClean="0">
                          <a:latin typeface="Calibri" panose="020F0502020204030204" pitchFamily="34" charset="0"/>
                          <a:cs typeface="Calibri" panose="020F0502020204030204" pitchFamily="34" charset="0"/>
                        </a:rPr>
                        <a:t>sustainability</a:t>
                      </a:r>
                    </a:p>
                    <a:p>
                      <a:pPr marL="285750" indent="-285750">
                        <a:buFont typeface="Arial" panose="020B0604020202020204" pitchFamily="34" charset="0"/>
                        <a:buChar char="•"/>
                      </a:pPr>
                      <a:r>
                        <a:rPr lang="en-US" sz="1600" b="1" spc="-1" dirty="0" smtClean="0">
                          <a:latin typeface="Calibri" panose="020F0502020204030204" pitchFamily="34" charset="0"/>
                          <a:cs typeface="Calibri" panose="020F0502020204030204" pitchFamily="34" charset="0"/>
                        </a:rPr>
                        <a:t>Origin</a:t>
                      </a:r>
                      <a:r>
                        <a:rPr lang="hu-HU" sz="1600" b="1" spc="-1" dirty="0" smtClean="0">
                          <a:latin typeface="Calibri" panose="020F0502020204030204" pitchFamily="34" charset="0"/>
                          <a:cs typeface="Calibri" panose="020F0502020204030204" pitchFamily="34" charset="0"/>
                        </a:rPr>
                        <a:t>s</a:t>
                      </a:r>
                      <a:r>
                        <a:rPr lang="en-US" sz="1600" b="1" spc="-1" dirty="0" smtClean="0">
                          <a:latin typeface="Calibri" panose="020F0502020204030204" pitchFamily="34" charset="0"/>
                          <a:cs typeface="Calibri" panose="020F0502020204030204" pitchFamily="34" charset="0"/>
                        </a:rPr>
                        <a:t>: </a:t>
                      </a:r>
                      <a:r>
                        <a:rPr lang="en-US" sz="1600" spc="-1" dirty="0" smtClean="0">
                          <a:latin typeface="Calibri" panose="020F0502020204030204" pitchFamily="34" charset="0"/>
                          <a:cs typeface="Calibri" panose="020F0502020204030204" pitchFamily="34" charset="0"/>
                        </a:rPr>
                        <a:t>top-down and bottom-up approaches are considered equally successful solutions</a:t>
                      </a:r>
                      <a:endParaRPr lang="hu-HU" sz="1600" b="0" strike="noStrike" spc="-1" dirty="0" smtClean="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56226662"/>
                  </a:ext>
                </a:extLst>
              </a:tr>
            </a:tbl>
          </a:graphicData>
        </a:graphic>
      </p:graphicFrame>
      <p:sp>
        <p:nvSpPr>
          <p:cNvPr id="3" name="Balra-jobbra nyíl 2"/>
          <p:cNvSpPr/>
          <p:nvPr/>
        </p:nvSpPr>
        <p:spPr>
          <a:xfrm>
            <a:off x="9656740" y="2194180"/>
            <a:ext cx="458290" cy="1440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 name="Szövegdoboz 3"/>
          <p:cNvSpPr txBox="1"/>
          <p:nvPr/>
        </p:nvSpPr>
        <p:spPr>
          <a:xfrm>
            <a:off x="586980" y="1263313"/>
            <a:ext cx="3360856" cy="369332"/>
          </a:xfrm>
          <a:prstGeom prst="rect">
            <a:avLst/>
          </a:prstGeom>
          <a:noFill/>
        </p:spPr>
        <p:txBody>
          <a:bodyPr wrap="none" rtlCol="0">
            <a:spAutoFit/>
          </a:bodyPr>
          <a:lstStyle/>
          <a:p>
            <a:r>
              <a:rPr lang="hu-HU" b="1" dirty="0" smtClean="0"/>
              <a:t>Main </a:t>
            </a:r>
            <a:r>
              <a:rPr lang="hu-HU" b="1" dirty="0" err="1" smtClean="0"/>
              <a:t>characteristics</a:t>
            </a:r>
            <a:r>
              <a:rPr lang="hu-HU" b="1" dirty="0" smtClean="0"/>
              <a:t> - </a:t>
            </a:r>
            <a:r>
              <a:rPr lang="hu-HU" b="1" dirty="0" err="1" smtClean="0"/>
              <a:t>TinLab</a:t>
            </a:r>
            <a:endParaRPr lang="hu-HU" b="1" dirty="0"/>
          </a:p>
        </p:txBody>
      </p:sp>
    </p:spTree>
    <p:extLst>
      <p:ext uri="{BB962C8B-B14F-4D97-AF65-F5344CB8AC3E}">
        <p14:creationId xmlns:p14="http://schemas.microsoft.com/office/powerpoint/2010/main" val="102201645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92960"/>
            <a:ext cx="9143640" cy="54900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8" name="CustomShape 6"/>
          <p:cNvSpPr/>
          <p:nvPr/>
        </p:nvSpPr>
        <p:spPr>
          <a:xfrm>
            <a:off x="5553720" y="1636200"/>
            <a:ext cx="10839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dirty="0">
                <a:solidFill>
                  <a:srgbClr val="000000"/>
                </a:solidFill>
                <a:latin typeface="Arial"/>
                <a:ea typeface="Times New Roman"/>
              </a:rPr>
              <a:t>           	</a:t>
            </a:r>
            <a:endParaRPr lang="hu-HU" sz="1200" b="0" strike="noStrike" spc="-1" dirty="0">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sp>
        <p:nvSpPr>
          <p:cNvPr id="4" name="Szövegdoboz 3"/>
          <p:cNvSpPr txBox="1"/>
          <p:nvPr/>
        </p:nvSpPr>
        <p:spPr>
          <a:xfrm>
            <a:off x="586980" y="1263313"/>
            <a:ext cx="3147015" cy="369332"/>
          </a:xfrm>
          <a:prstGeom prst="rect">
            <a:avLst/>
          </a:prstGeom>
          <a:noFill/>
        </p:spPr>
        <p:txBody>
          <a:bodyPr wrap="none" rtlCol="0">
            <a:spAutoFit/>
          </a:bodyPr>
          <a:lstStyle/>
          <a:p>
            <a:r>
              <a:rPr lang="hu-HU" b="1" dirty="0" smtClean="0"/>
              <a:t>Main </a:t>
            </a:r>
            <a:r>
              <a:rPr lang="hu-HU" b="1" dirty="0" err="1" smtClean="0"/>
              <a:t>characteristics</a:t>
            </a:r>
            <a:r>
              <a:rPr lang="hu-HU" b="1" dirty="0" smtClean="0"/>
              <a:t> - IFKA</a:t>
            </a:r>
            <a:endParaRPr lang="hu-HU" b="1" dirty="0"/>
          </a:p>
        </p:txBody>
      </p:sp>
      <p:graphicFrame>
        <p:nvGraphicFramePr>
          <p:cNvPr id="6" name="Táblázat 5"/>
          <p:cNvGraphicFramePr>
            <a:graphicFrameLocks noGrp="1"/>
          </p:cNvGraphicFramePr>
          <p:nvPr>
            <p:extLst>
              <p:ext uri="{D42A27DB-BD31-4B8C-83A1-F6EECF244321}">
                <p14:modId xmlns:p14="http://schemas.microsoft.com/office/powerpoint/2010/main" val="1163940289"/>
              </p:ext>
            </p:extLst>
          </p:nvPr>
        </p:nvGraphicFramePr>
        <p:xfrm>
          <a:off x="586980" y="1669229"/>
          <a:ext cx="11290060" cy="4080870"/>
        </p:xfrm>
        <a:graphic>
          <a:graphicData uri="http://schemas.openxmlformats.org/drawingml/2006/table">
            <a:tbl>
              <a:tblPr firstRow="1" bandRow="1">
                <a:tableStyleId>{5C22544A-7EE6-4342-B048-85BDC9FD1C3A}</a:tableStyleId>
              </a:tblPr>
              <a:tblGrid>
                <a:gridCol w="8892300">
                  <a:extLst>
                    <a:ext uri="{9D8B030D-6E8A-4147-A177-3AD203B41FA5}">
                      <a16:colId xmlns:a16="http://schemas.microsoft.com/office/drawing/2014/main" val="4198841794"/>
                    </a:ext>
                  </a:extLst>
                </a:gridCol>
                <a:gridCol w="2397760">
                  <a:extLst>
                    <a:ext uri="{9D8B030D-6E8A-4147-A177-3AD203B41FA5}">
                      <a16:colId xmlns:a16="http://schemas.microsoft.com/office/drawing/2014/main" val="2962667197"/>
                    </a:ext>
                  </a:extLst>
                </a:gridCol>
              </a:tblGrid>
              <a:tr h="501811">
                <a:tc>
                  <a:txBody>
                    <a:bodyPr/>
                    <a:lstStyle/>
                    <a:p>
                      <a:pPr algn="ctr" fontAlgn="b"/>
                      <a:r>
                        <a:rPr lang="hu-HU" sz="1600" b="1" i="0" u="none" strike="noStrike" dirty="0" err="1">
                          <a:solidFill>
                            <a:srgbClr val="000000"/>
                          </a:solidFill>
                          <a:effectLst/>
                          <a:latin typeface="Calibri" panose="020F0502020204030204" pitchFamily="34" charset="0"/>
                        </a:rPr>
                        <a:t>Social</a:t>
                      </a:r>
                      <a:r>
                        <a:rPr lang="hu-HU" sz="1600" b="1" i="0" u="none" strike="noStrike" dirty="0">
                          <a:solidFill>
                            <a:srgbClr val="000000"/>
                          </a:solidFill>
                          <a:effectLst/>
                          <a:latin typeface="Calibri" panose="020F0502020204030204" pitchFamily="34" charset="0"/>
                        </a:rPr>
                        <a:t> </a:t>
                      </a:r>
                      <a:r>
                        <a:rPr lang="hu-HU" sz="1600" b="1" i="0" u="none" strike="noStrike" dirty="0" err="1">
                          <a:solidFill>
                            <a:srgbClr val="000000"/>
                          </a:solidFill>
                          <a:effectLst/>
                          <a:latin typeface="Calibri" panose="020F0502020204030204" pitchFamily="34" charset="0"/>
                        </a:rPr>
                        <a:t>i</a:t>
                      </a:r>
                      <a:r>
                        <a:rPr lang="hu-HU" sz="1600" b="1" i="0" u="none" strike="noStrike" dirty="0" err="1" smtClean="0">
                          <a:solidFill>
                            <a:srgbClr val="000000"/>
                          </a:solidFill>
                          <a:effectLst/>
                          <a:latin typeface="Calibri" panose="020F0502020204030204" pitchFamily="34" charset="0"/>
                        </a:rPr>
                        <a:t>nnovation</a:t>
                      </a:r>
                      <a:r>
                        <a:rPr lang="hu-HU" sz="1600" b="1" i="0" u="none" strike="noStrike" dirty="0" smtClean="0">
                          <a:solidFill>
                            <a:srgbClr val="000000"/>
                          </a:solidFill>
                          <a:effectLst/>
                          <a:latin typeface="Calibri" panose="020F0502020204030204" pitchFamily="34" charset="0"/>
                        </a:rPr>
                        <a:t> </a:t>
                      </a:r>
                      <a:r>
                        <a:rPr lang="hu-HU" sz="1600" b="1" i="0" u="none" strike="noStrike" dirty="0" err="1">
                          <a:solidFill>
                            <a:srgbClr val="000000"/>
                          </a:solidFill>
                          <a:effectLst/>
                          <a:latin typeface="Calibri" panose="020F0502020204030204" pitchFamily="34" charset="0"/>
                        </a:rPr>
                        <a:t>characteristics</a:t>
                      </a:r>
                      <a:endParaRPr lang="hu-HU" sz="16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US" sz="1600" b="1" i="0" u="none" strike="noStrike" dirty="0">
                          <a:solidFill>
                            <a:srgbClr val="000000"/>
                          </a:solidFill>
                          <a:effectLst/>
                          <a:latin typeface="Calibri" panose="020F0502020204030204" pitchFamily="34" charset="0"/>
                        </a:rPr>
                        <a:t>Proportion of "Strongly agree" answers (%)</a:t>
                      </a:r>
                    </a:p>
                  </a:txBody>
                  <a:tcPr marL="6350" marR="6350" marT="6350" marB="0" anchor="ctr"/>
                </a:tc>
                <a:extLst>
                  <a:ext uri="{0D108BD9-81ED-4DB2-BD59-A6C34878D82A}">
                    <a16:rowId xmlns:a16="http://schemas.microsoft.com/office/drawing/2014/main" val="3832862493"/>
                  </a:ext>
                </a:extLst>
              </a:tr>
              <a:tr h="471910">
                <a:tc>
                  <a:txBody>
                    <a:bodyPr/>
                    <a:lstStyle/>
                    <a:p>
                      <a:pPr algn="l" fontAlgn="b"/>
                      <a:r>
                        <a:rPr lang="en-US" sz="1400" b="0" i="0" u="none" strike="noStrike" dirty="0">
                          <a:solidFill>
                            <a:srgbClr val="000000"/>
                          </a:solidFill>
                          <a:effectLst/>
                          <a:latin typeface="Calibri" panose="020F0502020204030204" pitchFamily="34" charset="0"/>
                        </a:rPr>
                        <a:t>Social innovation must </a:t>
                      </a:r>
                      <a:r>
                        <a:rPr lang="en-US" sz="1400" b="1" i="0" u="none" strike="noStrike" dirty="0">
                          <a:solidFill>
                            <a:srgbClr val="000000"/>
                          </a:solidFill>
                          <a:effectLst/>
                          <a:latin typeface="Calibri" panose="020F0502020204030204" pitchFamily="34" charset="0"/>
                        </a:rPr>
                        <a:t>contribute to the improved participation</a:t>
                      </a:r>
                      <a:r>
                        <a:rPr lang="en-US" sz="1400" b="0" i="0" u="none" strike="noStrike" dirty="0">
                          <a:solidFill>
                            <a:srgbClr val="000000"/>
                          </a:solidFill>
                          <a:effectLst/>
                          <a:latin typeface="Calibri" panose="020F0502020204030204" pitchFamily="34" charset="0"/>
                        </a:rPr>
                        <a:t> of those groups that are restricted in their scope of action (keyword: </a:t>
                      </a:r>
                      <a:r>
                        <a:rPr lang="en-US" sz="1400" b="1" i="0" u="none" strike="noStrike" dirty="0">
                          <a:solidFill>
                            <a:srgbClr val="000000"/>
                          </a:solidFill>
                          <a:effectLst/>
                          <a:latin typeface="Calibri" panose="020F0502020204030204" pitchFamily="34" charset="0"/>
                        </a:rPr>
                        <a:t>"empowerment")</a:t>
                      </a:r>
                    </a:p>
                  </a:txBody>
                  <a:tcPr anchor="ctr"/>
                </a:tc>
                <a:tc>
                  <a:txBody>
                    <a:bodyPr/>
                    <a:lstStyle/>
                    <a:p>
                      <a:pPr algn="r" fontAlgn="b"/>
                      <a:r>
                        <a:rPr lang="hu-HU" sz="1400" b="0" i="0" u="none" strike="noStrike" dirty="0">
                          <a:solidFill>
                            <a:srgbClr val="000000"/>
                          </a:solidFill>
                          <a:effectLst/>
                          <a:latin typeface="Calibri" panose="020F0502020204030204" pitchFamily="34" charset="0"/>
                        </a:rPr>
                        <a:t>100</a:t>
                      </a:r>
                    </a:p>
                  </a:txBody>
                  <a:tcPr anchor="b"/>
                </a:tc>
                <a:extLst>
                  <a:ext uri="{0D108BD9-81ED-4DB2-BD59-A6C34878D82A}">
                    <a16:rowId xmlns:a16="http://schemas.microsoft.com/office/drawing/2014/main" val="3965947022"/>
                  </a:ext>
                </a:extLst>
              </a:tr>
              <a:tr h="471910">
                <a:tc>
                  <a:txBody>
                    <a:bodyPr/>
                    <a:lstStyle/>
                    <a:p>
                      <a:pPr algn="l" fontAlgn="b"/>
                      <a:r>
                        <a:rPr lang="en-US" sz="1400" b="0" i="0" u="none" strike="noStrike" dirty="0">
                          <a:solidFill>
                            <a:srgbClr val="000000"/>
                          </a:solidFill>
                          <a:effectLst/>
                          <a:latin typeface="Calibri" panose="020F0502020204030204" pitchFamily="34" charset="0"/>
                        </a:rPr>
                        <a:t>Social innovation can also include projects/initiatives on a </a:t>
                      </a:r>
                      <a:r>
                        <a:rPr lang="en-US" sz="1400" b="1" i="0" u="none" strike="noStrike" dirty="0">
                          <a:solidFill>
                            <a:srgbClr val="000000"/>
                          </a:solidFill>
                          <a:effectLst/>
                          <a:latin typeface="Calibri" panose="020F0502020204030204" pitchFamily="34" charset="0"/>
                        </a:rPr>
                        <a:t>local level </a:t>
                      </a:r>
                      <a:r>
                        <a:rPr lang="en-US" sz="1400" b="0" i="0" u="none" strike="noStrike" dirty="0">
                          <a:solidFill>
                            <a:srgbClr val="000000"/>
                          </a:solidFill>
                          <a:effectLst/>
                          <a:latin typeface="Calibri" panose="020F0502020204030204" pitchFamily="34" charset="0"/>
                        </a:rPr>
                        <a:t>and does not necessarily have to claim to have a supra-regional impact.</a:t>
                      </a:r>
                    </a:p>
                  </a:txBody>
                  <a:tcPr anchor="ctr"/>
                </a:tc>
                <a:tc>
                  <a:txBody>
                    <a:bodyPr/>
                    <a:lstStyle/>
                    <a:p>
                      <a:pPr algn="r" fontAlgn="b"/>
                      <a:r>
                        <a:rPr lang="hu-HU" sz="1400" b="0" i="0" u="none" strike="noStrike">
                          <a:solidFill>
                            <a:srgbClr val="000000"/>
                          </a:solidFill>
                          <a:effectLst/>
                          <a:latin typeface="Calibri" panose="020F0502020204030204" pitchFamily="34" charset="0"/>
                        </a:rPr>
                        <a:t>88</a:t>
                      </a:r>
                    </a:p>
                  </a:txBody>
                  <a:tcPr anchor="b"/>
                </a:tc>
                <a:extLst>
                  <a:ext uri="{0D108BD9-81ED-4DB2-BD59-A6C34878D82A}">
                    <a16:rowId xmlns:a16="http://schemas.microsoft.com/office/drawing/2014/main" val="485143245"/>
                  </a:ext>
                </a:extLst>
              </a:tr>
              <a:tr h="306693">
                <a:tc>
                  <a:txBody>
                    <a:bodyPr/>
                    <a:lstStyle/>
                    <a:p>
                      <a:pPr algn="l" fontAlgn="b"/>
                      <a:r>
                        <a:rPr lang="en-US" sz="1400" b="0" i="0" u="none" strike="noStrike" dirty="0">
                          <a:solidFill>
                            <a:srgbClr val="000000"/>
                          </a:solidFill>
                          <a:effectLst/>
                          <a:latin typeface="Calibri" panose="020F0502020204030204" pitchFamily="34" charset="0"/>
                        </a:rPr>
                        <a:t>Social innovation actions show the </a:t>
                      </a:r>
                      <a:r>
                        <a:rPr lang="en-US" sz="1400" b="1" i="0" u="none" strike="noStrike" dirty="0" err="1" smtClean="0">
                          <a:solidFill>
                            <a:srgbClr val="000000"/>
                          </a:solidFill>
                          <a:effectLst/>
                          <a:latin typeface="Calibri" panose="020F0502020204030204" pitchFamily="34" charset="0"/>
                        </a:rPr>
                        <a:t>adaptiv</a:t>
                      </a:r>
                      <a:r>
                        <a:rPr lang="hu-HU" sz="1400" b="1" i="0" u="none" strike="noStrike" dirty="0" err="1" smtClean="0">
                          <a:solidFill>
                            <a:srgbClr val="000000"/>
                          </a:solidFill>
                          <a:effectLst/>
                          <a:latin typeface="Calibri" panose="020F0502020204030204" pitchFamily="34" charset="0"/>
                        </a:rPr>
                        <a:t>eness</a:t>
                      </a:r>
                      <a:r>
                        <a:rPr lang="en-US" sz="1400" b="0" i="0" u="none" strike="noStrike" dirty="0" smtClean="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of the society </a:t>
                      </a:r>
                    </a:p>
                  </a:txBody>
                  <a:tcPr anchor="ctr"/>
                </a:tc>
                <a:tc>
                  <a:txBody>
                    <a:bodyPr/>
                    <a:lstStyle/>
                    <a:p>
                      <a:pPr algn="r" fontAlgn="b"/>
                      <a:r>
                        <a:rPr lang="hu-HU" sz="1400" b="0" i="0" u="none" strike="noStrike">
                          <a:solidFill>
                            <a:srgbClr val="000000"/>
                          </a:solidFill>
                          <a:effectLst/>
                          <a:latin typeface="Calibri" panose="020F0502020204030204" pitchFamily="34" charset="0"/>
                        </a:rPr>
                        <a:t>88</a:t>
                      </a:r>
                    </a:p>
                  </a:txBody>
                  <a:tcPr anchor="b"/>
                </a:tc>
                <a:extLst>
                  <a:ext uri="{0D108BD9-81ED-4DB2-BD59-A6C34878D82A}">
                    <a16:rowId xmlns:a16="http://schemas.microsoft.com/office/drawing/2014/main" val="4261563759"/>
                  </a:ext>
                </a:extLst>
              </a:tr>
              <a:tr h="372147">
                <a:tc>
                  <a:txBody>
                    <a:bodyPr/>
                    <a:lstStyle/>
                    <a:p>
                      <a:pPr algn="l" fontAlgn="b"/>
                      <a:r>
                        <a:rPr lang="en-US" sz="1400" b="0" i="0" u="none" strike="noStrike" dirty="0">
                          <a:solidFill>
                            <a:srgbClr val="000000"/>
                          </a:solidFill>
                          <a:effectLst/>
                          <a:latin typeface="Calibri" panose="020F0502020204030204" pitchFamily="34" charset="0"/>
                        </a:rPr>
                        <a:t>Social innovation is a </a:t>
                      </a:r>
                      <a:r>
                        <a:rPr lang="en-US" sz="1400" b="1" i="0" u="none" strike="noStrike" dirty="0">
                          <a:solidFill>
                            <a:srgbClr val="000000"/>
                          </a:solidFill>
                          <a:effectLst/>
                          <a:latin typeface="Calibri" panose="020F0502020204030204" pitchFamily="34" charset="0"/>
                        </a:rPr>
                        <a:t>targeted</a:t>
                      </a:r>
                      <a:r>
                        <a:rPr lang="en-US" sz="1400" b="0" i="0" u="none" strike="noStrike" dirty="0">
                          <a:solidFill>
                            <a:srgbClr val="000000"/>
                          </a:solidFill>
                          <a:effectLst/>
                          <a:latin typeface="Calibri" panose="020F0502020204030204" pitchFamily="34" charset="0"/>
                        </a:rPr>
                        <a:t> intervention using </a:t>
                      </a:r>
                      <a:r>
                        <a:rPr lang="en-US" sz="1400" b="1" i="0" u="none" strike="noStrike" dirty="0">
                          <a:solidFill>
                            <a:srgbClr val="000000"/>
                          </a:solidFill>
                          <a:effectLst/>
                          <a:latin typeface="Calibri" panose="020F0502020204030204" pitchFamily="34" charset="0"/>
                        </a:rPr>
                        <a:t>new or novel solutions </a:t>
                      </a:r>
                      <a:r>
                        <a:rPr lang="en-US" sz="1400" b="0" i="0" u="none" strike="noStrike" dirty="0">
                          <a:solidFill>
                            <a:srgbClr val="000000"/>
                          </a:solidFill>
                          <a:effectLst/>
                          <a:latin typeface="Calibri" panose="020F0502020204030204" pitchFamily="34" charset="0"/>
                        </a:rPr>
                        <a:t>inspired by societal needs.</a:t>
                      </a:r>
                    </a:p>
                  </a:txBody>
                  <a:tcPr anchor="ctr"/>
                </a:tc>
                <a:tc>
                  <a:txBody>
                    <a:bodyPr/>
                    <a:lstStyle/>
                    <a:p>
                      <a:pPr algn="r" fontAlgn="b"/>
                      <a:r>
                        <a:rPr lang="hu-HU" sz="1400" b="0" i="0" u="none" strike="noStrike">
                          <a:solidFill>
                            <a:srgbClr val="000000"/>
                          </a:solidFill>
                          <a:effectLst/>
                          <a:latin typeface="Calibri" panose="020F0502020204030204" pitchFamily="34" charset="0"/>
                        </a:rPr>
                        <a:t>88</a:t>
                      </a:r>
                    </a:p>
                  </a:txBody>
                  <a:tcPr anchor="b"/>
                </a:tc>
                <a:extLst>
                  <a:ext uri="{0D108BD9-81ED-4DB2-BD59-A6C34878D82A}">
                    <a16:rowId xmlns:a16="http://schemas.microsoft.com/office/drawing/2014/main" val="4216014884"/>
                  </a:ext>
                </a:extLst>
              </a:tr>
              <a:tr h="306693">
                <a:tc>
                  <a:txBody>
                    <a:bodyPr/>
                    <a:lstStyle/>
                    <a:p>
                      <a:pPr algn="l" fontAlgn="b"/>
                      <a:r>
                        <a:rPr lang="en-US" sz="1400" b="0" i="0" u="none" strike="noStrike" dirty="0">
                          <a:solidFill>
                            <a:srgbClr val="000000"/>
                          </a:solidFill>
                          <a:effectLst/>
                          <a:latin typeface="Calibri" panose="020F0502020204030204" pitchFamily="34" charset="0"/>
                        </a:rPr>
                        <a:t>Social innovation should </a:t>
                      </a:r>
                      <a:r>
                        <a:rPr lang="en-US" sz="1400" b="1" i="0" u="none" strike="noStrike" dirty="0">
                          <a:solidFill>
                            <a:srgbClr val="000000"/>
                          </a:solidFill>
                          <a:effectLst/>
                          <a:latin typeface="Calibri" panose="020F0502020204030204" pitchFamily="34" charset="0"/>
                        </a:rPr>
                        <a:t>focus on the inevitably important changes of the society </a:t>
                      </a:r>
                    </a:p>
                  </a:txBody>
                  <a:tcPr anchor="ctr"/>
                </a:tc>
                <a:tc>
                  <a:txBody>
                    <a:bodyPr/>
                    <a:lstStyle/>
                    <a:p>
                      <a:pPr algn="r" fontAlgn="b"/>
                      <a:r>
                        <a:rPr lang="hu-HU" sz="1400" b="0" i="0" u="none" strike="noStrike">
                          <a:solidFill>
                            <a:srgbClr val="000000"/>
                          </a:solidFill>
                          <a:effectLst/>
                          <a:latin typeface="Calibri" panose="020F0502020204030204" pitchFamily="34" charset="0"/>
                        </a:rPr>
                        <a:t>82</a:t>
                      </a:r>
                    </a:p>
                  </a:txBody>
                  <a:tcPr anchor="b"/>
                </a:tc>
                <a:extLst>
                  <a:ext uri="{0D108BD9-81ED-4DB2-BD59-A6C34878D82A}">
                    <a16:rowId xmlns:a16="http://schemas.microsoft.com/office/drawing/2014/main" val="3705540997"/>
                  </a:ext>
                </a:extLst>
              </a:tr>
              <a:tr h="471910">
                <a:tc>
                  <a:txBody>
                    <a:bodyPr/>
                    <a:lstStyle/>
                    <a:p>
                      <a:pPr algn="l" fontAlgn="b"/>
                      <a:r>
                        <a:rPr lang="en-US" sz="1400" b="0" i="0" u="none" strike="noStrike" dirty="0">
                          <a:solidFill>
                            <a:srgbClr val="000000"/>
                          </a:solidFill>
                          <a:effectLst/>
                          <a:latin typeface="Calibri" panose="020F0502020204030204" pitchFamily="34" charset="0"/>
                        </a:rPr>
                        <a:t>Social innovation initiatives </a:t>
                      </a:r>
                      <a:r>
                        <a:rPr lang="en-US" sz="1400" b="1" i="0" u="none" strike="noStrike" dirty="0">
                          <a:solidFill>
                            <a:srgbClr val="000000"/>
                          </a:solidFill>
                          <a:effectLst/>
                          <a:latin typeface="Calibri" panose="020F0502020204030204" pitchFamily="34" charset="0"/>
                        </a:rPr>
                        <a:t>must identify and articulate </a:t>
                      </a:r>
                      <a:r>
                        <a:rPr lang="en-US" sz="1400" b="0" i="0" u="none" strike="noStrike" dirty="0">
                          <a:solidFill>
                            <a:srgbClr val="000000"/>
                          </a:solidFill>
                          <a:effectLst/>
                          <a:latin typeface="Calibri" panose="020F0502020204030204" pitchFamily="34" charset="0"/>
                        </a:rPr>
                        <a:t>societal problems and </a:t>
                      </a:r>
                      <a:r>
                        <a:rPr lang="en-US" sz="1400" b="1" i="0" u="none" strike="noStrike" dirty="0">
                          <a:solidFill>
                            <a:srgbClr val="000000"/>
                          </a:solidFill>
                          <a:effectLst/>
                          <a:latin typeface="Calibri" panose="020F0502020204030204" pitchFamily="34" charset="0"/>
                        </a:rPr>
                        <a:t>recommend solutions </a:t>
                      </a:r>
                      <a:r>
                        <a:rPr lang="en-US" sz="1400" b="0" i="0" u="none" strike="noStrike" dirty="0">
                          <a:solidFill>
                            <a:srgbClr val="000000"/>
                          </a:solidFill>
                          <a:effectLst/>
                          <a:latin typeface="Calibri" panose="020F0502020204030204" pitchFamily="34" charset="0"/>
                        </a:rPr>
                        <a:t>for policy makers.</a:t>
                      </a:r>
                    </a:p>
                  </a:txBody>
                  <a:tcPr anchor="ctr"/>
                </a:tc>
                <a:tc>
                  <a:txBody>
                    <a:bodyPr/>
                    <a:lstStyle/>
                    <a:p>
                      <a:pPr algn="r" fontAlgn="b"/>
                      <a:r>
                        <a:rPr lang="hu-HU" sz="1400" b="0" i="0" u="none" strike="noStrike">
                          <a:solidFill>
                            <a:srgbClr val="000000"/>
                          </a:solidFill>
                          <a:effectLst/>
                          <a:latin typeface="Calibri" panose="020F0502020204030204" pitchFamily="34" charset="0"/>
                        </a:rPr>
                        <a:t>76</a:t>
                      </a:r>
                    </a:p>
                  </a:txBody>
                  <a:tcPr anchor="b"/>
                </a:tc>
                <a:extLst>
                  <a:ext uri="{0D108BD9-81ED-4DB2-BD59-A6C34878D82A}">
                    <a16:rowId xmlns:a16="http://schemas.microsoft.com/office/drawing/2014/main" val="1832492113"/>
                  </a:ext>
                </a:extLst>
              </a:tr>
              <a:tr h="306693">
                <a:tc>
                  <a:txBody>
                    <a:bodyPr/>
                    <a:lstStyle/>
                    <a:p>
                      <a:pPr algn="l" fontAlgn="b"/>
                      <a:r>
                        <a:rPr lang="en-US" sz="1400" b="0" i="0" u="none" strike="noStrike" dirty="0">
                          <a:solidFill>
                            <a:srgbClr val="000000"/>
                          </a:solidFill>
                          <a:effectLst/>
                          <a:latin typeface="Calibri" panose="020F0502020204030204" pitchFamily="34" charset="0"/>
                        </a:rPr>
                        <a:t>Social innovation must be based on </a:t>
                      </a:r>
                      <a:r>
                        <a:rPr lang="en-US" sz="1400" b="1" i="0" u="none" strike="noStrike" dirty="0">
                          <a:solidFill>
                            <a:srgbClr val="000000"/>
                          </a:solidFill>
                          <a:effectLst/>
                          <a:latin typeface="Calibri" panose="020F0502020204030204" pitchFamily="34" charset="0"/>
                        </a:rPr>
                        <a:t>local needs </a:t>
                      </a:r>
                    </a:p>
                  </a:txBody>
                  <a:tcPr anchor="ctr"/>
                </a:tc>
                <a:tc>
                  <a:txBody>
                    <a:bodyPr/>
                    <a:lstStyle/>
                    <a:p>
                      <a:pPr algn="r" fontAlgn="b"/>
                      <a:r>
                        <a:rPr lang="hu-HU" sz="1400" b="0" i="0" u="none" strike="noStrike">
                          <a:solidFill>
                            <a:srgbClr val="000000"/>
                          </a:solidFill>
                          <a:effectLst/>
                          <a:latin typeface="Calibri" panose="020F0502020204030204" pitchFamily="34" charset="0"/>
                        </a:rPr>
                        <a:t>70</a:t>
                      </a:r>
                    </a:p>
                  </a:txBody>
                  <a:tcPr anchor="b"/>
                </a:tc>
                <a:extLst>
                  <a:ext uri="{0D108BD9-81ED-4DB2-BD59-A6C34878D82A}">
                    <a16:rowId xmlns:a16="http://schemas.microsoft.com/office/drawing/2014/main" val="1112437973"/>
                  </a:ext>
                </a:extLst>
              </a:tr>
              <a:tr h="471910">
                <a:tc>
                  <a:txBody>
                    <a:bodyPr/>
                    <a:lstStyle/>
                    <a:p>
                      <a:pPr algn="l" fontAlgn="b"/>
                      <a:r>
                        <a:rPr lang="en-US" sz="1400" b="0" i="0" u="none" strike="noStrike" dirty="0">
                          <a:solidFill>
                            <a:srgbClr val="000000"/>
                          </a:solidFill>
                          <a:effectLst/>
                          <a:latin typeface="Calibri" panose="020F0502020204030204" pitchFamily="34" charset="0"/>
                        </a:rPr>
                        <a:t>Social innovation must promote </a:t>
                      </a:r>
                      <a:r>
                        <a:rPr lang="en-US" sz="1400" b="1" i="0" u="none" strike="noStrike" dirty="0">
                          <a:solidFill>
                            <a:srgbClr val="000000"/>
                          </a:solidFill>
                          <a:effectLst/>
                          <a:latin typeface="Calibri" panose="020F0502020204030204" pitchFamily="34" charset="0"/>
                        </a:rPr>
                        <a:t>cooperation between civil society </a:t>
                      </a:r>
                      <a:r>
                        <a:rPr lang="en-US" sz="1400" b="0" i="0" u="none" strike="noStrike" dirty="0">
                          <a:solidFill>
                            <a:srgbClr val="000000"/>
                          </a:solidFill>
                          <a:effectLst/>
                          <a:latin typeface="Calibri" panose="020F0502020204030204" pitchFamily="34" charset="0"/>
                        </a:rPr>
                        <a:t>stakeholders and </a:t>
                      </a:r>
                      <a:r>
                        <a:rPr lang="en-US" sz="1400" b="1" i="0" u="none" strike="noStrike" dirty="0">
                          <a:solidFill>
                            <a:srgbClr val="000000"/>
                          </a:solidFill>
                          <a:effectLst/>
                          <a:latin typeface="Calibri" panose="020F0502020204030204" pitchFamily="34" charset="0"/>
                        </a:rPr>
                        <a:t>administrative authorities</a:t>
                      </a:r>
                      <a:r>
                        <a:rPr lang="en-US" sz="1400" b="0" i="0" u="none" strike="noStrike" dirty="0">
                          <a:solidFill>
                            <a:srgbClr val="000000"/>
                          </a:solidFill>
                          <a:effectLst/>
                          <a:latin typeface="Calibri" panose="020F0502020204030204" pitchFamily="34" charset="0"/>
                        </a:rPr>
                        <a:t>.</a:t>
                      </a:r>
                    </a:p>
                  </a:txBody>
                  <a:tcPr anchor="ctr"/>
                </a:tc>
                <a:tc>
                  <a:txBody>
                    <a:bodyPr/>
                    <a:lstStyle/>
                    <a:p>
                      <a:pPr algn="r" fontAlgn="b"/>
                      <a:r>
                        <a:rPr lang="hu-HU" sz="1400" b="0" i="0" u="none" strike="noStrike">
                          <a:solidFill>
                            <a:srgbClr val="000000"/>
                          </a:solidFill>
                          <a:effectLst/>
                          <a:latin typeface="Calibri" panose="020F0502020204030204" pitchFamily="34" charset="0"/>
                        </a:rPr>
                        <a:t>65</a:t>
                      </a:r>
                    </a:p>
                  </a:txBody>
                  <a:tcPr anchor="b"/>
                </a:tc>
                <a:extLst>
                  <a:ext uri="{0D108BD9-81ED-4DB2-BD59-A6C34878D82A}">
                    <a16:rowId xmlns:a16="http://schemas.microsoft.com/office/drawing/2014/main" val="1551411439"/>
                  </a:ext>
                </a:extLst>
              </a:tr>
              <a:tr h="306693">
                <a:tc>
                  <a:txBody>
                    <a:bodyPr/>
                    <a:lstStyle/>
                    <a:p>
                      <a:pPr algn="l" fontAlgn="b"/>
                      <a:r>
                        <a:rPr lang="en-US" sz="1400" b="0" i="0" u="none" strike="noStrike" dirty="0">
                          <a:solidFill>
                            <a:srgbClr val="000000"/>
                          </a:solidFill>
                          <a:effectLst/>
                          <a:latin typeface="Calibri" panose="020F0502020204030204" pitchFamily="34" charset="0"/>
                        </a:rPr>
                        <a:t>Social innovation actions must be implemented </a:t>
                      </a:r>
                      <a:r>
                        <a:rPr lang="en-US" sz="1400" b="1" i="0" u="none" strike="noStrike" dirty="0">
                          <a:solidFill>
                            <a:srgbClr val="000000"/>
                          </a:solidFill>
                          <a:effectLst/>
                          <a:latin typeface="Calibri" panose="020F0502020204030204" pitchFamily="34" charset="0"/>
                        </a:rPr>
                        <a:t>under local control</a:t>
                      </a:r>
                    </a:p>
                  </a:txBody>
                  <a:tcPr anchor="ctr"/>
                </a:tc>
                <a:tc>
                  <a:txBody>
                    <a:bodyPr/>
                    <a:lstStyle/>
                    <a:p>
                      <a:pPr algn="r" fontAlgn="b"/>
                      <a:r>
                        <a:rPr lang="hu-HU" sz="1400" b="0" i="0" u="none" strike="noStrike" dirty="0">
                          <a:solidFill>
                            <a:srgbClr val="000000"/>
                          </a:solidFill>
                          <a:effectLst/>
                          <a:latin typeface="Calibri" panose="020F0502020204030204" pitchFamily="34" charset="0"/>
                        </a:rPr>
                        <a:t>65</a:t>
                      </a:r>
                    </a:p>
                  </a:txBody>
                  <a:tcPr anchor="b"/>
                </a:tc>
                <a:extLst>
                  <a:ext uri="{0D108BD9-81ED-4DB2-BD59-A6C34878D82A}">
                    <a16:rowId xmlns:a16="http://schemas.microsoft.com/office/drawing/2014/main" val="1006343194"/>
                  </a:ext>
                </a:extLst>
              </a:tr>
            </a:tbl>
          </a:graphicData>
        </a:graphic>
      </p:graphicFrame>
      <p:sp>
        <p:nvSpPr>
          <p:cNvPr id="17" name="TextShape 1"/>
          <p:cNvSpPr txBox="1"/>
          <p:nvPr/>
        </p:nvSpPr>
        <p:spPr>
          <a:xfrm>
            <a:off x="586980" y="661770"/>
            <a:ext cx="9143640" cy="585360"/>
          </a:xfrm>
          <a:prstGeom prst="rect">
            <a:avLst/>
          </a:prstGeom>
          <a:noFill/>
          <a:ln>
            <a:noFill/>
          </a:ln>
        </p:spPr>
        <p:txBody>
          <a:bodyPr anchor="ctr">
            <a:normAutofit/>
          </a:bodyPr>
          <a:lstStyle/>
          <a:p>
            <a:pPr>
              <a:lnSpc>
                <a:spcPct val="90000"/>
              </a:lnSpc>
              <a:spcBef>
                <a:spcPts val="1001"/>
              </a:spcBef>
            </a:pPr>
            <a:r>
              <a:rPr lang="hu-HU" sz="2000" b="1" spc="-1" dirty="0" err="1" smtClean="0"/>
              <a:t>Annex</a:t>
            </a:r>
            <a:r>
              <a:rPr lang="hu-HU" sz="2000" b="1" spc="-1" dirty="0" smtClean="0"/>
              <a:t> 2. - </a:t>
            </a:r>
            <a:r>
              <a:rPr lang="hu-HU" sz="2000" b="1" spc="-1" dirty="0" err="1" smtClean="0"/>
              <a:t>Social</a:t>
            </a:r>
            <a:r>
              <a:rPr lang="hu-HU" sz="2000" b="1" spc="-1" dirty="0" smtClean="0"/>
              <a:t> </a:t>
            </a:r>
            <a:r>
              <a:rPr lang="hu-HU" sz="2000" b="1" spc="-1" dirty="0" err="1"/>
              <a:t>innovation</a:t>
            </a:r>
            <a:r>
              <a:rPr lang="hu-HU" sz="2000" b="1" spc="-1" dirty="0"/>
              <a:t> </a:t>
            </a:r>
            <a:r>
              <a:rPr lang="hu-HU" sz="2000" b="1" spc="-1" dirty="0" err="1" smtClean="0"/>
              <a:t>focus</a:t>
            </a:r>
            <a:r>
              <a:rPr lang="hu-HU" sz="2000" b="1" spc="-1" dirty="0" smtClean="0"/>
              <a:t> </a:t>
            </a:r>
            <a:r>
              <a:rPr lang="hu-HU" sz="2000" b="1" spc="-1" dirty="0" err="1" smtClean="0"/>
              <a:t>areas</a:t>
            </a:r>
            <a:r>
              <a:rPr lang="hu-HU" sz="2000" b="1" spc="-1" dirty="0" smtClean="0"/>
              <a:t> in Hungary</a:t>
            </a:r>
            <a:endParaRPr lang="hu-HU" sz="2000" b="1" spc="-1" dirty="0"/>
          </a:p>
        </p:txBody>
      </p:sp>
    </p:spTree>
    <p:extLst>
      <p:ext uri="{BB962C8B-B14F-4D97-AF65-F5344CB8AC3E}">
        <p14:creationId xmlns:p14="http://schemas.microsoft.com/office/powerpoint/2010/main" val="21759433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92960"/>
            <a:ext cx="9143640" cy="54900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sp>
        <p:nvSpPr>
          <p:cNvPr id="4" name="Szövegdoboz 3"/>
          <p:cNvSpPr txBox="1"/>
          <p:nvPr/>
        </p:nvSpPr>
        <p:spPr>
          <a:xfrm>
            <a:off x="586980" y="1263313"/>
            <a:ext cx="3147015" cy="369332"/>
          </a:xfrm>
          <a:prstGeom prst="rect">
            <a:avLst/>
          </a:prstGeom>
          <a:noFill/>
        </p:spPr>
        <p:txBody>
          <a:bodyPr wrap="none" rtlCol="0">
            <a:spAutoFit/>
          </a:bodyPr>
          <a:lstStyle/>
          <a:p>
            <a:r>
              <a:rPr lang="hu-HU" b="1" dirty="0" smtClean="0"/>
              <a:t>Main </a:t>
            </a:r>
            <a:r>
              <a:rPr lang="hu-HU" b="1" dirty="0" err="1" smtClean="0"/>
              <a:t>characteristics</a:t>
            </a:r>
            <a:r>
              <a:rPr lang="hu-HU" b="1" dirty="0" smtClean="0"/>
              <a:t> - IFKA</a:t>
            </a:r>
            <a:endParaRPr lang="hu-HU" b="1" dirty="0"/>
          </a:p>
        </p:txBody>
      </p:sp>
      <p:graphicFrame>
        <p:nvGraphicFramePr>
          <p:cNvPr id="18" name="Diagram 17"/>
          <p:cNvGraphicFramePr>
            <a:graphicFrameLocks/>
          </p:cNvGraphicFramePr>
          <p:nvPr>
            <p:extLst>
              <p:ext uri="{D42A27DB-BD31-4B8C-83A1-F6EECF244321}">
                <p14:modId xmlns:p14="http://schemas.microsoft.com/office/powerpoint/2010/main" val="2031836344"/>
              </p:ext>
            </p:extLst>
          </p:nvPr>
        </p:nvGraphicFramePr>
        <p:xfrm>
          <a:off x="1334815" y="1648828"/>
          <a:ext cx="9175530" cy="4377572"/>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Shape 1"/>
          <p:cNvSpPr txBox="1"/>
          <p:nvPr/>
        </p:nvSpPr>
        <p:spPr>
          <a:xfrm>
            <a:off x="586980" y="661770"/>
            <a:ext cx="9143640" cy="585360"/>
          </a:xfrm>
          <a:prstGeom prst="rect">
            <a:avLst/>
          </a:prstGeom>
          <a:noFill/>
          <a:ln>
            <a:noFill/>
          </a:ln>
        </p:spPr>
        <p:txBody>
          <a:bodyPr anchor="ctr">
            <a:normAutofit/>
          </a:bodyPr>
          <a:lstStyle/>
          <a:p>
            <a:pPr>
              <a:lnSpc>
                <a:spcPct val="90000"/>
              </a:lnSpc>
              <a:spcBef>
                <a:spcPts val="1001"/>
              </a:spcBef>
            </a:pPr>
            <a:r>
              <a:rPr lang="hu-HU" sz="2000" b="1" spc="-1" dirty="0" err="1" smtClean="0"/>
              <a:t>Annex</a:t>
            </a:r>
            <a:r>
              <a:rPr lang="hu-HU" sz="2000" b="1" spc="-1" dirty="0" smtClean="0"/>
              <a:t> 2. - </a:t>
            </a:r>
            <a:r>
              <a:rPr lang="hu-HU" sz="2000" b="1" spc="-1" dirty="0" err="1" smtClean="0"/>
              <a:t>Social</a:t>
            </a:r>
            <a:r>
              <a:rPr lang="hu-HU" sz="2000" b="1" spc="-1" dirty="0" smtClean="0"/>
              <a:t> </a:t>
            </a:r>
            <a:r>
              <a:rPr lang="hu-HU" sz="2000" b="1" spc="-1" dirty="0" err="1"/>
              <a:t>innovation</a:t>
            </a:r>
            <a:r>
              <a:rPr lang="hu-HU" sz="2000" b="1" spc="-1" dirty="0"/>
              <a:t> </a:t>
            </a:r>
            <a:r>
              <a:rPr lang="hu-HU" sz="2000" b="1" spc="-1" dirty="0" err="1" smtClean="0"/>
              <a:t>focus</a:t>
            </a:r>
            <a:r>
              <a:rPr lang="hu-HU" sz="2000" b="1" spc="-1" dirty="0" smtClean="0"/>
              <a:t> </a:t>
            </a:r>
            <a:r>
              <a:rPr lang="hu-HU" sz="2000" b="1" spc="-1" dirty="0" err="1" smtClean="0"/>
              <a:t>areas</a:t>
            </a:r>
            <a:r>
              <a:rPr lang="hu-HU" sz="2000" b="1" spc="-1" dirty="0" smtClean="0"/>
              <a:t> in Hungary</a:t>
            </a:r>
            <a:endParaRPr lang="hu-HU" sz="2000" b="1" spc="-1" dirty="0"/>
          </a:p>
        </p:txBody>
      </p:sp>
    </p:spTree>
    <p:extLst>
      <p:ext uri="{BB962C8B-B14F-4D97-AF65-F5344CB8AC3E}">
        <p14:creationId xmlns:p14="http://schemas.microsoft.com/office/powerpoint/2010/main" val="102628783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4"/>
          <p:cNvSpPr/>
          <p:nvPr/>
        </p:nvSpPr>
        <p:spPr>
          <a:xfrm flipV="1">
            <a:off x="-84240" y="-254880"/>
            <a:ext cx="12275640" cy="628560"/>
          </a:xfrm>
          <a:prstGeom prst="rect">
            <a:avLst/>
          </a:prstGeom>
          <a:noFill/>
          <a:ln>
            <a:noFill/>
          </a:ln>
        </p:spPr>
        <p:style>
          <a:lnRef idx="0">
            <a:scrgbClr r="0" g="0" b="0"/>
          </a:lnRef>
          <a:fillRef idx="0">
            <a:scrgbClr r="0" g="0" b="0"/>
          </a:fillRef>
          <a:effectRef idx="0">
            <a:scrgbClr r="0" g="0" b="0"/>
          </a:effectRef>
          <a:fontRef idx="minor"/>
        </p:style>
      </p:sp>
      <p:sp>
        <p:nvSpPr>
          <p:cNvPr id="57" name="CustomShape 5"/>
          <p:cNvSpPr/>
          <p:nvPr/>
        </p:nvSpPr>
        <p:spPr>
          <a:xfrm>
            <a:off x="1523880" y="192960"/>
            <a:ext cx="9143640" cy="54900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hu-HU" sz="1800" b="1" strike="noStrike" spc="-1" dirty="0" err="1" smtClean="0">
                <a:solidFill>
                  <a:srgbClr val="0070C0"/>
                </a:solidFill>
                <a:latin typeface="Calibri"/>
                <a:ea typeface="Times New Roman"/>
              </a:rPr>
              <a:t>Social</a:t>
            </a:r>
            <a:r>
              <a:rPr lang="hu-HU" sz="1800" b="1" strike="noStrike" spc="-1" dirty="0" smtClean="0">
                <a:solidFill>
                  <a:srgbClr val="0070C0"/>
                </a:solidFill>
                <a:latin typeface="Calibri"/>
                <a:ea typeface="Times New Roman"/>
              </a:rPr>
              <a:t> </a:t>
            </a:r>
            <a:r>
              <a:rPr lang="hu-HU" sz="1800" b="1" strike="noStrike" spc="-1" dirty="0" err="1">
                <a:solidFill>
                  <a:srgbClr val="0070C0"/>
                </a:solidFill>
                <a:latin typeface="Calibri"/>
                <a:ea typeface="Times New Roman"/>
              </a:rPr>
              <a:t>Innovation</a:t>
            </a:r>
            <a:r>
              <a:rPr lang="hu-HU" sz="1800" b="1" strike="noStrike" spc="-1" dirty="0">
                <a:solidFill>
                  <a:srgbClr val="0070C0"/>
                </a:solidFill>
                <a:latin typeface="Calibri"/>
                <a:ea typeface="Times New Roman"/>
              </a:rPr>
              <a:t> Plus – </a:t>
            </a:r>
            <a:r>
              <a:rPr lang="hu-HU" sz="1800" b="1" strike="noStrike" spc="-1" dirty="0" err="1">
                <a:solidFill>
                  <a:srgbClr val="0070C0"/>
                </a:solidFill>
                <a:latin typeface="Calibri"/>
                <a:ea typeface="Times New Roman"/>
              </a:rPr>
              <a:t>Competence</a:t>
            </a:r>
            <a:r>
              <a:rPr lang="hu-HU" sz="1800" b="1" strike="noStrike" spc="-1" dirty="0">
                <a:solidFill>
                  <a:srgbClr val="0070C0"/>
                </a:solidFill>
                <a:latin typeface="Calibri"/>
                <a:ea typeface="Times New Roman"/>
              </a:rPr>
              <a:t> </a:t>
            </a:r>
            <a:r>
              <a:rPr lang="hu-HU" sz="1800" b="1" strike="noStrike" spc="-1" dirty="0" err="1">
                <a:solidFill>
                  <a:srgbClr val="0070C0"/>
                </a:solidFill>
                <a:latin typeface="Calibri"/>
                <a:ea typeface="Times New Roman"/>
              </a:rPr>
              <a:t>Centres</a:t>
            </a:r>
            <a:r>
              <a:rPr lang="hu-HU" sz="1800" b="1" strike="noStrike" spc="-1" dirty="0">
                <a:solidFill>
                  <a:srgbClr val="0070C0"/>
                </a:solidFill>
                <a:latin typeface="Calibri"/>
                <a:ea typeface="Times New Roman"/>
              </a:rPr>
              <a:t> (SI PLUS) </a:t>
            </a:r>
            <a:r>
              <a:rPr lang="hu-HU" sz="1800" b="1" strike="noStrike" spc="-1" dirty="0" smtClean="0">
                <a:solidFill>
                  <a:srgbClr val="0070C0"/>
                </a:solidFill>
                <a:latin typeface="Calibri"/>
                <a:ea typeface="Times New Roman"/>
              </a:rPr>
              <a:t>project</a:t>
            </a:r>
            <a:endParaRPr lang="hu-HU" sz="1800" b="0" strike="noStrike" spc="-1" dirty="0">
              <a:latin typeface="Arial"/>
            </a:endParaRPr>
          </a:p>
        </p:txBody>
      </p:sp>
      <p:sp>
        <p:nvSpPr>
          <p:cNvPr id="59" name="CustomShape 7"/>
          <p:cNvSpPr/>
          <p:nvPr/>
        </p:nvSpPr>
        <p:spPr>
          <a:xfrm>
            <a:off x="5790600" y="2226600"/>
            <a:ext cx="610560" cy="182520"/>
          </a:xfrm>
          <a:prstGeom prst="rect">
            <a:avLst/>
          </a:prstGeom>
          <a:noFill/>
          <a:ln>
            <a:noFill/>
          </a:ln>
        </p:spPr>
        <p:style>
          <a:lnRef idx="0">
            <a:scrgbClr r="0" g="0" b="0"/>
          </a:lnRef>
          <a:fillRef idx="0">
            <a:scrgbClr r="0" g="0" b="0"/>
          </a:fillRef>
          <a:effectRef idx="0">
            <a:scrgbClr r="0" g="0" b="0"/>
          </a:effectRef>
          <a:fontRef idx="minor"/>
        </p:style>
        <p:txBody>
          <a:bodyPr wrap="none" anchor="ctr"/>
          <a:lstStyle/>
          <a:p>
            <a:pPr algn="ctr">
              <a:lnSpc>
                <a:spcPct val="100000"/>
              </a:lnSpc>
            </a:pPr>
            <a:r>
              <a:rPr lang="hu-HU" sz="1200" b="0" strike="noStrike" spc="-1">
                <a:solidFill>
                  <a:srgbClr val="000000"/>
                </a:solidFill>
                <a:latin typeface="Arial"/>
                <a:ea typeface="Times New Roman"/>
              </a:rPr>
              <a:t>          </a:t>
            </a:r>
            <a:endParaRPr lang="hu-HU" sz="1200" b="0" strike="noStrike" spc="-1">
              <a:latin typeface="Arial"/>
            </a:endParaRPr>
          </a:p>
        </p:txBody>
      </p:sp>
      <p:grpSp>
        <p:nvGrpSpPr>
          <p:cNvPr id="12" name="Csoportba foglalás 11"/>
          <p:cNvGrpSpPr/>
          <p:nvPr/>
        </p:nvGrpSpPr>
        <p:grpSpPr>
          <a:xfrm>
            <a:off x="586980" y="5753200"/>
            <a:ext cx="10933200" cy="1104800"/>
            <a:chOff x="330080" y="5540620"/>
            <a:chExt cx="10933200" cy="1104800"/>
          </a:xfrm>
        </p:grpSpPr>
        <p:sp>
          <p:nvSpPr>
            <p:cNvPr id="13" name="TextShape 3"/>
            <p:cNvSpPr txBox="1"/>
            <p:nvPr/>
          </p:nvSpPr>
          <p:spPr>
            <a:xfrm>
              <a:off x="330080" y="5731380"/>
              <a:ext cx="10933200" cy="914040"/>
            </a:xfrm>
            <a:prstGeom prst="rect">
              <a:avLst/>
            </a:prstGeom>
            <a:noFill/>
            <a:ln>
              <a:noFill/>
            </a:ln>
          </p:spPr>
          <p:txBody>
            <a:bodyPr anchor="ctr"/>
            <a:lstStyle/>
            <a:p>
              <a:pPr>
                <a:lnSpc>
                  <a:spcPct val="100000"/>
                </a:lnSpc>
              </a:pPr>
              <a:fld id="{0DA1D17F-605D-43C0-AC10-93437ABE0501}" type="datetime1">
                <a:rPr lang="hu-HU" sz="1200" b="1" strike="noStrike" spc="-1">
                  <a:solidFill>
                    <a:srgbClr val="8B8B8B"/>
                  </a:solidFill>
                  <a:latin typeface="Calibri"/>
                </a:rPr>
                <a:t>2022. 06. 29.</a:t>
              </a:fld>
              <a:endParaRPr lang="hu-HU" sz="1200" b="0" strike="noStrike" spc="-1" dirty="0">
                <a:latin typeface="Times New Roman"/>
              </a:endParaRPr>
            </a:p>
          </p:txBody>
        </p:sp>
        <p:pic>
          <p:nvPicPr>
            <p:cNvPr id="14" name="Grafik 5"/>
            <p:cNvPicPr/>
            <p:nvPr/>
          </p:nvPicPr>
          <p:blipFill>
            <a:blip r:embed="rId2"/>
            <a:stretch/>
          </p:blipFill>
          <p:spPr>
            <a:xfrm>
              <a:off x="8680640" y="5824440"/>
              <a:ext cx="1275840" cy="727920"/>
            </a:xfrm>
            <a:prstGeom prst="rect">
              <a:avLst/>
            </a:prstGeom>
            <a:ln>
              <a:noFill/>
            </a:ln>
          </p:spPr>
        </p:pic>
        <p:pic>
          <p:nvPicPr>
            <p:cNvPr id="15" name="Kép 3"/>
            <p:cNvPicPr/>
            <p:nvPr/>
          </p:nvPicPr>
          <p:blipFill>
            <a:blip r:embed="rId3"/>
            <a:srcRect l="8433" t="12186" r="8112" b="11417"/>
            <a:stretch/>
          </p:blipFill>
          <p:spPr>
            <a:xfrm>
              <a:off x="5198360" y="5540620"/>
              <a:ext cx="1196640" cy="1022360"/>
            </a:xfrm>
            <a:prstGeom prst="rect">
              <a:avLst/>
            </a:prstGeom>
            <a:ln>
              <a:noFill/>
            </a:ln>
          </p:spPr>
        </p:pic>
        <p:pic>
          <p:nvPicPr>
            <p:cNvPr id="16" name="Kép 5"/>
            <p:cNvPicPr/>
            <p:nvPr/>
          </p:nvPicPr>
          <p:blipFill>
            <a:blip r:embed="rId4"/>
            <a:stretch/>
          </p:blipFill>
          <p:spPr>
            <a:xfrm>
              <a:off x="1793840" y="5813820"/>
              <a:ext cx="1806840" cy="749160"/>
            </a:xfrm>
            <a:prstGeom prst="rect">
              <a:avLst/>
            </a:prstGeom>
            <a:ln>
              <a:noFill/>
            </a:ln>
          </p:spPr>
        </p:pic>
      </p:grpSp>
      <p:sp>
        <p:nvSpPr>
          <p:cNvPr id="4" name="Szövegdoboz 3"/>
          <p:cNvSpPr txBox="1"/>
          <p:nvPr/>
        </p:nvSpPr>
        <p:spPr>
          <a:xfrm>
            <a:off x="586980" y="1263313"/>
            <a:ext cx="3147015" cy="369332"/>
          </a:xfrm>
          <a:prstGeom prst="rect">
            <a:avLst/>
          </a:prstGeom>
          <a:noFill/>
        </p:spPr>
        <p:txBody>
          <a:bodyPr wrap="none" rtlCol="0">
            <a:spAutoFit/>
          </a:bodyPr>
          <a:lstStyle/>
          <a:p>
            <a:r>
              <a:rPr lang="hu-HU" b="1" dirty="0" smtClean="0"/>
              <a:t>Main </a:t>
            </a:r>
            <a:r>
              <a:rPr lang="hu-HU" b="1" dirty="0" err="1" smtClean="0"/>
              <a:t>characteristics</a:t>
            </a:r>
            <a:r>
              <a:rPr lang="hu-HU" b="1" dirty="0" smtClean="0"/>
              <a:t> - IFKA</a:t>
            </a:r>
            <a:endParaRPr lang="hu-HU" b="1" dirty="0"/>
          </a:p>
        </p:txBody>
      </p:sp>
      <p:graphicFrame>
        <p:nvGraphicFramePr>
          <p:cNvPr id="17" name="Diagram 16"/>
          <p:cNvGraphicFramePr>
            <a:graphicFrameLocks/>
          </p:cNvGraphicFramePr>
          <p:nvPr>
            <p:extLst>
              <p:ext uri="{D42A27DB-BD31-4B8C-83A1-F6EECF244321}">
                <p14:modId xmlns:p14="http://schemas.microsoft.com/office/powerpoint/2010/main" val="3173397087"/>
              </p:ext>
            </p:extLst>
          </p:nvPr>
        </p:nvGraphicFramePr>
        <p:xfrm>
          <a:off x="840827" y="1632645"/>
          <a:ext cx="10436773" cy="4506070"/>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Shape 1"/>
          <p:cNvSpPr txBox="1"/>
          <p:nvPr/>
        </p:nvSpPr>
        <p:spPr>
          <a:xfrm>
            <a:off x="586980" y="661770"/>
            <a:ext cx="9143640" cy="585360"/>
          </a:xfrm>
          <a:prstGeom prst="rect">
            <a:avLst/>
          </a:prstGeom>
          <a:noFill/>
          <a:ln>
            <a:noFill/>
          </a:ln>
        </p:spPr>
        <p:txBody>
          <a:bodyPr anchor="ctr">
            <a:normAutofit/>
          </a:bodyPr>
          <a:lstStyle/>
          <a:p>
            <a:pPr>
              <a:lnSpc>
                <a:spcPct val="90000"/>
              </a:lnSpc>
              <a:spcBef>
                <a:spcPts val="1001"/>
              </a:spcBef>
            </a:pPr>
            <a:r>
              <a:rPr lang="hu-HU" sz="2000" b="1" spc="-1" dirty="0" err="1" smtClean="0"/>
              <a:t>Annex</a:t>
            </a:r>
            <a:r>
              <a:rPr lang="hu-HU" sz="2000" b="1" spc="-1" dirty="0" smtClean="0"/>
              <a:t> 2. - </a:t>
            </a:r>
            <a:r>
              <a:rPr lang="hu-HU" sz="2000" b="1" spc="-1" dirty="0" err="1" smtClean="0"/>
              <a:t>Social</a:t>
            </a:r>
            <a:r>
              <a:rPr lang="hu-HU" sz="2000" b="1" spc="-1" dirty="0" smtClean="0"/>
              <a:t> </a:t>
            </a:r>
            <a:r>
              <a:rPr lang="hu-HU" sz="2000" b="1" spc="-1" dirty="0" err="1"/>
              <a:t>innovation</a:t>
            </a:r>
            <a:r>
              <a:rPr lang="hu-HU" sz="2000" b="1" spc="-1" dirty="0"/>
              <a:t> </a:t>
            </a:r>
            <a:r>
              <a:rPr lang="hu-HU" sz="2000" b="1" spc="-1" dirty="0" err="1" smtClean="0"/>
              <a:t>focus</a:t>
            </a:r>
            <a:r>
              <a:rPr lang="hu-HU" sz="2000" b="1" spc="-1" dirty="0" smtClean="0"/>
              <a:t> </a:t>
            </a:r>
            <a:r>
              <a:rPr lang="hu-HU" sz="2000" b="1" spc="-1" dirty="0" err="1" smtClean="0"/>
              <a:t>areas</a:t>
            </a:r>
            <a:r>
              <a:rPr lang="hu-HU" sz="2000" b="1" spc="-1" dirty="0" smtClean="0"/>
              <a:t> in Hungary</a:t>
            </a:r>
            <a:endParaRPr lang="hu-HU" sz="2000" b="1" spc="-1" dirty="0"/>
          </a:p>
        </p:txBody>
      </p:sp>
    </p:spTree>
    <p:extLst>
      <p:ext uri="{BB962C8B-B14F-4D97-AF65-F5344CB8AC3E}">
        <p14:creationId xmlns:p14="http://schemas.microsoft.com/office/powerpoint/2010/main" val="270452334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3656</TotalTime>
  <Words>3984</Words>
  <Application>Microsoft Office PowerPoint</Application>
  <PresentationFormat>Szélesvásznú</PresentationFormat>
  <Paragraphs>377</Paragraphs>
  <Slides>28</Slides>
  <Notes>0</Notes>
  <HiddenSlides>0</HiddenSlides>
  <MMClips>0</MMClips>
  <ScaleCrop>false</ScaleCrop>
  <HeadingPairs>
    <vt:vector size="6" baseType="variant">
      <vt:variant>
        <vt:lpstr>Használt betűtípusok</vt:lpstr>
      </vt:variant>
      <vt:variant>
        <vt:i4>10</vt:i4>
      </vt:variant>
      <vt:variant>
        <vt:lpstr>Téma</vt:lpstr>
      </vt:variant>
      <vt:variant>
        <vt:i4>1</vt:i4>
      </vt:variant>
      <vt:variant>
        <vt:lpstr>Diacímek</vt:lpstr>
      </vt:variant>
      <vt:variant>
        <vt:i4>28</vt:i4>
      </vt:variant>
    </vt:vector>
  </HeadingPairs>
  <TitlesOfParts>
    <vt:vector size="39" baseType="lpstr">
      <vt:lpstr>Arial</vt:lpstr>
      <vt:lpstr>Calibri</vt:lpstr>
      <vt:lpstr>Calibri Light</vt:lpstr>
      <vt:lpstr>DejaVu Sans</vt:lpstr>
      <vt:lpstr>Raleway</vt:lpstr>
      <vt:lpstr>Symbol</vt:lpstr>
      <vt:lpstr>Tahoma</vt:lpstr>
      <vt:lpstr>Times New Roman</vt:lpstr>
      <vt:lpstr>Trebuchet MS</vt:lpstr>
      <vt:lpstr>Wingdings</vt: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subject/>
  <dc:creator>Tokai Krisztina Zsuzsanna</dc:creator>
  <dc:description/>
  <cp:lastModifiedBy>Szenttamási IStván Tamás</cp:lastModifiedBy>
  <cp:revision>168</cp:revision>
  <dcterms:created xsi:type="dcterms:W3CDTF">2021-08-03T13:59:16Z</dcterms:created>
  <dcterms:modified xsi:type="dcterms:W3CDTF">2022-06-29T06:20:43Z</dcterms:modified>
  <dc:language>hu-HU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Szélesvásznú</vt:lpwstr>
  </property>
  <property fmtid="{D5CDD505-2E9C-101B-9397-08002B2CF9AE}" pid="9" name="ScaleCrop">
    <vt:bool>false</vt:bool>
  </property>
  <property fmtid="{D5CDD505-2E9C-101B-9397-08002B2CF9AE}" pid="10" name="ShareDoc">
    <vt:bool>false</vt:bool>
  </property>
  <property fmtid="{D5CDD505-2E9C-101B-9397-08002B2CF9AE}" pid="11" name="Slides">
    <vt:i4>9</vt:i4>
  </property>
</Properties>
</file>